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81" r:id="rId3"/>
    <p:sldId id="294" r:id="rId4"/>
    <p:sldId id="296" r:id="rId5"/>
    <p:sldId id="297" r:id="rId6"/>
    <p:sldId id="298" r:id="rId7"/>
    <p:sldId id="295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7755" autoAdjust="0"/>
  </p:normalViewPr>
  <p:slideViewPr>
    <p:cSldViewPr snapToGrid="0">
      <p:cViewPr varScale="1">
        <p:scale>
          <a:sx n="77" d="100"/>
          <a:sy n="77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CBB8-E104-4B5F-8A64-C7D8101A5262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9CFB2-284B-4C2C-AAD9-1468619593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8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9CFB2-284B-4C2C-AAD9-14686195937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66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9CFB2-284B-4C2C-AAD9-14686195937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44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9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4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4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706-CD9D-4583-A935-22B39AB35A1E}" type="datetimeFigureOut">
              <a:rPr lang="hu-HU" smtClean="0"/>
              <a:t>2022. 08. 31.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524000" y="1742683"/>
            <a:ext cx="9144000" cy="18430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000" b="1" dirty="0">
                <a:solidFill>
                  <a:schemeClr val="tx2">
                    <a:lumMod val="50000"/>
                  </a:schemeClr>
                </a:solidFill>
              </a:rPr>
              <a:t>Az Országos Széchényi Könyvtár honvédelmi feladatai</a:t>
            </a:r>
            <a:endParaRPr lang="hu-HU" sz="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524000" y="4051554"/>
            <a:ext cx="9144000" cy="4890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Rózsa Dávid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6917635" y="5389678"/>
            <a:ext cx="4731025" cy="9514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Hagyományok és kihívások X.</a:t>
            </a:r>
            <a:endParaRPr lang="hu-HU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EgyetemEötvös Loránd Tudományegyetem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Egyetemi Könyvtár és Levéltár,</a:t>
            </a:r>
            <a:endParaRPr lang="hu-HU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2022. 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zeptember 1.</a:t>
            </a:r>
            <a:endParaRPr lang="hu-HU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78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Tartalomjegyzék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50480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hu-HU" dirty="0" smtClean="0"/>
              <a:t>1. A jogszabályi háttér </a:t>
            </a:r>
            <a:endParaRPr lang="hu-HU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u-HU" dirty="0"/>
              <a:t>2. A honvédelmi intézkedési terv elkészítésének menetrendje</a:t>
            </a:r>
            <a:endParaRPr lang="hu-HU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u-HU" dirty="0"/>
              <a:t>3</a:t>
            </a:r>
            <a:r>
              <a:rPr lang="hu-HU" dirty="0" smtClean="0"/>
              <a:t>. Az intézmény alapadatai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 smtClean="0"/>
              <a:t>4. A honvédelmi intézkedési terv célja, hatálya</a:t>
            </a:r>
            <a:endParaRPr lang="hu-HU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u-HU" dirty="0"/>
              <a:t>5</a:t>
            </a:r>
            <a:r>
              <a:rPr lang="hu-HU" dirty="0" smtClean="0"/>
              <a:t>. A honvédelmi intézkedési terv tartalma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46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1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. 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jogszabályi háttér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41835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b="1" dirty="0"/>
              <a:t>A honvédelemről és a Magyar Honvédségről, valamint a különleges jogrendben bevezethető intézkedésekről szóló 2011. évi CXIII. törvény</a:t>
            </a:r>
            <a:r>
              <a:rPr lang="hu-HU" dirty="0"/>
              <a:t> egyes rendelkezéseinek végrehajtásáról szóló 290/2011. (XII. 22.) Korm. rendelet</a:t>
            </a:r>
          </a:p>
          <a:p>
            <a:pPr>
              <a:spcBef>
                <a:spcPts val="600"/>
              </a:spcBef>
            </a:pPr>
            <a:r>
              <a:rPr lang="hu-HU" dirty="0"/>
              <a:t>A védelmi igazgatás tervrendszerének bevezetéséről szóló 1061/2014. (II. 18.) Korm. határozat</a:t>
            </a:r>
          </a:p>
          <a:p>
            <a:pPr>
              <a:spcBef>
                <a:spcPts val="600"/>
              </a:spcBef>
            </a:pPr>
            <a:r>
              <a:rPr lang="hu-HU" dirty="0"/>
              <a:t>Az emberi erőforrások miniszterének feladatkörét érintő ágazati honvédelmi feladatokról szóló 49/2016. (XII. 28.) EMMI rendelet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1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 smtClean="0">
                <a:solidFill>
                  <a:schemeClr val="tx2"/>
                </a:solidFill>
                <a:latin typeface="+mn-lt"/>
              </a:rPr>
              <a:t>2. A honvédelmi intézkedési terv elkészítésének menetrendje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41835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 smtClean="0"/>
              <a:t>Szakértői kör</a:t>
            </a:r>
          </a:p>
          <a:p>
            <a:pPr>
              <a:spcBef>
                <a:spcPts val="600"/>
              </a:spcBef>
            </a:pPr>
            <a:r>
              <a:rPr lang="hu-HU" dirty="0" smtClean="0"/>
              <a:t>Határidők:</a:t>
            </a:r>
          </a:p>
          <a:p>
            <a:pPr lvl="1">
              <a:spcBef>
                <a:spcPts val="600"/>
              </a:spcBef>
            </a:pPr>
            <a:r>
              <a:rPr lang="hu-HU" dirty="0" smtClean="0"/>
              <a:t>Szeptember 30.: Az OSZK honvédelmi intézkedési tervének elkészítése</a:t>
            </a:r>
          </a:p>
          <a:p>
            <a:pPr lvl="1">
              <a:spcBef>
                <a:spcPts val="600"/>
              </a:spcBef>
            </a:pPr>
            <a:r>
              <a:rPr lang="hu-HU" dirty="0" smtClean="0"/>
              <a:t>Október 31.: A fővárosi koordinációs terv elkészítése</a:t>
            </a:r>
          </a:p>
          <a:p>
            <a:pPr lvl="1">
              <a:spcBef>
                <a:spcPts val="600"/>
              </a:spcBef>
            </a:pPr>
            <a:r>
              <a:rPr lang="hu-HU" dirty="0" smtClean="0"/>
              <a:t>December 31.: Az országos koordinációs terv elkészítése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29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3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. Az intézmény alapadatai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1" y="1843088"/>
            <a:ext cx="6940826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 smtClean="0"/>
              <a:t>Munkatársi létszám: 448 (köztük 4 vezető beosztású) munkavállaló</a:t>
            </a:r>
          </a:p>
          <a:p>
            <a:pPr>
              <a:spcBef>
                <a:spcPts val="600"/>
              </a:spcBef>
            </a:pPr>
            <a:r>
              <a:rPr lang="hu-HU" dirty="0" smtClean="0"/>
              <a:t>Székhely + 7 telephely (ebből 3 vidéken)</a:t>
            </a:r>
          </a:p>
          <a:p>
            <a:pPr>
              <a:spcBef>
                <a:spcPts val="600"/>
              </a:spcBef>
            </a:pPr>
            <a:r>
              <a:rPr lang="hu-HU" dirty="0" smtClean="0"/>
              <a:t>10 </a:t>
            </a:r>
            <a:r>
              <a:rPr lang="hu-HU" dirty="0"/>
              <a:t>millió dokumentum (</a:t>
            </a:r>
            <a:r>
              <a:rPr lang="hu-HU" dirty="0" smtClean="0"/>
              <a:t>14.592 raklap)</a:t>
            </a:r>
            <a:endParaRPr lang="hu-HU" dirty="0" smtClean="0"/>
          </a:p>
          <a:p>
            <a:pPr>
              <a:spcBef>
                <a:spcPts val="600"/>
              </a:spcBef>
            </a:pPr>
            <a:r>
              <a:rPr lang="hu-HU" dirty="0" smtClean="0"/>
              <a:t>475 m</a:t>
            </a:r>
            <a:r>
              <a:rPr lang="hu-HU" baseline="30000" dirty="0" smtClean="0"/>
              <a:t>3</a:t>
            </a:r>
            <a:r>
              <a:rPr lang="hu-HU" dirty="0" smtClean="0"/>
              <a:t> különleges bútorzat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00" y="1843088"/>
            <a:ext cx="3243600" cy="21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 smtClean="0">
                <a:solidFill>
                  <a:schemeClr val="tx2"/>
                </a:solidFill>
                <a:latin typeface="+mn-lt"/>
              </a:rPr>
              <a:t>4. 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honvédelmi intézkedési terv célja, hatálya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41835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 smtClean="0"/>
              <a:t>Cél: feladatellátás különleges működési rend esetén</a:t>
            </a:r>
          </a:p>
          <a:p>
            <a:pPr>
              <a:spcBef>
                <a:spcPts val="600"/>
              </a:spcBef>
            </a:pPr>
            <a:r>
              <a:rPr lang="hu-HU" dirty="0" smtClean="0"/>
              <a:t>Hatály:</a:t>
            </a:r>
          </a:p>
          <a:p>
            <a:pPr lvl="1">
              <a:spcBef>
                <a:spcPts val="600"/>
              </a:spcBef>
            </a:pPr>
            <a:r>
              <a:rPr lang="hu-HU" dirty="0" smtClean="0"/>
              <a:t>Munkavállalók</a:t>
            </a:r>
          </a:p>
          <a:p>
            <a:pPr lvl="1">
              <a:spcBef>
                <a:spcPts val="600"/>
              </a:spcBef>
            </a:pPr>
            <a:r>
              <a:rPr lang="hu-HU" dirty="0" smtClean="0"/>
              <a:t>Az őrzött kulturális javak összessége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2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 smtClean="0">
                <a:solidFill>
                  <a:schemeClr val="tx2"/>
                </a:solidFill>
                <a:latin typeface="+mn-lt"/>
              </a:rPr>
              <a:t>5. 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hu-HU" sz="3000" dirty="0" smtClean="0">
                <a:solidFill>
                  <a:schemeClr val="tx2"/>
                </a:solidFill>
                <a:latin typeface="+mn-lt"/>
              </a:rPr>
              <a:t>honvédelmi intézkedési terv tartalma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41835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/>
              <a:t>A vezetés, irányítás, együttműködés rendje</a:t>
            </a:r>
          </a:p>
          <a:p>
            <a:pPr>
              <a:spcBef>
                <a:spcPts val="600"/>
              </a:spcBef>
            </a:pPr>
            <a:r>
              <a:rPr lang="hu-HU" dirty="0"/>
              <a:t>A kapcsolattartás és </a:t>
            </a:r>
            <a:r>
              <a:rPr lang="hu-HU" dirty="0" smtClean="0"/>
              <a:t>a jelentések </a:t>
            </a:r>
            <a:r>
              <a:rPr lang="hu-HU" dirty="0"/>
              <a:t>rendje</a:t>
            </a:r>
          </a:p>
          <a:p>
            <a:pPr>
              <a:spcBef>
                <a:spcPts val="600"/>
              </a:spcBef>
            </a:pPr>
            <a:r>
              <a:rPr lang="hu-HU" dirty="0"/>
              <a:t>Az intézmény feladatköréhez tartozó specifikumok</a:t>
            </a:r>
          </a:p>
          <a:p>
            <a:pPr>
              <a:spcBef>
                <a:spcPts val="600"/>
              </a:spcBef>
            </a:pPr>
            <a:r>
              <a:rPr lang="hu-HU" dirty="0"/>
              <a:t>Az intézmény alapfeladatai ellátása érdekében szükséges további intézkedések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18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1524000" y="2602591"/>
            <a:ext cx="9144000" cy="10649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+mj-lt"/>
              </a:rPr>
              <a:t>Köszönöm </a:t>
            </a:r>
            <a:r>
              <a:rPr lang="hu-HU" b="1" dirty="0" smtClean="0">
                <a:solidFill>
                  <a:schemeClr val="tx2"/>
                </a:solidFill>
                <a:latin typeface="+mj-lt"/>
              </a:rPr>
              <a:t>megtisztelő figyelmüket</a:t>
            </a:r>
            <a:r>
              <a:rPr lang="hu-HU" b="1" dirty="0" smtClean="0">
                <a:solidFill>
                  <a:schemeClr val="tx2"/>
                </a:solidFill>
                <a:latin typeface="+mj-lt"/>
              </a:rPr>
              <a:t>!</a:t>
            </a:r>
            <a:endParaRPr lang="hu-HU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941D710F-7BA3-4D29-AB03-8695099C9986}"/>
              </a:ext>
            </a:extLst>
          </p:cNvPr>
          <p:cNvSpPr txBox="1">
            <a:spLocks/>
          </p:cNvSpPr>
          <p:nvPr/>
        </p:nvSpPr>
        <p:spPr>
          <a:xfrm>
            <a:off x="8168640" y="4051554"/>
            <a:ext cx="2499360" cy="8404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Rózsa Dávid</a:t>
            </a:r>
          </a:p>
          <a:p>
            <a:pPr marL="0" indent="0" algn="r">
              <a:buNone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rozsa.david@oszk.hu</a:t>
            </a:r>
          </a:p>
        </p:txBody>
      </p:sp>
    </p:spTree>
    <p:extLst>
      <p:ext uri="{BB962C8B-B14F-4D97-AF65-F5344CB8AC3E}">
        <p14:creationId xmlns:p14="http://schemas.microsoft.com/office/powerpoint/2010/main" val="909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274</Words>
  <Application>Microsoft Office PowerPoint</Application>
  <PresentationFormat>Szélesvásznú</PresentationFormat>
  <Paragraphs>42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Rózsa Dávid</cp:lastModifiedBy>
  <cp:revision>126</cp:revision>
  <dcterms:created xsi:type="dcterms:W3CDTF">2021-04-22T08:34:32Z</dcterms:created>
  <dcterms:modified xsi:type="dcterms:W3CDTF">2022-09-01T06:37:35Z</dcterms:modified>
</cp:coreProperties>
</file>