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6FD0-A350-4F40-AF22-B54E1C0EE096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0278-318C-4FB6-91B2-CE6AFB317F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168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6FD0-A350-4F40-AF22-B54E1C0EE096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0278-318C-4FB6-91B2-CE6AFB317F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0207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6FD0-A350-4F40-AF22-B54E1C0EE096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0278-318C-4FB6-91B2-CE6AFB317F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377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6FD0-A350-4F40-AF22-B54E1C0EE096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0278-318C-4FB6-91B2-CE6AFB317F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696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6FD0-A350-4F40-AF22-B54E1C0EE096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0278-318C-4FB6-91B2-CE6AFB317F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8736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6FD0-A350-4F40-AF22-B54E1C0EE096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0278-318C-4FB6-91B2-CE6AFB317F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270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6FD0-A350-4F40-AF22-B54E1C0EE096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0278-318C-4FB6-91B2-CE6AFB317F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731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6FD0-A350-4F40-AF22-B54E1C0EE096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0278-318C-4FB6-91B2-CE6AFB317F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769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6FD0-A350-4F40-AF22-B54E1C0EE096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0278-318C-4FB6-91B2-CE6AFB317F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2437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6FD0-A350-4F40-AF22-B54E1C0EE096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0278-318C-4FB6-91B2-CE6AFB317F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5706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6FD0-A350-4F40-AF22-B54E1C0EE096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0278-318C-4FB6-91B2-CE6AFB317F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8642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16FD0-A350-4F40-AF22-B54E1C0EE096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0278-318C-4FB6-91B2-CE6AFB317F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017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00"/>
            <a:ext cx="12265269" cy="81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9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Egybeszámított becsült érték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hu-HU" dirty="0"/>
              <a:t>Becsült érték: A  becsült érték a Kbt. </a:t>
            </a:r>
            <a:r>
              <a:rPr lang="hu-HU" dirty="0" smtClean="0"/>
              <a:t>alapján </a:t>
            </a:r>
            <a:r>
              <a:rPr lang="hu-HU" dirty="0"/>
              <a:t>nem a legmagasabb összegű </a:t>
            </a:r>
            <a:r>
              <a:rPr lang="hu-HU" dirty="0" smtClean="0"/>
              <a:t>teljes ellenszolgáltatást </a:t>
            </a:r>
            <a:r>
              <a:rPr lang="hu-HU" dirty="0"/>
              <a:t>jelenti, hanem az adott piacon általában kért vagy kínált – nettó </a:t>
            </a:r>
            <a:r>
              <a:rPr lang="hu-HU" dirty="0" smtClean="0"/>
              <a:t>– teljes </a:t>
            </a:r>
            <a:r>
              <a:rPr lang="hu-HU" dirty="0"/>
              <a:t>ellenszolgáltatás az </a:t>
            </a:r>
            <a:r>
              <a:rPr lang="hu-HU" dirty="0" smtClean="0"/>
              <a:t>alapja.</a:t>
            </a:r>
          </a:p>
          <a:p>
            <a:pPr algn="just"/>
            <a:r>
              <a:rPr lang="hu-HU" dirty="0"/>
              <a:t>Az ajánlatkérő </a:t>
            </a:r>
            <a:r>
              <a:rPr lang="hu-HU" dirty="0" smtClean="0"/>
              <a:t>köteles </a:t>
            </a:r>
            <a:r>
              <a:rPr lang="hu-HU" dirty="0"/>
              <a:t>a becsült érték meghatározása céljából külön vizsgálatot végezni és annak eredményét dokumentálni. A vizsgálat során az ajánlatkérő objektív alapú módszereket alkalmazhat. Ilyen módszerek különösen</a:t>
            </a:r>
          </a:p>
          <a:p>
            <a:pPr marL="0" indent="0" algn="just">
              <a:buNone/>
            </a:pPr>
            <a:r>
              <a:rPr lang="hu-HU" dirty="0" smtClean="0"/>
              <a:t>- </a:t>
            </a:r>
            <a:r>
              <a:rPr lang="hu-HU" dirty="0"/>
              <a:t>beszerzés tárgyára vonatkozó indikatív ajánlatok bekérése,</a:t>
            </a:r>
          </a:p>
          <a:p>
            <a:pPr marL="0" indent="0" algn="just">
              <a:buNone/>
            </a:pPr>
            <a:r>
              <a:rPr lang="hu-HU" i="1" dirty="0" smtClean="0"/>
              <a:t>- </a:t>
            </a:r>
            <a:r>
              <a:rPr lang="hu-HU" dirty="0"/>
              <a:t>a beszerzés tárgyára vonatkozó, arra szakosodott szervezetek által végzett piackutatás,</a:t>
            </a:r>
          </a:p>
          <a:p>
            <a:pPr marL="0" indent="0" algn="just">
              <a:buNone/>
            </a:pPr>
            <a:r>
              <a:rPr lang="hu-HU" dirty="0" smtClean="0"/>
              <a:t>- igazságügyi </a:t>
            </a:r>
            <a:r>
              <a:rPr lang="hu-HU" dirty="0"/>
              <a:t>szakértő igénybe vétele,</a:t>
            </a:r>
          </a:p>
          <a:p>
            <a:pPr marL="0" indent="0" algn="just">
              <a:buNone/>
            </a:pPr>
            <a:r>
              <a:rPr lang="hu-HU" dirty="0" smtClean="0"/>
              <a:t>- szakmai </a:t>
            </a:r>
            <a:r>
              <a:rPr lang="hu-HU" dirty="0"/>
              <a:t>kamarák által ajánlott díjszabások,</a:t>
            </a:r>
          </a:p>
          <a:p>
            <a:pPr marL="0" indent="0" algn="just">
              <a:buNone/>
            </a:pPr>
            <a:r>
              <a:rPr lang="hu-HU" dirty="0" smtClean="0"/>
              <a:t>- szakmai </a:t>
            </a:r>
            <a:r>
              <a:rPr lang="hu-HU" dirty="0"/>
              <a:t>kamarák által előállított és karbantartott, megvalósítási értéken alapuló, részletes építési adatbázis,</a:t>
            </a:r>
          </a:p>
          <a:p>
            <a:pPr marL="0" indent="0" algn="just">
              <a:buNone/>
            </a:pPr>
            <a:r>
              <a:rPr lang="hu-HU" dirty="0" smtClean="0"/>
              <a:t>- az </a:t>
            </a:r>
            <a:r>
              <a:rPr lang="hu-HU" dirty="0"/>
              <a:t>ajánlatkérő korábbi, hasonló tárgyra irányuló szerződéseinek elemzése.</a:t>
            </a:r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875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Részekre bontás tilalma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/>
              <a:t>Tilos a becsült érték meghatározásának módszerét e törvény megkerülése céljával megválasztani.</a:t>
            </a:r>
          </a:p>
          <a:p>
            <a:pPr algn="just"/>
            <a:r>
              <a:rPr lang="hu-HU" dirty="0" smtClean="0"/>
              <a:t>Tilos </a:t>
            </a:r>
            <a:r>
              <a:rPr lang="hu-HU" dirty="0"/>
              <a:t>a közbeszerzést oly módon részekre bontani, amely e törvény vagy e törvény szerinti uniós értékhatárt elérő vagy meghaladó becsült értékű beszerzésekre vonatkozó szabályai alkalmazásának megkerülésére vezet.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579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Mi </a:t>
            </a:r>
            <a:r>
              <a:rPr lang="hu-HU" dirty="0"/>
              <a:t>számít egy közbeszerzésnek, amellyel kapcsolatban több szerződés értékét</a:t>
            </a:r>
            <a:br>
              <a:rPr lang="hu-HU" dirty="0"/>
            </a:br>
            <a:r>
              <a:rPr lang="hu-HU" dirty="0"/>
              <a:t>össze kell számítani?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hu-HU" dirty="0" smtClean="0"/>
              <a:t>Árubeszerzések: A Kbt</a:t>
            </a:r>
            <a:r>
              <a:rPr lang="hu-HU" dirty="0"/>
              <a:t>. 19. § (3) bekezdése kifejezetten utal arra, hogy az egy </a:t>
            </a:r>
            <a:r>
              <a:rPr lang="hu-HU" dirty="0" err="1"/>
              <a:t>közbeszerzés</a:t>
            </a:r>
            <a:r>
              <a:rPr lang="hu-HU" dirty="0"/>
              <a:t> fennállása tekintetében az áruk azonossága, illetve azok hasonló felhasználási célja a meghatározó szempont. Az azonos áruk megítélése nem igényel különösebb magyarázatot. Áruk tekintetében hasonló felhasználásra szolgálhatnak például különféle élelmiszerek vagy különböző irodabútorok. </a:t>
            </a:r>
            <a:endParaRPr lang="hu-HU" dirty="0" smtClean="0"/>
          </a:p>
          <a:p>
            <a:pPr algn="just"/>
            <a:r>
              <a:rPr lang="hu-HU" dirty="0"/>
              <a:t>A Közbeszerzések Tanácsa álláspontja szerint a felhasználási cél az adott áru közvetlen funkciójának szem előtt tartásával ítélhető </a:t>
            </a:r>
            <a:r>
              <a:rPr lang="hu-HU" dirty="0" smtClean="0"/>
              <a:t>meg.</a:t>
            </a:r>
          </a:p>
          <a:p>
            <a:pPr algn="just"/>
            <a:r>
              <a:rPr lang="hu-HU" dirty="0"/>
              <a:t>Hangsúlyozandó, hogy különböző támogatáspolitikai értelemben vett projektek keretében megvalósuló azonos vagy hasonló felhasználásra szánt áruk beszerzése esetében önmagában a forrás különbözősége nem alapozza meg a beszerzések becsült értékének részekre bontását. </a:t>
            </a:r>
            <a:r>
              <a:rPr lang="hu-H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719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 megoldás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hu-HU" dirty="0" smtClean="0"/>
              <a:t>A leírtakból kifolyólag több megoldásban is gondolkoztunk, ám egy bizonyult megfelelőnek:</a:t>
            </a:r>
          </a:p>
          <a:p>
            <a:pPr marL="0" indent="0" algn="just">
              <a:buNone/>
            </a:pPr>
            <a:r>
              <a:rPr lang="hu-HU" dirty="0" smtClean="0">
                <a:sym typeface="Wingdings" panose="05000000000000000000" pitchFamily="2" charset="2"/>
              </a:rPr>
              <a:t> Keretszerződés</a:t>
            </a:r>
          </a:p>
          <a:p>
            <a:pPr marL="0" indent="0" algn="just">
              <a:buNone/>
            </a:pPr>
            <a:r>
              <a:rPr lang="hu-HU" dirty="0" smtClean="0"/>
              <a:t>Amit lehetséges, azt a KEF portálról szerezzük be. Jelenleg a belföldi folyóiratokok </a:t>
            </a:r>
            <a:r>
              <a:rPr lang="hu-HU" dirty="0"/>
              <a:t>beszerzése KEF-es keretszerződésből történik</a:t>
            </a:r>
            <a:r>
              <a:rPr lang="hu-HU" dirty="0" smtClean="0"/>
              <a:t>.</a:t>
            </a:r>
          </a:p>
          <a:p>
            <a:pPr marL="0" indent="0" algn="just">
              <a:buNone/>
            </a:pPr>
            <a:r>
              <a:rPr lang="hu-HU" dirty="0" smtClean="0"/>
              <a:t>További, jelenleg hatályos keretszerződéseink:</a:t>
            </a:r>
            <a:endParaRPr lang="hu-HU" dirty="0"/>
          </a:p>
          <a:p>
            <a:pPr algn="just"/>
            <a:r>
              <a:rPr lang="hu-HU" dirty="0" smtClean="0"/>
              <a:t>Magyarországi </a:t>
            </a:r>
            <a:r>
              <a:rPr lang="hu-HU" dirty="0"/>
              <a:t>kiadású, tudományos és szakmai könyvek és kiadványok beszerzése (nettó 96 000 </a:t>
            </a:r>
            <a:r>
              <a:rPr lang="hu-HU" dirty="0" smtClean="0"/>
              <a:t>000,- Ft </a:t>
            </a:r>
            <a:r>
              <a:rPr lang="hu-HU" dirty="0"/>
              <a:t>+ </a:t>
            </a:r>
            <a:r>
              <a:rPr lang="hu-HU" dirty="0" smtClean="0"/>
              <a:t>ÁFA keretösszeggel)</a:t>
            </a:r>
          </a:p>
          <a:p>
            <a:pPr algn="just"/>
            <a:r>
              <a:rPr lang="hu-HU" dirty="0"/>
              <a:t>Magyarországon közvetlenül nem elérhető, külföldi kiadású kiadványok </a:t>
            </a:r>
            <a:r>
              <a:rPr lang="hu-HU" dirty="0" smtClean="0"/>
              <a:t>beszerzése (nettó </a:t>
            </a:r>
            <a:r>
              <a:rPr lang="hu-HU" dirty="0"/>
              <a:t>252 000 000 + </a:t>
            </a:r>
            <a:r>
              <a:rPr lang="hu-HU" dirty="0" smtClean="0"/>
              <a:t>ÁFA, keretösszeggel)</a:t>
            </a:r>
          </a:p>
          <a:p>
            <a:pPr algn="just"/>
            <a:r>
              <a:rPr lang="hu-HU" dirty="0"/>
              <a:t>Külföldön megjelenő, heti vagy ritkább periodicitású időszaki kiadványok és magazinok nyomtatott ill. online példányainak szállítása és Magyarország területén megjelenő tudományos időszaki kiadványok nyomtatott, ill. online példányainak </a:t>
            </a:r>
            <a:r>
              <a:rPr lang="hu-HU" dirty="0" smtClean="0"/>
              <a:t>szállítása (nettó </a:t>
            </a:r>
            <a:r>
              <a:rPr lang="hu-HU" dirty="0"/>
              <a:t>438 000 </a:t>
            </a:r>
            <a:r>
              <a:rPr lang="hu-HU" dirty="0" smtClean="0"/>
              <a:t>000,- Ft </a:t>
            </a:r>
            <a:r>
              <a:rPr lang="hu-HU" dirty="0"/>
              <a:t>+ </a:t>
            </a:r>
            <a:r>
              <a:rPr lang="hu-HU" dirty="0" smtClean="0"/>
              <a:t>ÁFA,- keretösszeggel)</a:t>
            </a:r>
          </a:p>
        </p:txBody>
      </p:sp>
    </p:spTree>
    <p:extLst>
      <p:ext uri="{BB962C8B-B14F-4D97-AF65-F5344CB8AC3E}">
        <p14:creationId xmlns:p14="http://schemas.microsoft.com/office/powerpoint/2010/main" val="256373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Mi történik akkor, ha a </a:t>
            </a:r>
            <a:r>
              <a:rPr lang="hu-HU" dirty="0" err="1" smtClean="0"/>
              <a:t>közbeszerzési</a:t>
            </a:r>
            <a:r>
              <a:rPr lang="hu-HU" dirty="0" smtClean="0"/>
              <a:t> kötelezettségünk mellőzésével szereznénk be az érintett árukat?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hu-HU" dirty="0" smtClean="0"/>
              <a:t>Jogorvoslati </a:t>
            </a:r>
            <a:r>
              <a:rPr lang="hu-HU" dirty="0"/>
              <a:t>eljárást kezdeményezhet továbbá többek között; KH, GVH, MÁK, EUTAF stb. (Részletesen lásd: Kbt. 152. § (1)</a:t>
            </a:r>
          </a:p>
          <a:p>
            <a:pPr algn="just"/>
            <a:r>
              <a:rPr lang="hu-HU" dirty="0" smtClean="0">
                <a:sym typeface="Wingdings" panose="05000000000000000000" pitchFamily="2" charset="2"/>
              </a:rPr>
              <a:t>A </a:t>
            </a:r>
            <a:r>
              <a:rPr lang="hu-HU" dirty="0">
                <a:sym typeface="Wingdings" panose="05000000000000000000" pitchFamily="2" charset="2"/>
              </a:rPr>
              <a:t>Közbeszerzési Döntőbizottság a jogsértés megállapítása mellett bírságot szab ki, </a:t>
            </a:r>
            <a:r>
              <a:rPr lang="hu-HU" dirty="0" smtClean="0">
                <a:sym typeface="Wingdings" panose="05000000000000000000" pitchFamily="2" charset="2"/>
              </a:rPr>
              <a:t>ha a </a:t>
            </a:r>
            <a:r>
              <a:rPr lang="hu-HU" dirty="0">
                <a:sym typeface="Wingdings" panose="05000000000000000000" pitchFamily="2" charset="2"/>
              </a:rPr>
              <a:t>jogsértés a </a:t>
            </a:r>
            <a:r>
              <a:rPr lang="hu-HU" dirty="0" err="1">
                <a:sym typeface="Wingdings" panose="05000000000000000000" pitchFamily="2" charset="2"/>
              </a:rPr>
              <a:t>közbeszerzési</a:t>
            </a:r>
            <a:r>
              <a:rPr lang="hu-HU" dirty="0">
                <a:sym typeface="Wingdings" panose="05000000000000000000" pitchFamily="2" charset="2"/>
              </a:rPr>
              <a:t> eljárás jogtalan mellőzésével valósult </a:t>
            </a:r>
            <a:r>
              <a:rPr lang="hu-HU" dirty="0" smtClean="0">
                <a:sym typeface="Wingdings" panose="05000000000000000000" pitchFamily="2" charset="2"/>
              </a:rPr>
              <a:t>meg</a:t>
            </a:r>
          </a:p>
          <a:p>
            <a:pPr algn="just"/>
            <a:r>
              <a:rPr lang="hu-HU" dirty="0" smtClean="0"/>
              <a:t>Ha </a:t>
            </a:r>
            <a:r>
              <a:rPr lang="hu-HU" dirty="0"/>
              <a:t>a Közbeszerzési Döntőbizottság az eljárás során más jogszabály megsértésére utaló körülményt észlel, köteles azt jelezni a hatáskörrel rendelkező szervnek, így különösen a nyomozó hatóságnak, az ügyészségnek, az Állami Számvevőszéknek, a kormányzati ellenőrzési szervnek vagy a Gazdasági Versenyhivatalnak</a:t>
            </a:r>
            <a:r>
              <a:rPr lang="hu-HU" dirty="0" smtClean="0"/>
              <a:t>.</a:t>
            </a:r>
          </a:p>
          <a:p>
            <a:pPr algn="just"/>
            <a:r>
              <a:rPr lang="hu-HU" dirty="0"/>
              <a:t>Állami Számvevőszék ellenőrzés </a:t>
            </a:r>
            <a:r>
              <a:rPr lang="hu-HU" dirty="0" smtClean="0"/>
              <a:t>során további </a:t>
            </a:r>
            <a:r>
              <a:rPr lang="hu-HU" dirty="0"/>
              <a:t>súlyos bírságot kaphat az </a:t>
            </a:r>
            <a:r>
              <a:rPr lang="hu-HU" dirty="0" smtClean="0"/>
              <a:t>egyetem.</a:t>
            </a:r>
          </a:p>
          <a:p>
            <a:pPr algn="just"/>
            <a:r>
              <a:rPr lang="hu-HU" dirty="0"/>
              <a:t>Támogatott források felhasználása során a </a:t>
            </a:r>
            <a:r>
              <a:rPr lang="hu-HU" dirty="0" err="1"/>
              <a:t>közbeszerzési</a:t>
            </a:r>
            <a:r>
              <a:rPr lang="hu-HU" dirty="0"/>
              <a:t> kötelezettség megszegése akár 100 százalékos forráselvonást is eredményezhet</a:t>
            </a:r>
            <a:r>
              <a:rPr lang="hu-HU" dirty="0" smtClean="0"/>
              <a:t>.</a:t>
            </a:r>
          </a:p>
          <a:p>
            <a:pPr algn="just"/>
            <a:r>
              <a:rPr lang="hu-HU" dirty="0" smtClean="0"/>
              <a:t>Kbt. </a:t>
            </a:r>
            <a:r>
              <a:rPr lang="hu-HU" dirty="0"/>
              <a:t>137. § értelmében semmis a szerződés, ha azt a </a:t>
            </a:r>
            <a:r>
              <a:rPr lang="hu-HU" dirty="0" err="1"/>
              <a:t>közbeszerzési</a:t>
            </a:r>
            <a:r>
              <a:rPr lang="hu-HU" dirty="0"/>
              <a:t> eljárás jogtalan mellőzésével kötötték meg. </a:t>
            </a:r>
            <a:r>
              <a:rPr lang="hu-HU" dirty="0">
                <a:sym typeface="Wingdings" panose="05000000000000000000" pitchFamily="2" charset="2"/>
              </a:rPr>
              <a:t> Úgy kell tekinteni, mintha az adott szerződés létre se jött volna.</a:t>
            </a:r>
          </a:p>
          <a:p>
            <a:pPr algn="just"/>
            <a:endParaRPr lang="hu-HU" dirty="0"/>
          </a:p>
          <a:p>
            <a:pPr algn="just"/>
            <a:endParaRPr lang="hu-HU" dirty="0" smtClean="0"/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667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2354" y="2360979"/>
            <a:ext cx="10515600" cy="1325563"/>
          </a:xfrm>
        </p:spPr>
        <p:txBody>
          <a:bodyPr/>
          <a:lstStyle/>
          <a:p>
            <a:pPr algn="ctr"/>
            <a:r>
              <a:rPr lang="hu-HU" i="1" dirty="0" smtClean="0"/>
              <a:t>Köszönöm a figyelmet!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122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800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Szerzeményezés</a:t>
            </a:r>
            <a:r>
              <a:rPr lang="hu-HU" dirty="0"/>
              <a:t> a jogszabályok </a:t>
            </a:r>
            <a:r>
              <a:rPr lang="hu-HU" dirty="0" smtClean="0"/>
              <a:t>tükrében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i="1" dirty="0"/>
              <a:t>Könyvek és folyóiratok beszerzése az egyetem számára, valamint ezen folyamat pontos menetének ismertetése. A </a:t>
            </a:r>
            <a:r>
              <a:rPr lang="hu-HU" i="1" dirty="0" err="1"/>
              <a:t>közbeszerzési</a:t>
            </a:r>
            <a:r>
              <a:rPr lang="hu-HU" i="1" dirty="0"/>
              <a:t> eljárás jogszabályi háttere, továbbá esetleges buktatói</a:t>
            </a:r>
            <a:r>
              <a:rPr lang="hu-HU" i="1" dirty="0" smtClean="0"/>
              <a:t>.</a:t>
            </a:r>
          </a:p>
          <a:p>
            <a:pPr marL="0" indent="0">
              <a:buNone/>
            </a:pPr>
            <a:endParaRPr lang="hu-HU" i="1" dirty="0"/>
          </a:p>
          <a:p>
            <a:pPr marL="0" indent="0">
              <a:buNone/>
            </a:pPr>
            <a:endParaRPr lang="hu-HU" i="1" dirty="0" smtClean="0"/>
          </a:p>
          <a:p>
            <a:pPr marL="0" indent="0">
              <a:buNone/>
            </a:pPr>
            <a:endParaRPr lang="hu-HU" i="1" dirty="0"/>
          </a:p>
          <a:p>
            <a:pPr marL="0" indent="0">
              <a:buNone/>
            </a:pPr>
            <a:r>
              <a:rPr lang="hu-HU" i="1" dirty="0" smtClean="0"/>
              <a:t>_________________________________________________________</a:t>
            </a:r>
          </a:p>
          <a:p>
            <a:pPr marL="0" indent="0">
              <a:buNone/>
            </a:pPr>
            <a:r>
              <a:rPr lang="hu-HU" sz="1800" i="1" dirty="0" smtClean="0"/>
              <a:t>Dr. Sándor Márton</a:t>
            </a:r>
          </a:p>
          <a:p>
            <a:pPr marL="0" indent="0">
              <a:buNone/>
            </a:pPr>
            <a:r>
              <a:rPr lang="hu-HU" sz="1800" i="1" dirty="0" smtClean="0"/>
              <a:t>Eötvös Loránd Tudományegyetem</a:t>
            </a:r>
          </a:p>
          <a:p>
            <a:pPr marL="0" indent="0">
              <a:buNone/>
            </a:pPr>
            <a:r>
              <a:rPr lang="hu-HU" sz="1800" i="1" dirty="0" smtClean="0"/>
              <a:t>Jogi, Humánszolgáltatási és Közbeszerzési Főigazgatóság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8652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 </a:t>
            </a:r>
            <a:r>
              <a:rPr lang="hu-HU" dirty="0" err="1" smtClean="0"/>
              <a:t>közbeszerzés</a:t>
            </a:r>
            <a:r>
              <a:rPr lang="hu-HU" dirty="0" smtClean="0"/>
              <a:t> alapjai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/>
              <a:t>Az Európai Unió egységes </a:t>
            </a:r>
            <a:r>
              <a:rPr lang="hu-HU" dirty="0" err="1"/>
              <a:t>közbeszerzési</a:t>
            </a:r>
            <a:r>
              <a:rPr lang="hu-HU" dirty="0"/>
              <a:t> politikája valamennyi tagállam részére kötelezővé </a:t>
            </a:r>
            <a:r>
              <a:rPr lang="hu-HU" dirty="0" smtClean="0"/>
              <a:t>teszi,</a:t>
            </a:r>
            <a:r>
              <a:rPr lang="hu-HU" dirty="0"/>
              <a:t> </a:t>
            </a:r>
            <a:r>
              <a:rPr lang="hu-HU" dirty="0" smtClean="0"/>
              <a:t>hogy </a:t>
            </a:r>
            <a:r>
              <a:rPr lang="hu-HU" dirty="0"/>
              <a:t>a közpénzekből </a:t>
            </a:r>
            <a:r>
              <a:rPr lang="hu-HU" dirty="0" smtClean="0"/>
              <a:t>gazdálkodó szervezetek </a:t>
            </a:r>
            <a:r>
              <a:rPr lang="hu-HU" dirty="0"/>
              <a:t>a beszerzéseiket valamiféle egységes, </a:t>
            </a:r>
            <a:r>
              <a:rPr lang="hu-HU" dirty="0" smtClean="0"/>
              <a:t>szabályozott</a:t>
            </a:r>
            <a:r>
              <a:rPr lang="hu-HU" dirty="0"/>
              <a:t> </a:t>
            </a:r>
            <a:r>
              <a:rPr lang="hu-HU" dirty="0" smtClean="0"/>
              <a:t>rendben </a:t>
            </a:r>
            <a:r>
              <a:rPr lang="hu-HU" dirty="0"/>
              <a:t>folytassák le, annak érdekében, hogy a </a:t>
            </a:r>
            <a:r>
              <a:rPr lang="hu-HU" dirty="0" smtClean="0"/>
              <a:t>közpénzek elköltésének </a:t>
            </a:r>
            <a:r>
              <a:rPr lang="hu-HU" dirty="0"/>
              <a:t>átláthatósága és </a:t>
            </a:r>
            <a:r>
              <a:rPr lang="hu-HU" dirty="0" smtClean="0"/>
              <a:t>hatékonysága </a:t>
            </a:r>
            <a:r>
              <a:rPr lang="hu-HU" dirty="0"/>
              <a:t>biztosítható legyen</a:t>
            </a:r>
            <a:r>
              <a:rPr lang="hu-HU" dirty="0" smtClean="0"/>
              <a:t>.</a:t>
            </a:r>
          </a:p>
          <a:p>
            <a:pPr algn="just"/>
            <a:r>
              <a:rPr lang="hu-HU" dirty="0" smtClean="0"/>
              <a:t>Ennek gyakorlati magvalósulása a magyar </a:t>
            </a:r>
            <a:r>
              <a:rPr lang="hu-HU" dirty="0" err="1" smtClean="0"/>
              <a:t>közbeszerzési</a:t>
            </a:r>
            <a:r>
              <a:rPr lang="hu-HU" dirty="0" smtClean="0"/>
              <a:t> rendszer, amelynek alapjait az Európai Uniós irányelvek, valamint a Közbeszerzésekről szóló </a:t>
            </a:r>
            <a:r>
              <a:rPr lang="hu-HU" b="1" dirty="0" smtClean="0">
                <a:effectLst/>
              </a:rPr>
              <a:t>2015. évi CXLIII. törvény, </a:t>
            </a:r>
            <a:r>
              <a:rPr lang="hu-HU" dirty="0" smtClean="0">
                <a:effectLst/>
              </a:rPr>
              <a:t>azaz a továbbiakban a </a:t>
            </a:r>
            <a:r>
              <a:rPr lang="hu-HU" b="1" dirty="0" smtClean="0">
                <a:effectLst/>
              </a:rPr>
              <a:t>Kbt</a:t>
            </a:r>
            <a:r>
              <a:rPr lang="hu-HU" dirty="0" smtClean="0">
                <a:effectLst/>
              </a:rPr>
              <a:t>.</a:t>
            </a:r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979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 </a:t>
            </a:r>
            <a:r>
              <a:rPr lang="hu-HU" dirty="0" err="1" smtClean="0"/>
              <a:t>közbeszerzés</a:t>
            </a:r>
            <a:r>
              <a:rPr lang="hu-HU" dirty="0" smtClean="0"/>
              <a:t> tárgya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 </a:t>
            </a:r>
            <a:r>
              <a:rPr lang="hu-HU" dirty="0" err="1"/>
              <a:t>közbeszerzés</a:t>
            </a:r>
            <a:r>
              <a:rPr lang="hu-HU" dirty="0"/>
              <a:t> tárgya lehet: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	• </a:t>
            </a:r>
            <a:r>
              <a:rPr lang="hu-HU" u="sng" dirty="0"/>
              <a:t>árubeszerzés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	• </a:t>
            </a:r>
            <a:r>
              <a:rPr lang="hu-HU" dirty="0"/>
              <a:t>építési beruházás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	• </a:t>
            </a:r>
            <a:r>
              <a:rPr lang="hu-HU" dirty="0"/>
              <a:t>szolgáltatás megrendelése – ezek együtt: </a:t>
            </a:r>
            <a:r>
              <a:rPr lang="hu-HU" dirty="0" err="1"/>
              <a:t>közbeszerzési</a:t>
            </a:r>
            <a:r>
              <a:rPr lang="hu-HU" dirty="0"/>
              <a:t> </a:t>
            </a:r>
            <a:r>
              <a:rPr lang="hu-HU" dirty="0" smtClean="0"/>
              <a:t>	szerződés</a:t>
            </a:r>
            <a:r>
              <a:rPr lang="hu-HU" dirty="0"/>
              <a:t>, valamint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	• </a:t>
            </a:r>
            <a:r>
              <a:rPr lang="hu-HU" dirty="0"/>
              <a:t>építési </a:t>
            </a:r>
            <a:r>
              <a:rPr lang="hu-HU" dirty="0" smtClean="0"/>
              <a:t>koncesszió</a:t>
            </a:r>
            <a:br>
              <a:rPr lang="hu-HU" dirty="0" smtClean="0"/>
            </a:br>
            <a:r>
              <a:rPr lang="hu-HU" dirty="0" smtClean="0"/>
              <a:t>	• szolgáltatási koncesszió</a:t>
            </a:r>
            <a:br>
              <a:rPr lang="hu-HU" dirty="0" smtClean="0"/>
            </a:b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09559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Ajánlatkérők fajtái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5637" y="1386008"/>
            <a:ext cx="5940726" cy="515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5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ELTE, mint Ajánlatkérő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dirty="0" smtClean="0"/>
              <a:t>Egyetemünk a </a:t>
            </a:r>
            <a:r>
              <a:rPr lang="fr-FR" dirty="0" smtClean="0"/>
              <a:t>Kbt. 5. § (1) bekezdés c) pont</a:t>
            </a:r>
            <a:r>
              <a:rPr lang="hu-HU" dirty="0" smtClean="0"/>
              <a:t>ja szerinti klasszikus Ajánlatkérő</a:t>
            </a:r>
          </a:p>
          <a:p>
            <a:pPr algn="just"/>
            <a:endParaRPr lang="hu-HU" b="1" dirty="0" smtClean="0">
              <a:effectLst/>
            </a:endParaRPr>
          </a:p>
          <a:p>
            <a:pPr marL="0" indent="0" algn="just">
              <a:buNone/>
            </a:pPr>
            <a:r>
              <a:rPr lang="hu-HU" dirty="0" smtClean="0">
                <a:effectLst/>
              </a:rPr>
              <a:t>5. § </a:t>
            </a:r>
            <a:r>
              <a:rPr lang="hu-HU" dirty="0" smtClean="0"/>
              <a:t>(1) E törvény alapján </a:t>
            </a:r>
            <a:r>
              <a:rPr lang="hu-HU" dirty="0" err="1" smtClean="0"/>
              <a:t>közbeszerzési</a:t>
            </a:r>
            <a:r>
              <a:rPr lang="hu-HU" dirty="0" smtClean="0"/>
              <a:t> eljárás lefolytatására kötelezettek:</a:t>
            </a:r>
          </a:p>
          <a:p>
            <a:pPr marL="0" indent="0" algn="just">
              <a:buNone/>
            </a:pPr>
            <a:r>
              <a:rPr lang="hu-HU" i="1" dirty="0" smtClean="0">
                <a:effectLst/>
              </a:rPr>
              <a:t>c) </a:t>
            </a:r>
            <a:r>
              <a:rPr lang="hu-HU" dirty="0" smtClean="0"/>
              <a:t>az állam, minden </a:t>
            </a:r>
            <a:r>
              <a:rPr lang="hu-HU" u="sng" dirty="0" smtClean="0"/>
              <a:t>költségvetési szerv</a:t>
            </a:r>
            <a:r>
              <a:rPr lang="hu-HU" dirty="0" smtClean="0"/>
              <a:t>, a közalapítvány, a helyi önkormányzat, a helyi és országos nemzetiségi önkormányzat, a helyi és nemzetiségi önkormányzatok társulása, a területfejlesztési önkormányzati társulás, a térségi fejlesztési tanács.</a:t>
            </a:r>
          </a:p>
          <a:p>
            <a:pPr marL="0" indent="0" algn="just">
              <a:buNone/>
            </a:pPr>
            <a:r>
              <a:rPr lang="hu-HU" dirty="0" smtClean="0"/>
              <a:t>ELTE: Oktatási tevékenységet ellátó központi költségvetési szerv.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8553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Értékhatárok, eljárásrendek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dirty="0"/>
              <a:t>A </a:t>
            </a:r>
            <a:r>
              <a:rPr lang="hu-HU" dirty="0" err="1"/>
              <a:t>közbeszerzési</a:t>
            </a:r>
            <a:r>
              <a:rPr lang="hu-HU" dirty="0"/>
              <a:t> eljárásokat értékük és fajtájuk szerint lehet csoportosítani. Mivel minden </a:t>
            </a:r>
            <a:r>
              <a:rPr lang="hu-HU" dirty="0" smtClean="0"/>
              <a:t>eljárásrendben és </a:t>
            </a:r>
            <a:r>
              <a:rPr lang="hu-HU" dirty="0"/>
              <a:t>eljárás típusban más és más szabályok vonatkoznak az ajánlattevőkre, ezért </a:t>
            </a:r>
            <a:r>
              <a:rPr lang="hu-HU" dirty="0" smtClean="0"/>
              <a:t>ennek a </a:t>
            </a:r>
            <a:r>
              <a:rPr lang="hu-HU" dirty="0"/>
              <a:t>megkülönböztetésnek az ajánlattétel szempontjából kiemelt jelentősége van.</a:t>
            </a:r>
          </a:p>
          <a:p>
            <a:pPr algn="just"/>
            <a:r>
              <a:rPr lang="hu-HU" dirty="0" smtClean="0"/>
              <a:t>A </a:t>
            </a:r>
            <a:r>
              <a:rPr lang="hu-HU" dirty="0" err="1" smtClean="0"/>
              <a:t>közbeszerzés</a:t>
            </a:r>
            <a:r>
              <a:rPr lang="hu-HU" dirty="0" smtClean="0"/>
              <a:t> </a:t>
            </a:r>
            <a:r>
              <a:rPr lang="hu-HU" dirty="0"/>
              <a:t>becsült értékének megállapítása és az egybeszámítási szabályok alkalmazása az </a:t>
            </a:r>
            <a:r>
              <a:rPr lang="hu-HU" dirty="0" smtClean="0"/>
              <a:t>ajánlatkérő feladata </a:t>
            </a:r>
            <a:r>
              <a:rPr lang="hu-HU" dirty="0"/>
              <a:t>és felelőssége, ennek szabályait </a:t>
            </a:r>
            <a:r>
              <a:rPr lang="hu-HU" dirty="0" smtClean="0"/>
              <a:t>később ismertetjük.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258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Könyvtári könyvek, folyóiratok beszerzése során alkalmazandó eljárásrend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u-HU" dirty="0" smtClean="0"/>
              <a:t>Számtalan ajánlatkérő, illetve beszerzési tárgy, azonban minket csak a számunkra releváns érdekel.</a:t>
            </a:r>
          </a:p>
          <a:p>
            <a:pPr algn="just"/>
            <a:r>
              <a:rPr lang="hu-HU" dirty="0" smtClean="0"/>
              <a:t>ELTE: Oktatási tevékenységet ellátó központi költségvetési szerv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Kbt. 5. § (1) bekezdés c) pont</a:t>
            </a:r>
            <a:r>
              <a:rPr lang="hu-HU" dirty="0" smtClean="0"/>
              <a:t>ja szerinti Ajánlatkérő </a:t>
            </a:r>
            <a:r>
              <a:rPr lang="hu-HU" dirty="0" smtClean="0">
                <a:sym typeface="Wingdings" panose="05000000000000000000" pitchFamily="2" charset="2"/>
              </a:rPr>
              <a:t> Klasszikus Ajánlatkérő.</a:t>
            </a:r>
          </a:p>
          <a:p>
            <a:pPr algn="just"/>
            <a:r>
              <a:rPr lang="hu-HU" dirty="0" smtClean="0">
                <a:sym typeface="Wingdings" panose="05000000000000000000" pitchFamily="2" charset="2"/>
              </a:rPr>
              <a:t>Főbb beszerzendő termékek: Külföldi/belföldi folyóiratok, könyvek.  Árubeszerzés.</a:t>
            </a:r>
          </a:p>
          <a:p>
            <a:pPr algn="just"/>
            <a:r>
              <a:rPr lang="hu-HU" dirty="0" smtClean="0">
                <a:sym typeface="Wingdings" panose="05000000000000000000" pitchFamily="2" charset="2"/>
              </a:rPr>
              <a:t>Klasszikus ajánlattevők esetében az árubeszerzés értékhatára: 15.000.000,- Ft.</a:t>
            </a:r>
          </a:p>
          <a:p>
            <a:pPr algn="just"/>
            <a:r>
              <a:rPr lang="hu-HU" dirty="0" smtClean="0">
                <a:sym typeface="Wingdings" panose="05000000000000000000" pitchFamily="2" charset="2"/>
              </a:rPr>
              <a:t>DE…</a:t>
            </a:r>
          </a:p>
          <a:p>
            <a:endParaRPr lang="hu-HU" dirty="0" smtClean="0">
              <a:sym typeface="Wingdings" panose="05000000000000000000" pitchFamily="2" charset="2"/>
            </a:endParaRP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456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Kivételi kör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hu-HU" dirty="0" smtClean="0"/>
              <a:t>2021. november 11.-étől a Kbt.-be bekerült egy új kivételi kör;</a:t>
            </a:r>
          </a:p>
          <a:p>
            <a:pPr algn="just"/>
            <a:r>
              <a:rPr lang="hu-HU" b="1" dirty="0"/>
              <a:t>111. § </a:t>
            </a:r>
            <a:r>
              <a:rPr lang="hu-HU" b="1" dirty="0" smtClean="0"/>
              <a:t>n) </a:t>
            </a:r>
            <a:r>
              <a:rPr lang="hu-HU" dirty="0" smtClean="0"/>
              <a:t>E </a:t>
            </a:r>
            <a:r>
              <a:rPr lang="hu-HU" dirty="0"/>
              <a:t>törvényt nem kell alkalmazni az uniós </a:t>
            </a:r>
            <a:r>
              <a:rPr lang="hu-HU" dirty="0" smtClean="0"/>
              <a:t>értékhatárt (75.245.700,- Ft) </a:t>
            </a:r>
            <a:r>
              <a:rPr lang="hu-HU" dirty="0"/>
              <a:t>el nem érő nyomtatott és elektronikus könyvek, újságok, folyóiratok, időszakos kiadványok, valamint az elsődlegesen az előbbieket tartalmazó, kutatási, közművelődési vagy oktatási célt szolgáló elektronikus adatbázisok, illetve azok felhasználására vonatkozó jogok, a kulturális javak körébe tartozó tárgyak és rájuk vonatkozó jogok megszerzésére, hangszerek, hangszertartozékok és hangszeralkatrészek beszerzésére</a:t>
            </a:r>
            <a:r>
              <a:rPr lang="hu-HU" dirty="0" smtClean="0"/>
              <a:t>;</a:t>
            </a:r>
          </a:p>
          <a:p>
            <a:pPr algn="just"/>
            <a:r>
              <a:rPr lang="hu-HU" dirty="0" smtClean="0">
                <a:sym typeface="Wingdings" panose="05000000000000000000" pitchFamily="2" charset="2"/>
              </a:rPr>
              <a:t> Könyvtári folyóiratok, könyvek, újságok beszerzése csak akkor </a:t>
            </a:r>
            <a:r>
              <a:rPr lang="hu-HU" dirty="0" err="1" smtClean="0">
                <a:sym typeface="Wingdings" panose="05000000000000000000" pitchFamily="2" charset="2"/>
              </a:rPr>
              <a:t>közbeszerzés</a:t>
            </a:r>
            <a:r>
              <a:rPr lang="hu-HU" dirty="0" smtClean="0">
                <a:sym typeface="Wingdings" panose="05000000000000000000" pitchFamily="2" charset="2"/>
              </a:rPr>
              <a:t>-köteles, amennyiben annak egybeszámított becsült értéke meghaladja az uniós értékhatárt.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2572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1088</Words>
  <Application>Microsoft Office PowerPoint</Application>
  <PresentationFormat>Szélesvásznú</PresentationFormat>
  <Paragraphs>68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Office-téma</vt:lpstr>
      <vt:lpstr>PowerPoint-bemutató</vt:lpstr>
      <vt:lpstr>Szerzeményezés a jogszabályok tükrében</vt:lpstr>
      <vt:lpstr>A közbeszerzés alapjai</vt:lpstr>
      <vt:lpstr>A közbeszerzés tárgya</vt:lpstr>
      <vt:lpstr>Ajánlatkérők fajtái</vt:lpstr>
      <vt:lpstr>ELTE, mint Ajánlatkérő</vt:lpstr>
      <vt:lpstr>Értékhatárok, eljárásrendek</vt:lpstr>
      <vt:lpstr>Könyvtári könyvek, folyóiratok beszerzése során alkalmazandó eljárásrend</vt:lpstr>
      <vt:lpstr>Kivételi kör</vt:lpstr>
      <vt:lpstr>Egybeszámított becsült érték</vt:lpstr>
      <vt:lpstr>Részekre bontás tilalma</vt:lpstr>
      <vt:lpstr>Mi számít egy közbeszerzésnek, amellyel kapcsolatban több szerződés értékét össze kell számítani?</vt:lpstr>
      <vt:lpstr>A megoldás</vt:lpstr>
      <vt:lpstr>Mi történik akkor, ha a közbeszerzési kötelezettségünk mellőzésével szereznénk be az érintett árukat?</vt:lpstr>
      <vt:lpstr>Köszönöm a figyelmet!</vt:lpstr>
      <vt:lpstr>PowerPoint-bemutató</vt:lpstr>
    </vt:vector>
  </TitlesOfParts>
  <Company>ELTE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Dr. Sándor Endre Márton</dc:creator>
  <cp:lastModifiedBy>Dr. Sándor Endre Márton</cp:lastModifiedBy>
  <cp:revision>52</cp:revision>
  <dcterms:created xsi:type="dcterms:W3CDTF">2022-08-18T09:01:38Z</dcterms:created>
  <dcterms:modified xsi:type="dcterms:W3CDTF">2022-08-26T13:39:47Z</dcterms:modified>
</cp:coreProperties>
</file>