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7" r:id="rId13"/>
    <p:sldId id="266" r:id="rId14"/>
    <p:sldId id="268" r:id="rId15"/>
    <p:sldId id="269" r:id="rId16"/>
    <p:sldId id="274" r:id="rId17"/>
    <p:sldId id="270" r:id="rId18"/>
    <p:sldId id="271" r:id="rId19"/>
    <p:sldId id="275" r:id="rId20"/>
    <p:sldId id="273" r:id="rId21"/>
    <p:sldId id="257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27875-DCA9-4DD2-9F11-D487E6C3F372}" type="datetimeFigureOut">
              <a:rPr lang="hu-HU" smtClean="0"/>
              <a:pPr/>
              <a:t>2017.10.03.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D5ECF-4D9D-4B3B-8A28-584A041DE2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127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profilszerkesztés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5ECF-4D9D-4B3B-8A28-584A041DE2E8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990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összehasonlító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5ECF-4D9D-4B3B-8A28-584A041DE2E8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593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ShareVDE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5ECF-4D9D-4B3B-8A28-584A041DE2E8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74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C51-5511-45BA-AF54-5EDD4A74B3FC}" type="datetimeFigureOut">
              <a:rPr lang="hu-HU" smtClean="0"/>
              <a:pPr/>
              <a:t>2017.10.03.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30CF-8E9E-46BF-AE99-9A0ED8DE70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858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C51-5511-45BA-AF54-5EDD4A74B3FC}" type="datetimeFigureOut">
              <a:rPr lang="hu-HU" smtClean="0"/>
              <a:pPr/>
              <a:t>2017.10.03.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30CF-8E9E-46BF-AE99-9A0ED8DE70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349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C51-5511-45BA-AF54-5EDD4A74B3FC}" type="datetimeFigureOut">
              <a:rPr lang="hu-HU" smtClean="0"/>
              <a:pPr/>
              <a:t>2017.10.03.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30CF-8E9E-46BF-AE99-9A0ED8DE70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90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C51-5511-45BA-AF54-5EDD4A74B3FC}" type="datetimeFigureOut">
              <a:rPr lang="hu-HU" smtClean="0"/>
              <a:pPr/>
              <a:t>2017.10.03.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30CF-8E9E-46BF-AE99-9A0ED8DE70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161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C51-5511-45BA-AF54-5EDD4A74B3FC}" type="datetimeFigureOut">
              <a:rPr lang="hu-HU" smtClean="0"/>
              <a:pPr/>
              <a:t>2017.10.03.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30CF-8E9E-46BF-AE99-9A0ED8DE70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045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C51-5511-45BA-AF54-5EDD4A74B3FC}" type="datetimeFigureOut">
              <a:rPr lang="hu-HU" smtClean="0"/>
              <a:pPr/>
              <a:t>2017.10.03.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30CF-8E9E-46BF-AE99-9A0ED8DE70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314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C51-5511-45BA-AF54-5EDD4A74B3FC}" type="datetimeFigureOut">
              <a:rPr lang="hu-HU" smtClean="0"/>
              <a:pPr/>
              <a:t>2017.10.03.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30CF-8E9E-46BF-AE99-9A0ED8DE70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404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C51-5511-45BA-AF54-5EDD4A74B3FC}" type="datetimeFigureOut">
              <a:rPr lang="hu-HU" smtClean="0"/>
              <a:pPr/>
              <a:t>2017.10.03.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30CF-8E9E-46BF-AE99-9A0ED8DE70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628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C51-5511-45BA-AF54-5EDD4A74B3FC}" type="datetimeFigureOut">
              <a:rPr lang="hu-HU" smtClean="0"/>
              <a:pPr/>
              <a:t>2017.10.03.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30CF-8E9E-46BF-AE99-9A0ED8DE70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604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C51-5511-45BA-AF54-5EDD4A74B3FC}" type="datetimeFigureOut">
              <a:rPr lang="hu-HU" smtClean="0"/>
              <a:pPr/>
              <a:t>2017.10.03.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30CF-8E9E-46BF-AE99-9A0ED8DE70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02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2C51-5511-45BA-AF54-5EDD4A74B3FC}" type="datetimeFigureOut">
              <a:rPr lang="hu-HU" smtClean="0"/>
              <a:pPr/>
              <a:t>2017.10.03.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30CF-8E9E-46BF-AE99-9A0ED8DE70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304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D2C51-5511-45BA-AF54-5EDD4A74B3FC}" type="datetimeFigureOut">
              <a:rPr lang="hu-HU" smtClean="0"/>
              <a:pPr/>
              <a:t>2017.10.03.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E30CF-8E9E-46BF-AE99-9A0ED8DE70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714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ek.oszk.hu/15600/15678/" TargetMode="External"/><Relationship Id="rId2" Type="http://schemas.openxmlformats.org/officeDocument/2006/relationships/hyperlink" Target="https://www.slideshare.net/GVM206/a-bibframe-j-keretei-2017ben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playlist?list=PLyewpvL-G0y9368fBLLO6HQ8o0z9WIbyn" TargetMode="External"/><Relationship Id="rId4" Type="http://schemas.openxmlformats.org/officeDocument/2006/relationships/hyperlink" Target="http://epa.oszk.hu/00100/00143/00304/pdf/EPA00143_konyvtari_figyelo_2015_3_319-326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d.loc.gov/authorities/subjects/sh85085643" TargetMode="External"/><Relationship Id="rId2" Type="http://schemas.openxmlformats.org/officeDocument/2006/relationships/hyperlink" Target="http://bibframe.example.org/522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hu-HU" b="1" i="1" dirty="0"/>
              <a:t>BIBFRAME - egy rendszer és </a:t>
            </a:r>
            <a:r>
              <a:rPr lang="hu-HU" b="1" i="1" dirty="0" smtClean="0"/>
              <a:t>környezete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770797"/>
          </a:xfrm>
        </p:spPr>
        <p:txBody>
          <a:bodyPr/>
          <a:lstStyle/>
          <a:p>
            <a:r>
              <a:rPr lang="hu-HU" i="1" dirty="0" smtClean="0"/>
              <a:t>új utakon a könyvtári feldolgozás (?)</a:t>
            </a:r>
            <a:endParaRPr lang="hu-HU" dirty="0"/>
          </a:p>
        </p:txBody>
      </p:sp>
      <p:pic>
        <p:nvPicPr>
          <p:cNvPr id="2050" name="Picture 2" descr="Kapcsolódó ké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89" y="4005064"/>
            <a:ext cx="3129136" cy="234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334860" y="539451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/>
              <a:t>Hubay Miklós</a:t>
            </a:r>
          </a:p>
          <a:p>
            <a:pPr algn="ctr"/>
            <a:r>
              <a:rPr lang="hu-HU" i="1" dirty="0" smtClean="0"/>
              <a:t>Petőfi Irodalmi Múzeum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7963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20464"/>
            <a:ext cx="6974539" cy="284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502170" y="812031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2b - Adatkonverzió</a:t>
            </a:r>
            <a:endParaRPr lang="hu-HU" sz="44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179509" y="1581472"/>
            <a:ext cx="8838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/>
              <a:t>LoC</a:t>
            </a:r>
            <a:r>
              <a:rPr lang="hu-HU" sz="2400" dirty="0" smtClean="0"/>
              <a:t> által fejlesztett konverter mindkét szótárverzióhoz, némiképp eltérő technológiai alapok (XSLT, </a:t>
            </a:r>
            <a:r>
              <a:rPr lang="hu-HU" sz="2400" dirty="0" err="1" smtClean="0"/>
              <a:t>XQuery</a:t>
            </a:r>
            <a:r>
              <a:rPr lang="hu-HU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/>
              <a:t>py-BIBFRAME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@</a:t>
            </a:r>
            <a:r>
              <a:rPr lang="hu-HU" sz="2400" dirty="0" err="1" smtClean="0"/>
              <a:t>cult-konverter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i="1" dirty="0" err="1" smtClean="0"/>
              <a:t>MarcEdit</a:t>
            </a:r>
            <a:endParaRPr lang="hu-HU" sz="2400" b="1" i="1" dirty="0"/>
          </a:p>
        </p:txBody>
      </p:sp>
    </p:spTree>
    <p:extLst>
      <p:ext uri="{BB962C8B-B14F-4D97-AF65-F5344CB8AC3E}">
        <p14:creationId xmlns:p14="http://schemas.microsoft.com/office/powerpoint/2010/main" val="39587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02170" y="812031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2b - Adatkonverzió</a:t>
            </a:r>
            <a:endParaRPr lang="hu-HU" sz="4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7544" y="1916832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MARC21 „tupírozása” a későbbi átalakítások megkönnyítése érdekében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758-as mező bevezetése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800" dirty="0" err="1" smtClean="0"/>
              <a:t>Almezők</a:t>
            </a:r>
            <a:r>
              <a:rPr lang="hu-HU" sz="2800" dirty="0" smtClean="0"/>
              <a:t> átértelmezése ($0, $1, $4)</a:t>
            </a:r>
            <a:endParaRPr lang="hu-H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0053"/>
            <a:ext cx="2622773" cy="239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2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68" y="1700808"/>
            <a:ext cx="8062292" cy="446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502170" y="812031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3 - Adattárolás</a:t>
            </a:r>
            <a:endParaRPr lang="hu-HU" sz="4400" b="1" dirty="0"/>
          </a:p>
        </p:txBody>
      </p:sp>
    </p:spTree>
    <p:extLst>
      <p:ext uri="{BB962C8B-B14F-4D97-AF65-F5344CB8AC3E}">
        <p14:creationId xmlns:p14="http://schemas.microsoft.com/office/powerpoint/2010/main" val="22753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13616"/>
            <a:ext cx="6696744" cy="478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alra nyíl 3"/>
          <p:cNvSpPr/>
          <p:nvPr/>
        </p:nvSpPr>
        <p:spPr>
          <a:xfrm>
            <a:off x="7697341" y="4005064"/>
            <a:ext cx="1123131" cy="15121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2123728" y="844175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4 - Megjelenítés</a:t>
            </a:r>
            <a:endParaRPr lang="hu-HU" sz="4400" b="1" dirty="0"/>
          </a:p>
        </p:txBody>
      </p:sp>
    </p:spTree>
    <p:extLst>
      <p:ext uri="{BB962C8B-B14F-4D97-AF65-F5344CB8AC3E}">
        <p14:creationId xmlns:p14="http://schemas.microsoft.com/office/powerpoint/2010/main" val="7816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4" y="1581472"/>
            <a:ext cx="8532440" cy="470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23728" y="844175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4 - Megjelenítés</a:t>
            </a:r>
            <a:endParaRPr lang="hu-HU" sz="4400" b="1" dirty="0"/>
          </a:p>
        </p:txBody>
      </p:sp>
      <p:sp>
        <p:nvSpPr>
          <p:cNvPr id="2" name="Felfelé nyíl 1"/>
          <p:cNvSpPr/>
          <p:nvPr/>
        </p:nvSpPr>
        <p:spPr>
          <a:xfrm>
            <a:off x="7640598" y="3012128"/>
            <a:ext cx="1224136" cy="21602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84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1196752"/>
            <a:ext cx="9144000" cy="455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3491880" y="6498333"/>
            <a:ext cx="56408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/>
              <a:t>http://share-vde.org/sharevde/searchNames?n_cluster_id=27375</a:t>
            </a:r>
          </a:p>
        </p:txBody>
      </p:sp>
    </p:spTree>
    <p:extLst>
      <p:ext uri="{BB962C8B-B14F-4D97-AF65-F5344CB8AC3E}">
        <p14:creationId xmlns:p14="http://schemas.microsoft.com/office/powerpoint/2010/main" val="33433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9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23728" y="844175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/>
              <a:t>5</a:t>
            </a:r>
            <a:r>
              <a:rPr lang="hu-HU" sz="4400" b="1" dirty="0" smtClean="0"/>
              <a:t> – </a:t>
            </a:r>
            <a:r>
              <a:rPr lang="hu-HU" sz="4400" b="1" dirty="0" err="1" smtClean="0"/>
              <a:t>All-in-one</a:t>
            </a:r>
            <a:endParaRPr lang="hu-HU" sz="4400" b="1" dirty="0"/>
          </a:p>
        </p:txBody>
      </p:sp>
      <p:pic>
        <p:nvPicPr>
          <p:cNvPr id="3074" name="Picture 2" descr="http://library.link/img/flo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19" y="2204864"/>
            <a:ext cx="4963344" cy="27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13300" y="2809909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err="1" smtClean="0"/>
              <a:t>Library.Link</a:t>
            </a:r>
            <a:r>
              <a:rPr lang="hu-HU" sz="2400" b="1" dirty="0" smtClean="0"/>
              <a:t> (és </a:t>
            </a:r>
            <a:r>
              <a:rPr lang="hu-HU" sz="2400" b="1" dirty="0" err="1" smtClean="0"/>
              <a:t>LibHub</a:t>
            </a:r>
            <a:r>
              <a:rPr lang="hu-HU" sz="24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err="1" smtClean="0"/>
              <a:t>BLUECloud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Visibility</a:t>
            </a:r>
            <a:endParaRPr lang="hu-H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/>
              <a:t>ALIADA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/>
              <a:t>…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8623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53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6588224" y="6488668"/>
            <a:ext cx="2430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http://dexter.library.link</a:t>
            </a:r>
          </a:p>
        </p:txBody>
      </p:sp>
    </p:spTree>
    <p:extLst>
      <p:ext uri="{BB962C8B-B14F-4D97-AF65-F5344CB8AC3E}">
        <p14:creationId xmlns:p14="http://schemas.microsoft.com/office/powerpoint/2010/main" val="12144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" y="1628800"/>
            <a:ext cx="9144000" cy="452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5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7875" y="692696"/>
            <a:ext cx="8229600" cy="850106"/>
          </a:xfrm>
        </p:spPr>
        <p:txBody>
          <a:bodyPr>
            <a:normAutofit/>
          </a:bodyPr>
          <a:lstStyle/>
          <a:p>
            <a:r>
              <a:rPr lang="hu-HU" b="1" dirty="0" smtClean="0"/>
              <a:t>Nincs új a nap alatt…(?)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300" y="1772816"/>
            <a:ext cx="67627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555776" y="4487804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strike="sngStrike" dirty="0" smtClean="0">
                <a:solidFill>
                  <a:schemeClr val="bg1"/>
                </a:solidFill>
                <a:latin typeface="Impact" panose="020B0806030902050204" pitchFamily="34" charset="0"/>
              </a:rPr>
              <a:t>SGML</a:t>
            </a:r>
          </a:p>
          <a:p>
            <a:pPr algn="ctr"/>
            <a:r>
              <a:rPr lang="hu-HU" sz="2400" strike="sngStrike" dirty="0" smtClean="0">
                <a:solidFill>
                  <a:schemeClr val="bg1"/>
                </a:solidFill>
                <a:latin typeface="Impact" panose="020B0806030902050204" pitchFamily="34" charset="0"/>
              </a:rPr>
              <a:t>XML</a:t>
            </a:r>
            <a:endParaRPr lang="hu-HU" sz="2400" strike="sngStrike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47664" y="91423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Bővebb információk</a:t>
            </a:r>
            <a:endParaRPr lang="hu-HU" sz="3600" b="1" dirty="0"/>
          </a:p>
        </p:txBody>
      </p:sp>
      <p:sp>
        <p:nvSpPr>
          <p:cNvPr id="3" name="Téglalap 2"/>
          <p:cNvSpPr/>
          <p:nvPr/>
        </p:nvSpPr>
        <p:spPr>
          <a:xfrm>
            <a:off x="323528" y="1412776"/>
            <a:ext cx="86049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r>
              <a:rPr lang="hu-HU" b="1" dirty="0" smtClean="0"/>
              <a:t>A BIBFRAME új keretei 2017-ben </a:t>
            </a:r>
            <a:r>
              <a:rPr lang="hu-HU" dirty="0" smtClean="0"/>
              <a:t>(</a:t>
            </a:r>
            <a:r>
              <a:rPr lang="hu-HU" i="1" dirty="0" smtClean="0"/>
              <a:t>Horváth-Hubay, 2017</a:t>
            </a:r>
            <a:r>
              <a:rPr lang="hu-HU" dirty="0" smtClean="0"/>
              <a:t>)</a:t>
            </a:r>
            <a:endParaRPr lang="hu-HU" dirty="0"/>
          </a:p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www.slideshare.net/GVM206/a-bibframe-j-keretei-2017ben</a:t>
            </a:r>
            <a:endParaRPr lang="hu-HU" dirty="0" smtClean="0"/>
          </a:p>
          <a:p>
            <a:endParaRPr lang="hu-HU" b="1" dirty="0" smtClean="0"/>
          </a:p>
          <a:p>
            <a:r>
              <a:rPr lang="hu-HU" b="1" dirty="0"/>
              <a:t>A BIBFRAME és a könyvtári feldolgozás új keretei </a:t>
            </a:r>
            <a:r>
              <a:rPr lang="hu-HU" dirty="0" smtClean="0"/>
              <a:t>(</a:t>
            </a:r>
            <a:r>
              <a:rPr lang="hu-HU" i="1" dirty="0" smtClean="0"/>
              <a:t>Hubay, 2016</a:t>
            </a:r>
            <a:r>
              <a:rPr lang="hu-HU" dirty="0"/>
              <a:t>)</a:t>
            </a:r>
          </a:p>
          <a:p>
            <a:r>
              <a:rPr lang="hu-HU" dirty="0">
                <a:hlinkClick r:id="rId3"/>
              </a:rPr>
              <a:t>http://mek.oszk.hu/15600/15678/</a:t>
            </a:r>
            <a:r>
              <a:rPr lang="hu-HU" dirty="0"/>
              <a:t> </a:t>
            </a:r>
          </a:p>
          <a:p>
            <a:endParaRPr lang="hu-HU" b="1" dirty="0"/>
          </a:p>
          <a:p>
            <a:r>
              <a:rPr lang="hu-HU" b="1" dirty="0" smtClean="0"/>
              <a:t>Gondolatok </a:t>
            </a:r>
            <a:r>
              <a:rPr lang="hu-HU" b="1" dirty="0"/>
              <a:t>a szemantikus webről és egyben az ALIADA </a:t>
            </a:r>
            <a:r>
              <a:rPr lang="hu-HU" b="1" dirty="0" smtClean="0"/>
              <a:t>szoftverről </a:t>
            </a:r>
            <a:r>
              <a:rPr lang="hu-HU" i="1" dirty="0" smtClean="0"/>
              <a:t>(Horváth, 2015)</a:t>
            </a:r>
          </a:p>
          <a:p>
            <a:r>
              <a:rPr lang="hu-HU" dirty="0" err="1" smtClean="0"/>
              <a:t>In</a:t>
            </a:r>
            <a:r>
              <a:rPr lang="hu-HU" dirty="0" smtClean="0"/>
              <a:t>: Könyvtári Figyelő, 61. évf. (2015), 3. sz., p. 319-326.</a:t>
            </a:r>
          </a:p>
          <a:p>
            <a:r>
              <a:rPr lang="hu-HU" sz="1400" dirty="0">
                <a:hlinkClick r:id="rId4"/>
              </a:rPr>
              <a:t>http://</a:t>
            </a:r>
            <a:r>
              <a:rPr lang="hu-HU" sz="1400" dirty="0" smtClean="0">
                <a:hlinkClick r:id="rId4"/>
              </a:rPr>
              <a:t>epa.oszk.hu/00100/00143/00304/pdf/EPA00143_konyvtari_figyelo_2015_3_319-326.pdf</a:t>
            </a:r>
            <a:r>
              <a:rPr lang="hu-HU" sz="1400" dirty="0" smtClean="0"/>
              <a:t> </a:t>
            </a:r>
          </a:p>
          <a:p>
            <a:endParaRPr lang="hu-HU" sz="1400" dirty="0"/>
          </a:p>
          <a:p>
            <a:r>
              <a:rPr lang="en-US" b="1" dirty="0"/>
              <a:t>The Road to BIBFRAME: The Evolution of the Idea of Bibliographic Transition into a Post-MARC </a:t>
            </a:r>
            <a:r>
              <a:rPr lang="en-US" b="1" dirty="0"/>
              <a:t>Future</a:t>
            </a:r>
            <a:r>
              <a:rPr lang="hu-HU" b="1" dirty="0"/>
              <a:t> </a:t>
            </a:r>
            <a:r>
              <a:rPr lang="hu-HU" i="1" dirty="0"/>
              <a:t>(</a:t>
            </a:r>
            <a:r>
              <a:rPr lang="hu-HU" i="1" dirty="0" err="1"/>
              <a:t>Kroeger</a:t>
            </a:r>
            <a:r>
              <a:rPr lang="hu-HU" i="1" dirty="0"/>
              <a:t>, 2013</a:t>
            </a:r>
            <a:r>
              <a:rPr lang="hu-HU" i="1" dirty="0" smtClean="0"/>
              <a:t>)</a:t>
            </a:r>
          </a:p>
          <a:p>
            <a:r>
              <a:rPr lang="hu-HU" dirty="0" err="1" smtClean="0"/>
              <a:t>In</a:t>
            </a:r>
            <a:r>
              <a:rPr lang="hu-HU" dirty="0" smtClean="0"/>
              <a:t>: </a:t>
            </a:r>
            <a:r>
              <a:rPr lang="hu-HU" dirty="0" err="1" smtClean="0"/>
              <a:t>Cataloging</a:t>
            </a:r>
            <a:r>
              <a:rPr lang="hu-HU" dirty="0" smtClean="0"/>
              <a:t> &amp; </a:t>
            </a:r>
            <a:r>
              <a:rPr lang="hu-HU" dirty="0" err="1" smtClean="0"/>
              <a:t>Classification</a:t>
            </a:r>
            <a:r>
              <a:rPr lang="hu-HU" dirty="0" smtClean="0"/>
              <a:t> </a:t>
            </a:r>
            <a:r>
              <a:rPr lang="hu-HU" dirty="0" err="1" smtClean="0"/>
              <a:t>Quarterly</a:t>
            </a:r>
            <a:r>
              <a:rPr lang="hu-HU" dirty="0" smtClean="0"/>
              <a:t>, 51. évf. (2013), 8. sz., p. 873-890.</a:t>
            </a:r>
            <a:endParaRPr lang="hu-HU" dirty="0"/>
          </a:p>
          <a:p>
            <a:endParaRPr lang="hu-HU" dirty="0"/>
          </a:p>
          <a:p>
            <a:r>
              <a:rPr lang="hu-HU" i="1" dirty="0" smtClean="0"/>
              <a:t>BIBFRAME </a:t>
            </a:r>
            <a:r>
              <a:rPr lang="hu-HU" i="1" dirty="0" err="1"/>
              <a:t>playlist</a:t>
            </a:r>
            <a:r>
              <a:rPr lang="hu-HU" i="1" dirty="0"/>
              <a:t> a </a:t>
            </a:r>
            <a:r>
              <a:rPr lang="hu-HU" i="1" dirty="0" err="1"/>
              <a:t>Youtube-on</a:t>
            </a:r>
            <a:endParaRPr lang="hu-HU" i="1" dirty="0"/>
          </a:p>
          <a:p>
            <a:r>
              <a:rPr lang="hu-HU" dirty="0">
                <a:hlinkClick r:id="rId5"/>
              </a:rPr>
              <a:t>https://</a:t>
            </a:r>
            <a:r>
              <a:rPr lang="hu-HU" dirty="0" smtClean="0">
                <a:hlinkClick r:id="rId5"/>
              </a:rPr>
              <a:t>www.youtube.com/playlist?list=PLyewpvL-G0y9368fBLLO6HQ8o0z9WIbyn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74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81690" y="2162475"/>
            <a:ext cx="5004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/>
              <a:t>Köszönöm a figyelmet!</a:t>
            </a:r>
            <a:endParaRPr lang="hu-HU" sz="4000" b="1" dirty="0"/>
          </a:p>
        </p:txBody>
      </p:sp>
      <p:pic>
        <p:nvPicPr>
          <p:cNvPr id="1028" name="Picture 4" descr="http://discovery.urlibraries.org/wordpress/wp-content/uploads/2016/11/Bibframe-300x2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03" y="1556792"/>
            <a:ext cx="5262886" cy="375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/>
        </p:nvSpPr>
        <p:spPr>
          <a:xfrm>
            <a:off x="390364" y="3396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0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1556792"/>
            <a:ext cx="78843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400" i="1" dirty="0" smtClean="0">
                <a:latin typeface="Calibri Light" pitchFamily="34" charset="0"/>
              </a:rPr>
              <a:t>A BIBFRAME a </a:t>
            </a:r>
            <a:r>
              <a:rPr lang="hu-HU" sz="3400" b="1" i="1" dirty="0" smtClean="0">
                <a:latin typeface="Calibri Light" pitchFamily="34" charset="0"/>
              </a:rPr>
              <a:t>Linked Data-alapelveket követő</a:t>
            </a:r>
            <a:r>
              <a:rPr lang="hu-HU" sz="3400" i="1" dirty="0" smtClean="0">
                <a:latin typeface="Calibri Light" pitchFamily="34" charset="0"/>
              </a:rPr>
              <a:t>, könyvtári felhasználásra fejlesztett </a:t>
            </a:r>
            <a:br>
              <a:rPr lang="hu-HU" sz="3400" i="1" dirty="0" smtClean="0">
                <a:latin typeface="Calibri Light" pitchFamily="34" charset="0"/>
              </a:rPr>
            </a:br>
            <a:r>
              <a:rPr lang="hu-HU" sz="3400" i="1" dirty="0" smtClean="0">
                <a:latin typeface="Calibri Light" pitchFamily="34" charset="0"/>
              </a:rPr>
              <a:t>(e minőségében </a:t>
            </a:r>
            <a:r>
              <a:rPr lang="hu-HU" sz="3400" b="1" i="1" dirty="0" smtClean="0">
                <a:latin typeface="Calibri Light" pitchFamily="34" charset="0"/>
              </a:rPr>
              <a:t>egyáltalán nem egyedülálló</a:t>
            </a:r>
            <a:r>
              <a:rPr lang="hu-HU" sz="3400" i="1" dirty="0" smtClean="0">
                <a:latin typeface="Calibri Light" pitchFamily="34" charset="0"/>
              </a:rPr>
              <a:t>) szókészlet, amely az </a:t>
            </a:r>
            <a:r>
              <a:rPr lang="hu-HU" sz="3400" i="1" dirty="0" err="1" smtClean="0">
                <a:latin typeface="Calibri Light" pitchFamily="34" charset="0"/>
              </a:rPr>
              <a:t>FRBR-ben</a:t>
            </a:r>
            <a:r>
              <a:rPr lang="hu-HU" sz="3400" i="1" dirty="0" smtClean="0">
                <a:latin typeface="Calibri Light" pitchFamily="34" charset="0"/>
              </a:rPr>
              <a:t> leírt </a:t>
            </a:r>
            <a:r>
              <a:rPr lang="hu-HU" sz="3400" b="1" i="1" dirty="0" smtClean="0">
                <a:latin typeface="Calibri Light" pitchFamily="34" charset="0"/>
              </a:rPr>
              <a:t>funkcionális megközelítést alkalmazó </a:t>
            </a:r>
            <a:r>
              <a:rPr lang="hu-HU" sz="3400" i="1" dirty="0" smtClean="0">
                <a:latin typeface="Calibri Light" pitchFamily="34" charset="0"/>
              </a:rPr>
              <a:t>bibliográfiai leírások készítéséhez szükséges legfontosabb dokumentum-tulajdonságokat és relációkat tartalmazza.</a:t>
            </a:r>
            <a:endParaRPr lang="hu-HU" sz="3400" i="1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éptalálat a következőre: „bibframe 2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55417"/>
            <a:ext cx="4315672" cy="53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éptalálat a következőre: „bibframe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2" y="1402433"/>
            <a:ext cx="3096030" cy="428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350942" y="5780782"/>
            <a:ext cx="13933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b="1" dirty="0" smtClean="0"/>
              <a:t>BIBFRAME 1.0</a:t>
            </a:r>
            <a:endParaRPr lang="hu-HU" sz="1600" b="1" dirty="0"/>
          </a:p>
        </p:txBody>
      </p:sp>
      <p:sp>
        <p:nvSpPr>
          <p:cNvPr id="6" name="Téglalap 5"/>
          <p:cNvSpPr/>
          <p:nvPr/>
        </p:nvSpPr>
        <p:spPr>
          <a:xfrm>
            <a:off x="5817147" y="6316736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/>
              <a:t>BIBFRAME 2.0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3374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4175" y="160338"/>
            <a:ext cx="763284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200" b="1" dirty="0" smtClean="0"/>
          </a:p>
          <a:p>
            <a:endParaRPr lang="hu-HU" sz="2000" b="1" dirty="0"/>
          </a:p>
          <a:p>
            <a:r>
              <a:rPr lang="hu-HU" sz="2000" b="1" dirty="0" smtClean="0"/>
              <a:t>A </a:t>
            </a:r>
            <a:r>
              <a:rPr lang="hu-HU" sz="2000" b="1" dirty="0" err="1" smtClean="0"/>
              <a:t>Ryan</a:t>
            </a:r>
            <a:r>
              <a:rPr lang="hu-HU" sz="2000" b="1" dirty="0" smtClean="0"/>
              <a:t> közlegény megmentése…</a:t>
            </a:r>
          </a:p>
          <a:p>
            <a:r>
              <a:rPr lang="hu-HU" sz="2000" b="1" dirty="0">
                <a:hlinkClick r:id="rId2"/>
              </a:rPr>
              <a:t>http://bibframe.example.org/5226#Work</a:t>
            </a:r>
            <a:r>
              <a:rPr lang="hu-HU" sz="2000" b="1" dirty="0"/>
              <a:t> </a:t>
            </a:r>
          </a:p>
          <a:p>
            <a:endParaRPr lang="hu-HU" sz="2000" dirty="0" smtClean="0"/>
          </a:p>
          <a:p>
            <a:r>
              <a:rPr lang="hu-HU" sz="2000" b="1" dirty="0" smtClean="0"/>
              <a:t>témája…</a:t>
            </a:r>
          </a:p>
          <a:p>
            <a:r>
              <a:rPr lang="hu-HU" sz="2000" b="1" i="1" dirty="0" err="1" smtClean="0"/>
              <a:t>bf</a:t>
            </a:r>
            <a:r>
              <a:rPr lang="hu-HU" sz="2000" b="1" i="1" dirty="0" smtClean="0"/>
              <a:t>:</a:t>
            </a:r>
            <a:r>
              <a:rPr lang="hu-HU" sz="2000" i="1" dirty="0" err="1" smtClean="0"/>
              <a:t>subject</a:t>
            </a:r>
            <a:r>
              <a:rPr lang="hu-HU" sz="2000" i="1" dirty="0"/>
              <a:t> (= </a:t>
            </a:r>
            <a:r>
              <a:rPr lang="hu-HU" sz="2000" b="1" i="1" dirty="0"/>
              <a:t>http://</a:t>
            </a:r>
            <a:r>
              <a:rPr lang="hu-HU" sz="2000" b="1" i="1" dirty="0" smtClean="0"/>
              <a:t>id.loc.gov/ontologies/bibframe/</a:t>
            </a:r>
            <a:r>
              <a:rPr lang="hu-HU" sz="2000" i="1" dirty="0" smtClean="0"/>
              <a:t>subject)</a:t>
            </a:r>
          </a:p>
          <a:p>
            <a:endParaRPr lang="hu-HU" sz="2000" dirty="0" smtClean="0"/>
          </a:p>
          <a:p>
            <a:r>
              <a:rPr lang="hu-HU" sz="2000" b="1" dirty="0" smtClean="0"/>
              <a:t>a II. világháború.</a:t>
            </a:r>
          </a:p>
          <a:p>
            <a:r>
              <a:rPr lang="hu-HU" sz="2000" b="1" dirty="0" smtClean="0">
                <a:hlinkClick r:id="rId3"/>
              </a:rPr>
              <a:t>http</a:t>
            </a:r>
            <a:r>
              <a:rPr lang="hu-HU" sz="2000" b="1" dirty="0">
                <a:hlinkClick r:id="rId3"/>
              </a:rPr>
              <a:t>://</a:t>
            </a:r>
            <a:r>
              <a:rPr lang="hu-HU" sz="2000" b="1" dirty="0" smtClean="0">
                <a:hlinkClick r:id="rId3"/>
              </a:rPr>
              <a:t>id.loc.gov/authorities/subjects/sh85085643</a:t>
            </a:r>
            <a:endParaRPr lang="hu-HU" sz="2000" b="1" dirty="0" smtClean="0"/>
          </a:p>
          <a:p>
            <a:endParaRPr lang="hu-HU" sz="2000" b="1" dirty="0" smtClean="0"/>
          </a:p>
          <a:p>
            <a:endParaRPr lang="hu-HU" sz="2000" b="1" dirty="0" smtClean="0"/>
          </a:p>
          <a:p>
            <a:r>
              <a:rPr lang="hu-HU" sz="2000" b="1" dirty="0" smtClean="0"/>
              <a:t>A könyv…</a:t>
            </a:r>
          </a:p>
          <a:p>
            <a:r>
              <a:rPr lang="hu-HU" sz="2000" b="1" dirty="0">
                <a:hlinkClick r:id="rId2"/>
              </a:rPr>
              <a:t>http://bibframe.example.org/5226#Instance</a:t>
            </a:r>
            <a:r>
              <a:rPr lang="hu-HU" sz="2000" b="1" dirty="0"/>
              <a:t> </a:t>
            </a:r>
          </a:p>
          <a:p>
            <a:endParaRPr lang="hu-HU" sz="2000" dirty="0" smtClean="0"/>
          </a:p>
          <a:p>
            <a:r>
              <a:rPr lang="hu-HU" sz="2000" b="1" dirty="0" smtClean="0"/>
              <a:t>mérete… </a:t>
            </a:r>
          </a:p>
          <a:p>
            <a:r>
              <a:rPr lang="hu-HU" sz="2000" i="1" dirty="0" err="1" smtClean="0"/>
              <a:t>bf</a:t>
            </a:r>
            <a:r>
              <a:rPr lang="hu-HU" sz="2000" i="1" dirty="0" smtClean="0"/>
              <a:t>:</a:t>
            </a:r>
            <a:r>
              <a:rPr lang="hu-HU" sz="2000" i="1" dirty="0" err="1" smtClean="0"/>
              <a:t>dimensions</a:t>
            </a:r>
            <a:r>
              <a:rPr lang="hu-HU" sz="2000" i="1" dirty="0"/>
              <a:t> </a:t>
            </a:r>
            <a:endParaRPr lang="hu-HU" sz="2000" i="1" dirty="0" smtClean="0"/>
          </a:p>
          <a:p>
            <a:endParaRPr lang="hu-HU" sz="2000" b="1" dirty="0" smtClean="0"/>
          </a:p>
          <a:p>
            <a:r>
              <a:rPr lang="hu-HU" sz="2000" b="1" dirty="0" smtClean="0"/>
              <a:t>88 mm.</a:t>
            </a:r>
          </a:p>
          <a:p>
            <a:r>
              <a:rPr lang="hu-HU" sz="2000" dirty="0"/>
              <a:t>"88 mm." </a:t>
            </a:r>
            <a:r>
              <a:rPr lang="hu-HU" sz="2000" dirty="0" smtClean="0"/>
              <a:t>;</a:t>
            </a:r>
            <a:endParaRPr lang="hu-HU" sz="2000" dirty="0"/>
          </a:p>
        </p:txBody>
      </p:sp>
      <p:pic>
        <p:nvPicPr>
          <p:cNvPr id="6146" name="Picture 2" descr="Képtalálat a következőre: „saving private ryan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8720"/>
            <a:ext cx="1840648" cy="270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Képtalálat a következőre: „snoopy on wheels book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52" name="Picture 8" descr="Képtalálat a következőre: „snoopy on wheels book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01" y="3933056"/>
            <a:ext cx="2404110" cy="240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5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47664" y="332656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4400" dirty="0" smtClean="0"/>
          </a:p>
          <a:p>
            <a:pPr algn="ctr"/>
            <a:r>
              <a:rPr lang="hu-HU" sz="4400" b="1" dirty="0" smtClean="0"/>
              <a:t>Ha egy nem elég…</a:t>
            </a:r>
            <a:endParaRPr lang="hu-HU" sz="4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5104"/>
            <a:ext cx="4114150" cy="20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95536" y="1916832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/>
              <a:t>bibfra.me</a:t>
            </a:r>
            <a:r>
              <a:rPr lang="hu-HU" sz="2400" dirty="0" smtClean="0"/>
              <a:t> (a </a:t>
            </a:r>
            <a:r>
              <a:rPr lang="hu-HU" sz="2400" dirty="0" err="1" smtClean="0"/>
              <a:t>Zepheira</a:t>
            </a:r>
            <a:r>
              <a:rPr lang="hu-HU" sz="2400" dirty="0" smtClean="0"/>
              <a:t> által módosított)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/>
              <a:t>bibliotek-o</a:t>
            </a:r>
            <a:r>
              <a:rPr lang="hu-HU" sz="2400" dirty="0" smtClean="0"/>
              <a:t> (LD4L+LD4P)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BIBFRAME 2.0 </a:t>
            </a:r>
            <a:r>
              <a:rPr lang="hu-HU" sz="2400" dirty="0" err="1" smtClean="0"/>
              <a:t>Extension</a:t>
            </a:r>
            <a:r>
              <a:rPr lang="hu-HU" sz="2400" dirty="0" smtClean="0"/>
              <a:t> (BFLC)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BFP (német területen)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LD4L-ontológia (</a:t>
            </a:r>
            <a:r>
              <a:rPr lang="hu-HU" sz="2400" dirty="0" err="1" smtClean="0"/>
              <a:t>Sanderson</a:t>
            </a:r>
            <a:r>
              <a:rPr lang="hu-HU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LD4P és LD4Labs ontológiák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724128" y="3356992"/>
            <a:ext cx="302433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sz="2800" i="1" dirty="0" smtClean="0"/>
          </a:p>
          <a:p>
            <a:pPr marL="285750" indent="-285750"/>
            <a:r>
              <a:rPr lang="hu-HU" sz="2400" i="1" dirty="0" smtClean="0"/>
              <a:t>+ a </a:t>
            </a:r>
            <a:r>
              <a:rPr lang="hu-HU" sz="2400" i="1" dirty="0" err="1" smtClean="0"/>
              <a:t>BIBFRAME-hez</a:t>
            </a:r>
            <a:r>
              <a:rPr lang="hu-HU" sz="2400" i="1" dirty="0" smtClean="0"/>
              <a:t> nem kötődő könyvtári ontológiák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57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556792"/>
            <a:ext cx="8604448" cy="463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93404" y="717376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2a – Adatbevitel (</a:t>
            </a:r>
            <a:r>
              <a:rPr lang="hu-HU" sz="4400" b="1" dirty="0" err="1" smtClean="0"/>
              <a:t>Scribe</a:t>
            </a:r>
            <a:r>
              <a:rPr lang="hu-HU" sz="4400" b="1" dirty="0" smtClean="0"/>
              <a:t>)</a:t>
            </a:r>
            <a:endParaRPr lang="hu-HU" sz="4400" b="1" dirty="0"/>
          </a:p>
        </p:txBody>
      </p:sp>
    </p:spTree>
    <p:extLst>
      <p:ext uri="{BB962C8B-B14F-4D97-AF65-F5344CB8AC3E}">
        <p14:creationId xmlns:p14="http://schemas.microsoft.com/office/powerpoint/2010/main" val="3964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9036496" cy="414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115616" y="717376"/>
            <a:ext cx="6570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2a – Adatbevitel (BF Editor)</a:t>
            </a:r>
            <a:endParaRPr lang="hu-HU" sz="4400" b="1" dirty="0"/>
          </a:p>
        </p:txBody>
      </p:sp>
    </p:spTree>
    <p:extLst>
      <p:ext uri="{BB962C8B-B14F-4D97-AF65-F5344CB8AC3E}">
        <p14:creationId xmlns:p14="http://schemas.microsoft.com/office/powerpoint/2010/main" val="8868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341</Words>
  <Application>Microsoft Office PowerPoint</Application>
  <PresentationFormat>Diavetítés a képernyőre (4:3 oldalarány)</PresentationFormat>
  <Paragraphs>86</Paragraphs>
  <Slides>21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Impact</vt:lpstr>
      <vt:lpstr>Office-téma</vt:lpstr>
      <vt:lpstr>BIBFRAME - egy rendszer és környezete</vt:lpstr>
      <vt:lpstr>Nincs új a nap alatt…(?)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BIBFRAME - egy rendszer és környezete</dc:title>
  <dc:creator>Mikey</dc:creator>
  <cp:lastModifiedBy>Miklós Hubay</cp:lastModifiedBy>
  <cp:revision>44</cp:revision>
  <dcterms:created xsi:type="dcterms:W3CDTF">2017-09-14T15:40:51Z</dcterms:created>
  <dcterms:modified xsi:type="dcterms:W3CDTF">2017-10-03T13:21:44Z</dcterms:modified>
</cp:coreProperties>
</file>