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5" r:id="rId4"/>
    <p:sldId id="266" r:id="rId5"/>
    <p:sldId id="267" r:id="rId6"/>
    <p:sldId id="268" r:id="rId7"/>
  </p:sldIdLst>
  <p:sldSz cx="9144000" cy="6858000" type="screen4x3"/>
  <p:notesSz cx="6400800" cy="8686800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36">
          <p15:clr>
            <a:srgbClr val="A4A3A4"/>
          </p15:clr>
        </p15:guide>
        <p15:guide id="2" pos="20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1" autoAdjust="0"/>
    <p:restoredTop sz="96339" autoAdjust="0"/>
  </p:normalViewPr>
  <p:slideViewPr>
    <p:cSldViewPr snapToObjects="1">
      <p:cViewPr varScale="1">
        <p:scale>
          <a:sx n="61" d="100"/>
          <a:sy n="61" d="100"/>
        </p:scale>
        <p:origin x="78" y="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862"/>
    </p:cViewPr>
  </p:sorterViewPr>
  <p:notesViewPr>
    <p:cSldViewPr snapToObjects="1">
      <p:cViewPr varScale="1">
        <p:scale>
          <a:sx n="43" d="100"/>
          <a:sy n="43" d="100"/>
        </p:scale>
        <p:origin x="-1536" y="-72"/>
      </p:cViewPr>
      <p:guideLst>
        <p:guide orient="horz" pos="2736"/>
        <p:guide pos="20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7733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1" tIns="43106" rIns="86211" bIns="43106" numCol="1" anchor="t" anchorCtr="0" compatLnSpc="1">
            <a:prstTxWarp prst="textNoShape">
              <a:avLst/>
            </a:prstTxWarp>
          </a:bodyPr>
          <a:lstStyle>
            <a:lvl1pPr defTabSz="862013">
              <a:defRPr sz="11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625850" y="0"/>
            <a:ext cx="27733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1" tIns="43106" rIns="86211" bIns="43106" numCol="1" anchor="t" anchorCtr="0" compatLnSpc="1">
            <a:prstTxWarp prst="textNoShape">
              <a:avLst/>
            </a:prstTxWarp>
          </a:bodyPr>
          <a:lstStyle>
            <a:lvl1pPr algn="r" defTabSz="862013">
              <a:defRPr sz="11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0288" y="652463"/>
            <a:ext cx="4341812" cy="3255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39763" y="4125913"/>
            <a:ext cx="5121275" cy="390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1" tIns="43106" rIns="86211" bIns="431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 dirty="0" smtClean="0"/>
              <a:t>Textmasterformate durch Klicken bearbeiten</a:t>
            </a:r>
          </a:p>
          <a:p>
            <a:pPr lvl="1"/>
            <a:r>
              <a:rPr lang="de-CH" noProof="0" dirty="0" smtClean="0"/>
              <a:t>Zweite Ebene</a:t>
            </a:r>
          </a:p>
          <a:p>
            <a:pPr lvl="2"/>
            <a:r>
              <a:rPr lang="de-CH" noProof="0" dirty="0" smtClean="0"/>
              <a:t>Dritte Ebene</a:t>
            </a:r>
          </a:p>
          <a:p>
            <a:pPr lvl="3"/>
            <a:r>
              <a:rPr lang="de-CH" noProof="0" dirty="0" smtClean="0"/>
              <a:t>Vierte Ebene</a:t>
            </a:r>
          </a:p>
          <a:p>
            <a:pPr lvl="4"/>
            <a:r>
              <a:rPr lang="de-CH" noProof="0" dirty="0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251825"/>
            <a:ext cx="27733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1" tIns="43106" rIns="86211" bIns="43106" numCol="1" anchor="b" anchorCtr="0" compatLnSpc="1">
            <a:prstTxWarp prst="textNoShape">
              <a:avLst/>
            </a:prstTxWarp>
          </a:bodyPr>
          <a:lstStyle>
            <a:lvl1pPr defTabSz="862013">
              <a:defRPr sz="11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625850" y="8251825"/>
            <a:ext cx="27733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1" tIns="43106" rIns="86211" bIns="43106" numCol="1" anchor="b" anchorCtr="0" compatLnSpc="1">
            <a:prstTxWarp prst="textNoShape">
              <a:avLst/>
            </a:prstTxWarp>
          </a:bodyPr>
          <a:lstStyle>
            <a:lvl1pPr algn="r" defTabSz="862013">
              <a:defRPr sz="1100"/>
            </a:lvl1pPr>
          </a:lstStyle>
          <a:p>
            <a:pPr>
              <a:defRPr/>
            </a:pPr>
            <a:fld id="{F975D580-7166-47F6-86E4-65FE756F77F2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70391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150000"/>
      </a:lnSpc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lnSpc>
        <a:spcPct val="150000"/>
      </a:lnSpc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lnSpc>
        <a:spcPct val="150000"/>
      </a:lnSpc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lnSpc>
        <a:spcPct val="150000"/>
      </a:lnSpc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lnSpc>
        <a:spcPct val="150000"/>
      </a:lnSpc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zh_logo_d_pos_grau_1mm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" y="142875"/>
            <a:ext cx="1868488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0" y="1125538"/>
            <a:ext cx="9144000" cy="0"/>
          </a:xfrm>
          <a:prstGeom prst="line">
            <a:avLst/>
          </a:prstGeom>
          <a:noFill/>
          <a:ln w="158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900113" y="852488"/>
            <a:ext cx="734377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36000" rIns="0" bIns="0"/>
          <a:lstStyle/>
          <a:p>
            <a:pPr>
              <a:spcBef>
                <a:spcPct val="50000"/>
              </a:spcBef>
              <a:defRPr/>
            </a:pPr>
            <a:r>
              <a:rPr lang="de-CH" sz="1400" b="1" dirty="0"/>
              <a:t>Institut für Schweizerische Reformationsgeschichte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1989138"/>
            <a:ext cx="7343775" cy="1295400"/>
          </a:xfrm>
        </p:spPr>
        <p:txBody>
          <a:bodyPr/>
          <a:lstStyle>
            <a:lvl1pPr>
              <a:defRPr sz="3900" b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de-CH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429000"/>
            <a:ext cx="7343775" cy="17526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Kattintson ide az alcím mintájának szerkesztéséhez</a:t>
            </a:r>
            <a:endParaRPr lang="de-CH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00113" y="6524625"/>
            <a:ext cx="2133600" cy="2159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8939B4-172B-4197-A15B-C0D7C3CB8609}" type="datetime1">
              <a:rPr lang="de-CH" smtClean="0"/>
              <a:t>09.07.2019</a:t>
            </a:fld>
            <a:endParaRPr lang="de-CH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399213" y="6524625"/>
            <a:ext cx="1844675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021A175B-3D0D-449B-BEF0-90F5DF48F976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gray">
          <a:xfrm>
            <a:off x="0" y="-27384"/>
            <a:ext cx="9144000" cy="6858000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/>
          <a:lstStyle/>
          <a:p>
            <a:pPr>
              <a:defRPr/>
            </a:pP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solidFill>
            <a:schemeClr val="accent2"/>
          </a:solidFill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hu-HU" smtClean="0"/>
              <a:t>Mintacím szerkesztése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CH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4FB18-9E75-42A1-9B47-29A189287129}" type="datetime1">
              <a:rPr lang="de-CH" smtClean="0"/>
              <a:t>09.07.2019</a:t>
            </a:fld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725E3949-9433-4A30-9D93-BA704A729116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2s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hu-HU" smtClean="0"/>
              <a:t>Mintacím szerkesztése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00113" y="1125538"/>
            <a:ext cx="3527425" cy="496728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CH" dirty="0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3"/>
          </p:nvPr>
        </p:nvSpPr>
        <p:spPr>
          <a:xfrm>
            <a:off x="4716463" y="1125538"/>
            <a:ext cx="3527425" cy="496728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95B1E-2CDC-48B1-A763-2A701AE65406}" type="datetime1">
              <a:rPr lang="de-CH" smtClean="0"/>
              <a:t>09.07.2019</a:t>
            </a:fld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37E4549C-2FEB-4616-BCB9-1DA28DBE0C19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(Text / Bil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hu-HU" smtClean="0"/>
              <a:t>Mintacím szerkesztése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00113" y="1125538"/>
            <a:ext cx="3527425" cy="496728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CH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/>
          </p:nvPr>
        </p:nvSpPr>
        <p:spPr>
          <a:xfrm>
            <a:off x="4716463" y="1125538"/>
            <a:ext cx="3527425" cy="4967287"/>
          </a:xfrm>
        </p:spPr>
        <p:txBody>
          <a:bodyPr/>
          <a:lstStyle/>
          <a:p>
            <a:pPr lvl="0"/>
            <a:r>
              <a:rPr lang="hu-HU" noProof="0" smtClean="0"/>
              <a:t>Kép beszúrásához kattintson az ikonra</a:t>
            </a:r>
            <a:endParaRPr lang="de-CH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BD69A-AD1B-4963-BA7D-E8B7340A4C40}" type="datetime1">
              <a:rPr lang="de-CH" smtClean="0"/>
              <a:t>09.07.2019</a:t>
            </a:fld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7BE74EAA-7AFC-4551-A661-9A7EC2BC9811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(Bild /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hu-HU" smtClean="0"/>
              <a:t>Mintacím szerkesztése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16463" y="1125538"/>
            <a:ext cx="3527425" cy="496728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CH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/>
          </p:nvPr>
        </p:nvSpPr>
        <p:spPr>
          <a:xfrm>
            <a:off x="900113" y="1125538"/>
            <a:ext cx="3527425" cy="4967287"/>
          </a:xfrm>
        </p:spPr>
        <p:txBody>
          <a:bodyPr/>
          <a:lstStyle/>
          <a:p>
            <a:pPr lvl="0"/>
            <a:r>
              <a:rPr lang="hu-HU" noProof="0" smtClean="0"/>
              <a:t>Kép beszúrásához kattintson az ikonra</a:t>
            </a:r>
            <a:endParaRPr lang="de-CH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2F3EE-8340-4A79-9C1D-48509D55B53D}" type="datetime1">
              <a:rPr lang="de-CH" smtClean="0"/>
              <a:t>09.07.2019</a:t>
            </a:fld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B4BC2CA9-141C-4A77-8672-7A895155EC31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188913"/>
            <a:ext cx="73437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125538"/>
            <a:ext cx="7343775" cy="496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Textmasterformate durch Klicken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00113" y="6524625"/>
            <a:ext cx="9350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fld id="{FF716ADD-8EF4-47FC-AFCC-380B2CFF4D8D}" type="datetime1">
              <a:rPr lang="de-CH" smtClean="0"/>
              <a:t>09.07.2019</a:t>
            </a:fld>
            <a:endParaRPr lang="de-C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8175" y="6524625"/>
            <a:ext cx="52562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524625"/>
            <a:ext cx="7921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r>
              <a:rPr lang="de-CH"/>
              <a:t>Seite </a:t>
            </a:r>
            <a:fld id="{CB3DFB10-0E6A-443B-8108-25DA395B56C0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57" r:id="rId3"/>
    <p:sldLayoutId id="2147483658" r:id="rId4"/>
    <p:sldLayoutId id="2147483659" r:id="rId5"/>
    <p:sldLayoutId id="2147483660" r:id="rId6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rtl="0" eaLnBrk="1" fontAlgn="base" hangingPunct="1">
        <a:spcBef>
          <a:spcPct val="40000"/>
        </a:spcBef>
        <a:spcAft>
          <a:spcPct val="0"/>
        </a:spcAft>
        <a:buFont typeface="Arial" charset="0"/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346075" indent="-344488" algn="l" rtl="0" eaLnBrk="1" fontAlgn="base" hangingPunct="1">
        <a:spcBef>
          <a:spcPct val="40000"/>
        </a:spcBef>
        <a:spcAft>
          <a:spcPct val="0"/>
        </a:spcAft>
        <a:buFont typeface="Arial" charset="0"/>
        <a:buChar char="–"/>
        <a:defRPr sz="1700">
          <a:solidFill>
            <a:schemeClr val="tx1"/>
          </a:solidFill>
          <a:latin typeface="+mn-lt"/>
          <a:cs typeface="+mn-cs"/>
        </a:defRPr>
      </a:lvl2pPr>
      <a:lvl3pPr marL="714375" indent="-366713" algn="l" rtl="0" eaLnBrk="1" fontAlgn="base" hangingPunct="1">
        <a:spcBef>
          <a:spcPct val="40000"/>
        </a:spcBef>
        <a:spcAft>
          <a:spcPct val="0"/>
        </a:spcAft>
        <a:buFont typeface="Arial" charset="0"/>
        <a:buChar char="–"/>
        <a:defRPr sz="1700">
          <a:solidFill>
            <a:schemeClr val="tx1"/>
          </a:solidFill>
          <a:latin typeface="+mn-lt"/>
          <a:cs typeface="+mn-cs"/>
        </a:defRPr>
      </a:lvl3pPr>
      <a:lvl4pPr marL="1069975" indent="-354013" algn="l" rtl="0" eaLnBrk="1" fontAlgn="base" hangingPunct="1">
        <a:spcBef>
          <a:spcPct val="40000"/>
        </a:spcBef>
        <a:spcAft>
          <a:spcPct val="0"/>
        </a:spcAft>
        <a:buFont typeface="Arial" charset="0"/>
        <a:buChar char="–"/>
        <a:defRPr sz="1700">
          <a:solidFill>
            <a:schemeClr val="tx1"/>
          </a:solidFill>
          <a:latin typeface="+mn-lt"/>
          <a:cs typeface="+mn-cs"/>
        </a:defRPr>
      </a:lvl4pPr>
      <a:lvl5pPr marL="1438275" indent="-366713" algn="l" rtl="0" eaLnBrk="1" fontAlgn="base" hangingPunct="1">
        <a:spcBef>
          <a:spcPct val="40000"/>
        </a:spcBef>
        <a:spcAft>
          <a:spcPct val="0"/>
        </a:spcAft>
        <a:buFont typeface="Arial" charset="0"/>
        <a:buChar char="–"/>
        <a:defRPr sz="1700">
          <a:solidFill>
            <a:schemeClr val="tx1"/>
          </a:solidFill>
          <a:latin typeface="+mn-lt"/>
          <a:cs typeface="+mn-cs"/>
        </a:defRPr>
      </a:lvl5pPr>
      <a:lvl6pPr marL="1895475" indent="-366713" algn="l" rtl="0" eaLnBrk="1" fontAlgn="base" hangingPunct="1">
        <a:spcBef>
          <a:spcPct val="40000"/>
        </a:spcBef>
        <a:spcAft>
          <a:spcPct val="0"/>
        </a:spcAft>
        <a:buFont typeface="Arial" charset="0"/>
        <a:buChar char="–"/>
        <a:defRPr sz="1700">
          <a:solidFill>
            <a:schemeClr val="tx1"/>
          </a:solidFill>
          <a:latin typeface="+mn-lt"/>
          <a:cs typeface="+mn-cs"/>
        </a:defRPr>
      </a:lvl6pPr>
      <a:lvl7pPr marL="2352675" indent="-366713" algn="l" rtl="0" eaLnBrk="1" fontAlgn="base" hangingPunct="1">
        <a:spcBef>
          <a:spcPct val="40000"/>
        </a:spcBef>
        <a:spcAft>
          <a:spcPct val="0"/>
        </a:spcAft>
        <a:buFont typeface="Arial" charset="0"/>
        <a:buChar char="–"/>
        <a:defRPr sz="1700">
          <a:solidFill>
            <a:schemeClr val="tx1"/>
          </a:solidFill>
          <a:latin typeface="+mn-lt"/>
          <a:cs typeface="+mn-cs"/>
        </a:defRPr>
      </a:lvl7pPr>
      <a:lvl8pPr marL="2809875" indent="-366713" algn="l" rtl="0" eaLnBrk="1" fontAlgn="base" hangingPunct="1">
        <a:spcBef>
          <a:spcPct val="40000"/>
        </a:spcBef>
        <a:spcAft>
          <a:spcPct val="0"/>
        </a:spcAft>
        <a:buFont typeface="Arial" charset="0"/>
        <a:buChar char="–"/>
        <a:defRPr sz="1700">
          <a:solidFill>
            <a:schemeClr val="tx1"/>
          </a:solidFill>
          <a:latin typeface="+mn-lt"/>
          <a:cs typeface="+mn-cs"/>
        </a:defRPr>
      </a:lvl8pPr>
      <a:lvl9pPr marL="3267075" indent="-366713" algn="l" rtl="0" eaLnBrk="1" fontAlgn="base" hangingPunct="1">
        <a:spcBef>
          <a:spcPct val="40000"/>
        </a:spcBef>
        <a:spcAft>
          <a:spcPct val="0"/>
        </a:spcAft>
        <a:buFont typeface="Arial" charset="0"/>
        <a:buChar char="–"/>
        <a:defRPr sz="17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00113" y="1412776"/>
            <a:ext cx="7343775" cy="1871910"/>
          </a:xfrm>
        </p:spPr>
        <p:txBody>
          <a:bodyPr/>
          <a:lstStyle/>
          <a:p>
            <a:r>
              <a:rPr lang="de-CH" dirty="0" err="1"/>
              <a:t>Changes</a:t>
            </a:r>
            <a:r>
              <a:rPr lang="de-CH" dirty="0"/>
              <a:t> </a:t>
            </a:r>
            <a:r>
              <a:rPr lang="de-CH" dirty="0" err="1"/>
              <a:t>and</a:t>
            </a:r>
            <a:r>
              <a:rPr lang="de-CH" dirty="0"/>
              <a:t> </a:t>
            </a:r>
            <a:r>
              <a:rPr lang="de-CH" dirty="0" err="1"/>
              <a:t>C</a:t>
            </a:r>
            <a:r>
              <a:rPr lang="de-CH" dirty="0" err="1" smtClean="0"/>
              <a:t>ontinuity</a:t>
            </a:r>
            <a:r>
              <a:rPr lang="de-CH" dirty="0" smtClean="0"/>
              <a:t> </a:t>
            </a:r>
            <a:r>
              <a:rPr lang="de-CH" dirty="0"/>
              <a:t>in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H</a:t>
            </a:r>
            <a:r>
              <a:rPr lang="de-CH" dirty="0" err="1" smtClean="0"/>
              <a:t>istoriography</a:t>
            </a:r>
            <a:r>
              <a:rPr lang="de-CH" dirty="0" smtClean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Swiss Reformation</a:t>
            </a:r>
            <a:br>
              <a:rPr lang="de-CH" dirty="0"/>
            </a:b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00113" y="4268688"/>
            <a:ext cx="7343775" cy="1752600"/>
          </a:xfrm>
        </p:spPr>
        <p:txBody>
          <a:bodyPr/>
          <a:lstStyle/>
          <a:p>
            <a:r>
              <a:rPr lang="de-CH" dirty="0" smtClean="0"/>
              <a:t>Prof. Dr. Peter Opitz, Zürich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CH" smtClean="0"/>
              <a:t>Seite </a:t>
            </a:r>
            <a:fld id="{021A175B-3D0D-449B-BEF0-90F5DF48F976}" type="slidenum">
              <a:rPr lang="de-CH" smtClean="0"/>
              <a:pPr>
                <a:defRPr/>
              </a:pPr>
              <a:t>1</a:t>
            </a:fld>
            <a:endParaRPr lang="de-CH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5972" y="3068960"/>
            <a:ext cx="3574420" cy="3173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78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0113" y="188913"/>
            <a:ext cx="7343775" cy="935831"/>
          </a:xfrm>
        </p:spPr>
        <p:txBody>
          <a:bodyPr/>
          <a:lstStyle/>
          <a:p>
            <a:r>
              <a:rPr lang="de-CH" dirty="0" err="1"/>
              <a:t>Changes</a:t>
            </a:r>
            <a:r>
              <a:rPr lang="de-CH" dirty="0"/>
              <a:t> </a:t>
            </a:r>
            <a:r>
              <a:rPr lang="de-CH" dirty="0" err="1"/>
              <a:t>and</a:t>
            </a:r>
            <a:r>
              <a:rPr lang="de-CH" dirty="0"/>
              <a:t> </a:t>
            </a:r>
            <a:r>
              <a:rPr lang="de-CH" dirty="0" err="1"/>
              <a:t>Continuity</a:t>
            </a:r>
            <a:r>
              <a:rPr lang="de-CH" dirty="0"/>
              <a:t> in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Historiography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Swiss Reformation</a:t>
            </a:r>
            <a:br>
              <a:rPr lang="de-CH" dirty="0"/>
            </a:b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00113" y="1846089"/>
            <a:ext cx="7343775" cy="4103191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complexity of the Swiss Reformation and its </a:t>
            </a:r>
            <a:r>
              <a:rPr lang="en-US" sz="2400" dirty="0" smtClean="0"/>
              <a:t>Outcome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CH" smtClean="0"/>
              <a:t>Seite </a:t>
            </a:r>
            <a:fld id="{725E3949-9433-4A30-9D93-BA704A729116}" type="slidenum">
              <a:rPr lang="de-CH" smtClean="0"/>
              <a:pPr>
                <a:defRPr/>
              </a:pPr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627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0113" y="188913"/>
            <a:ext cx="7343775" cy="935831"/>
          </a:xfrm>
        </p:spPr>
        <p:txBody>
          <a:bodyPr/>
          <a:lstStyle/>
          <a:p>
            <a:r>
              <a:rPr lang="de-CH" dirty="0" err="1"/>
              <a:t>Changes</a:t>
            </a:r>
            <a:r>
              <a:rPr lang="de-CH" dirty="0"/>
              <a:t> </a:t>
            </a:r>
            <a:r>
              <a:rPr lang="de-CH" dirty="0" err="1"/>
              <a:t>and</a:t>
            </a:r>
            <a:r>
              <a:rPr lang="de-CH" dirty="0"/>
              <a:t> </a:t>
            </a:r>
            <a:r>
              <a:rPr lang="de-CH" dirty="0" err="1"/>
              <a:t>Continuity</a:t>
            </a:r>
            <a:r>
              <a:rPr lang="de-CH" dirty="0"/>
              <a:t> in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Historiography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Swiss Reformation</a:t>
            </a:r>
            <a:br>
              <a:rPr lang="de-CH" dirty="0"/>
            </a:b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00113" y="1846089"/>
            <a:ext cx="7343775" cy="4967287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complexity of the Swiss Reformation and its O</a:t>
            </a:r>
            <a:r>
              <a:rPr lang="en-US" sz="2400" dirty="0" smtClean="0"/>
              <a:t>utcome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The “</a:t>
            </a:r>
            <a:r>
              <a:rPr lang="en-US" sz="2400" dirty="0" err="1"/>
              <a:t>Zwinglian</a:t>
            </a:r>
            <a:r>
              <a:rPr lang="en-US" sz="2400" dirty="0"/>
              <a:t>” Reformation as a Communal </a:t>
            </a:r>
            <a:r>
              <a:rPr lang="en-US" sz="2400" dirty="0" smtClean="0"/>
              <a:t>Reformation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CH" smtClean="0"/>
              <a:t>Seite </a:t>
            </a:r>
            <a:fld id="{725E3949-9433-4A30-9D93-BA704A729116}" type="slidenum">
              <a:rPr lang="de-CH" smtClean="0"/>
              <a:pPr>
                <a:defRPr/>
              </a:pPr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7469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0113" y="188913"/>
            <a:ext cx="7343775" cy="935831"/>
          </a:xfrm>
        </p:spPr>
        <p:txBody>
          <a:bodyPr/>
          <a:lstStyle/>
          <a:p>
            <a:r>
              <a:rPr lang="de-CH" dirty="0" err="1"/>
              <a:t>Changes</a:t>
            </a:r>
            <a:r>
              <a:rPr lang="de-CH" dirty="0"/>
              <a:t> </a:t>
            </a:r>
            <a:r>
              <a:rPr lang="de-CH" dirty="0" err="1"/>
              <a:t>and</a:t>
            </a:r>
            <a:r>
              <a:rPr lang="de-CH" dirty="0"/>
              <a:t> </a:t>
            </a:r>
            <a:r>
              <a:rPr lang="de-CH" dirty="0" err="1"/>
              <a:t>Continuity</a:t>
            </a:r>
            <a:r>
              <a:rPr lang="de-CH" dirty="0"/>
              <a:t> in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Historiography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Swiss Reformation</a:t>
            </a:r>
            <a:br>
              <a:rPr lang="de-CH" dirty="0"/>
            </a:b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00113" y="1846089"/>
            <a:ext cx="7343775" cy="4967287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complexity of the Swiss Reformation and its O</a:t>
            </a:r>
            <a:r>
              <a:rPr lang="en-US" sz="2400" dirty="0" smtClean="0"/>
              <a:t>utcome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The “</a:t>
            </a:r>
            <a:r>
              <a:rPr lang="en-US" sz="2400" dirty="0" err="1"/>
              <a:t>Zwinglian</a:t>
            </a:r>
            <a:r>
              <a:rPr lang="en-US" sz="2400" dirty="0"/>
              <a:t>” Reformation as a Communal </a:t>
            </a:r>
            <a:r>
              <a:rPr lang="en-US" sz="2400" dirty="0" smtClean="0"/>
              <a:t>Reformation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A religious Reformation as a political </a:t>
            </a:r>
            <a:r>
              <a:rPr lang="en-US" sz="2400" dirty="0" smtClean="0"/>
              <a:t>Reformation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CH" smtClean="0"/>
              <a:t>Seite </a:t>
            </a:r>
            <a:fld id="{725E3949-9433-4A30-9D93-BA704A729116}" type="slidenum">
              <a:rPr lang="de-CH" smtClean="0"/>
              <a:pPr>
                <a:defRPr/>
              </a:pPr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2616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0113" y="188913"/>
            <a:ext cx="7343775" cy="935831"/>
          </a:xfrm>
        </p:spPr>
        <p:txBody>
          <a:bodyPr/>
          <a:lstStyle/>
          <a:p>
            <a:r>
              <a:rPr lang="de-CH" dirty="0" err="1"/>
              <a:t>Changes</a:t>
            </a:r>
            <a:r>
              <a:rPr lang="de-CH" dirty="0"/>
              <a:t> </a:t>
            </a:r>
            <a:r>
              <a:rPr lang="de-CH" dirty="0" err="1"/>
              <a:t>and</a:t>
            </a:r>
            <a:r>
              <a:rPr lang="de-CH" dirty="0"/>
              <a:t> </a:t>
            </a:r>
            <a:r>
              <a:rPr lang="de-CH" dirty="0" err="1"/>
              <a:t>Continuity</a:t>
            </a:r>
            <a:r>
              <a:rPr lang="de-CH" dirty="0"/>
              <a:t> in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Historiography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Swiss Reformation</a:t>
            </a:r>
            <a:br>
              <a:rPr lang="de-CH" dirty="0"/>
            </a:b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00113" y="1846090"/>
            <a:ext cx="7343775" cy="4678536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complexity of the Swiss Reformation and its O</a:t>
            </a:r>
            <a:r>
              <a:rPr lang="en-US" sz="2400" dirty="0" smtClean="0"/>
              <a:t>utcome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The “</a:t>
            </a:r>
            <a:r>
              <a:rPr lang="en-US" sz="2400" dirty="0" err="1"/>
              <a:t>Zwinglian</a:t>
            </a:r>
            <a:r>
              <a:rPr lang="en-US" sz="2400" dirty="0"/>
              <a:t>” Reformation as a Communal </a:t>
            </a:r>
            <a:r>
              <a:rPr lang="en-US" sz="2400" dirty="0" smtClean="0"/>
              <a:t>Reformation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A religious Reformation as a political </a:t>
            </a:r>
            <a:r>
              <a:rPr lang="en-US" sz="2400" dirty="0" smtClean="0"/>
              <a:t>Reformation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The </a:t>
            </a:r>
            <a:r>
              <a:rPr lang="en-US" sz="2400" dirty="0" smtClean="0"/>
              <a:t>complicated </a:t>
            </a:r>
            <a:r>
              <a:rPr lang="en-US" sz="2400" dirty="0"/>
              <a:t>relationship to the Wittenberg Reformation</a:t>
            </a:r>
            <a:endParaRPr lang="de-CH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CH" smtClean="0"/>
              <a:t>Seite </a:t>
            </a:r>
            <a:fld id="{725E3949-9433-4A30-9D93-BA704A729116}" type="slidenum">
              <a:rPr lang="de-CH" smtClean="0"/>
              <a:pPr>
                <a:defRPr/>
              </a:pPr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688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53752401"/>
      </p:ext>
    </p:extLst>
  </p:cSld>
  <p:clrMapOvr>
    <a:masterClrMapping/>
  </p:clrMapOvr>
</p:sld>
</file>

<file path=ppt/theme/theme1.xml><?xml version="1.0" encoding="utf-8"?>
<a:theme xmlns:a="http://schemas.openxmlformats.org/drawingml/2006/main" name="ppt-Vorlage Arial_Aug 2014">
  <a:themeElements>
    <a:clrScheme name="Uni ZH">
      <a:dk1>
        <a:srgbClr val="000000"/>
      </a:dk1>
      <a:lt1>
        <a:srgbClr val="FFFFFF"/>
      </a:lt1>
      <a:dk2>
        <a:srgbClr val="0028A5"/>
      </a:dk2>
      <a:lt2>
        <a:srgbClr val="808080"/>
      </a:lt2>
      <a:accent1>
        <a:srgbClr val="0028A5"/>
      </a:accent1>
      <a:accent2>
        <a:srgbClr val="A3ADB7"/>
      </a:accent2>
      <a:accent3>
        <a:srgbClr val="DC6027"/>
      </a:accent3>
      <a:accent4>
        <a:srgbClr val="000000"/>
      </a:accent4>
      <a:accent5>
        <a:srgbClr val="AAACCF"/>
      </a:accent5>
      <a:accent6>
        <a:srgbClr val="939CA6"/>
      </a:accent6>
      <a:hlink>
        <a:srgbClr val="DC6027"/>
      </a:hlink>
      <a:folHlink>
        <a:srgbClr val="0000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uzh_praesentation_informell_d_IRG 1">
        <a:dk1>
          <a:srgbClr val="000000"/>
        </a:dk1>
        <a:lt1>
          <a:srgbClr val="FFFFFF"/>
        </a:lt1>
        <a:dk2>
          <a:srgbClr val="0028A5"/>
        </a:dk2>
        <a:lt2>
          <a:srgbClr val="808080"/>
        </a:lt2>
        <a:accent1>
          <a:srgbClr val="0028A5"/>
        </a:accent1>
        <a:accent2>
          <a:srgbClr val="A3ADB7"/>
        </a:accent2>
        <a:accent3>
          <a:srgbClr val="FFFFFF"/>
        </a:accent3>
        <a:accent4>
          <a:srgbClr val="000000"/>
        </a:accent4>
        <a:accent5>
          <a:srgbClr val="AAACCF"/>
        </a:accent5>
        <a:accent6>
          <a:srgbClr val="939CA6"/>
        </a:accent6>
        <a:hlink>
          <a:srgbClr val="DC6027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Vortrag Budapest Workshop" id="{A5EC68BF-B264-4986-B903-932617184AEA}" vid="{6FAD279D-78E1-4F85-8C35-5F7E28023957}"/>
    </a:ext>
  </a:ext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Opitz</Template>
  <TotalTime>0</TotalTime>
  <Words>152</Words>
  <Application>Microsoft Office PowerPoint</Application>
  <PresentationFormat>Diavetítés a képernyőre (4:3 oldalarány)</PresentationFormat>
  <Paragraphs>21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8" baseType="lpstr">
      <vt:lpstr>Arial</vt:lpstr>
      <vt:lpstr>ppt-Vorlage Arial_Aug 2014</vt:lpstr>
      <vt:lpstr>Changes and Continuity in the Historiography of the Swiss Reformation </vt:lpstr>
      <vt:lpstr>Changes and Continuity in the Historiography of the Swiss Reformation </vt:lpstr>
      <vt:lpstr>Changes and Continuity in the Historiography of the Swiss Reformation </vt:lpstr>
      <vt:lpstr>Changes and Continuity in the Historiography of the Swiss Reformation </vt:lpstr>
      <vt:lpstr>Changes and Continuity in the Historiography of the Swiss Reformation 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Changes and Continuity in the Historiography of the Swiss Reformation </dc:title>
  <dc:creator>Csilla</dc:creator>
  <dc:description>Vorlage uzh_praesentation_informell_d MSO2007 v1 7.5.2010</dc:description>
  <cp:lastModifiedBy>Csilla</cp:lastModifiedBy>
  <cp:revision>1</cp:revision>
  <dcterms:created xsi:type="dcterms:W3CDTF">2019-07-09T09:45:26Z</dcterms:created>
  <dcterms:modified xsi:type="dcterms:W3CDTF">2019-07-09T09:46:08Z</dcterms:modified>
</cp:coreProperties>
</file>