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9" r:id="rId4"/>
    <p:sldId id="260" r:id="rId5"/>
    <p:sldId id="261" r:id="rId6"/>
    <p:sldId id="262" r:id="rId7"/>
    <p:sldId id="264"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hu-HU"/>
              <a:t>Mintacím szerkesztése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35994A8-5D22-4962-A885-2A98BA60351C}" type="datetimeFigureOut">
              <a:rPr lang="hu-HU" smtClean="0"/>
              <a:t>2019. 06. 04.</a:t>
            </a:fld>
            <a:endParaRPr lang="hu-HU"/>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hu-H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C9FE538F-BB13-4398-B614-3826D43EFB62}" type="slidenum">
              <a:rPr lang="hu-HU" smtClean="0"/>
              <a:t>‹#›</a:t>
            </a:fld>
            <a:endParaRPr lang="hu-HU"/>
          </a:p>
        </p:txBody>
      </p:sp>
    </p:spTree>
    <p:extLst>
      <p:ext uri="{BB962C8B-B14F-4D97-AF65-F5344CB8AC3E}">
        <p14:creationId xmlns:p14="http://schemas.microsoft.com/office/powerpoint/2010/main" val="2149405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35994A8-5D22-4962-A885-2A98BA60351C}" type="datetimeFigureOut">
              <a:rPr lang="hu-HU" smtClean="0"/>
              <a:t>2019. 06. 04.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FE538F-BB13-4398-B614-3826D43EFB62}" type="slidenum">
              <a:rPr lang="hu-HU" smtClean="0"/>
              <a:t>‹#›</a:t>
            </a:fld>
            <a:endParaRPr lang="hu-HU"/>
          </a:p>
        </p:txBody>
      </p:sp>
    </p:spTree>
    <p:extLst>
      <p:ext uri="{BB962C8B-B14F-4D97-AF65-F5344CB8AC3E}">
        <p14:creationId xmlns:p14="http://schemas.microsoft.com/office/powerpoint/2010/main" val="11691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35994A8-5D22-4962-A885-2A98BA60351C}" type="datetimeFigureOut">
              <a:rPr lang="hu-HU" smtClean="0"/>
              <a:t>2019. 06. 04.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FE538F-BB13-4398-B614-3826D43EFB62}" type="slidenum">
              <a:rPr lang="hu-HU" smtClean="0"/>
              <a:t>‹#›</a:t>
            </a:fld>
            <a:endParaRPr lang="hu-HU"/>
          </a:p>
        </p:txBody>
      </p:sp>
    </p:spTree>
    <p:extLst>
      <p:ext uri="{BB962C8B-B14F-4D97-AF65-F5344CB8AC3E}">
        <p14:creationId xmlns:p14="http://schemas.microsoft.com/office/powerpoint/2010/main" val="30880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335994A8-5D22-4962-A885-2A98BA60351C}" type="datetimeFigureOut">
              <a:rPr lang="hu-HU" smtClean="0"/>
              <a:t>2019. 06. 04.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9FE538F-BB13-4398-B614-3826D43EFB62}" type="slidenum">
              <a:rPr lang="hu-HU" smtClean="0"/>
              <a:t>‹#›</a:t>
            </a:fld>
            <a:endParaRPr lang="hu-HU"/>
          </a:p>
        </p:txBody>
      </p:sp>
    </p:spTree>
    <p:extLst>
      <p:ext uri="{BB962C8B-B14F-4D97-AF65-F5344CB8AC3E}">
        <p14:creationId xmlns:p14="http://schemas.microsoft.com/office/powerpoint/2010/main" val="318614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hu-HU"/>
              <a:t>Mintacím szerkesztése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35994A8-5D22-4962-A885-2A98BA60351C}" type="datetimeFigureOut">
              <a:rPr lang="hu-HU" smtClean="0"/>
              <a:t>2019. 06. 04.</a:t>
            </a:fld>
            <a:endParaRPr lang="hu-HU"/>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hu-HU"/>
          </a:p>
        </p:txBody>
      </p:sp>
      <p:sp>
        <p:nvSpPr>
          <p:cNvPr id="6" name="Slide Number Placeholder 5"/>
          <p:cNvSpPr>
            <a:spLocks noGrp="1"/>
          </p:cNvSpPr>
          <p:nvPr>
            <p:ph type="sldNum" sz="quarter" idx="12"/>
          </p:nvPr>
        </p:nvSpPr>
        <p:spPr>
          <a:xfrm>
            <a:off x="8604504" y="5211060"/>
            <a:ext cx="2112264" cy="228600"/>
          </a:xfrm>
        </p:spPr>
        <p:txBody>
          <a:bodyPr/>
          <a:lstStyle/>
          <a:p>
            <a:fld id="{C9FE538F-BB13-4398-B614-3826D43EFB62}" type="slidenum">
              <a:rPr lang="hu-HU" smtClean="0"/>
              <a:t>‹#›</a:t>
            </a:fld>
            <a:endParaRPr lang="hu-HU"/>
          </a:p>
        </p:txBody>
      </p:sp>
    </p:spTree>
    <p:extLst>
      <p:ext uri="{BB962C8B-B14F-4D97-AF65-F5344CB8AC3E}">
        <p14:creationId xmlns:p14="http://schemas.microsoft.com/office/powerpoint/2010/main" val="9025786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335994A8-5D22-4962-A885-2A98BA60351C}" type="datetimeFigureOut">
              <a:rPr lang="hu-HU" smtClean="0"/>
              <a:t>2019. 06. 04.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9FE538F-BB13-4398-B614-3826D43EFB62}" type="slidenum">
              <a:rPr lang="hu-HU" smtClean="0"/>
              <a:t>‹#›</a:t>
            </a:fld>
            <a:endParaRPr lang="hu-HU"/>
          </a:p>
        </p:txBody>
      </p:sp>
    </p:spTree>
    <p:extLst>
      <p:ext uri="{BB962C8B-B14F-4D97-AF65-F5344CB8AC3E}">
        <p14:creationId xmlns:p14="http://schemas.microsoft.com/office/powerpoint/2010/main" val="332057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335994A8-5D22-4962-A885-2A98BA60351C}" type="datetimeFigureOut">
              <a:rPr lang="hu-HU" smtClean="0"/>
              <a:t>2019. 06. 04.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9FE538F-BB13-4398-B614-3826D43EFB62}" type="slidenum">
              <a:rPr lang="hu-HU" smtClean="0"/>
              <a:t>‹#›</a:t>
            </a:fld>
            <a:endParaRPr lang="hu-HU"/>
          </a:p>
        </p:txBody>
      </p:sp>
    </p:spTree>
    <p:extLst>
      <p:ext uri="{BB962C8B-B14F-4D97-AF65-F5344CB8AC3E}">
        <p14:creationId xmlns:p14="http://schemas.microsoft.com/office/powerpoint/2010/main" val="155901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335994A8-5D22-4962-A885-2A98BA60351C}" type="datetimeFigureOut">
              <a:rPr lang="hu-HU" smtClean="0"/>
              <a:t>2019. 06. 04.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9FE538F-BB13-4398-B614-3826D43EFB62}" type="slidenum">
              <a:rPr lang="hu-HU" smtClean="0"/>
              <a:t>‹#›</a:t>
            </a:fld>
            <a:endParaRPr lang="hu-HU"/>
          </a:p>
        </p:txBody>
      </p:sp>
    </p:spTree>
    <p:extLst>
      <p:ext uri="{BB962C8B-B14F-4D97-AF65-F5344CB8AC3E}">
        <p14:creationId xmlns:p14="http://schemas.microsoft.com/office/powerpoint/2010/main" val="26996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994A8-5D22-4962-A885-2A98BA60351C}" type="datetimeFigureOut">
              <a:rPr lang="hu-HU" smtClean="0"/>
              <a:t>2019. 06. 04.</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9FE538F-BB13-4398-B614-3826D43EFB62}" type="slidenum">
              <a:rPr lang="hu-HU" smtClean="0"/>
              <a:t>‹#›</a:t>
            </a:fld>
            <a:endParaRPr lang="hu-HU"/>
          </a:p>
        </p:txBody>
      </p:sp>
    </p:spTree>
    <p:extLst>
      <p:ext uri="{BB962C8B-B14F-4D97-AF65-F5344CB8AC3E}">
        <p14:creationId xmlns:p14="http://schemas.microsoft.com/office/powerpoint/2010/main" val="139213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hu-HU"/>
              <a:t>Mintacím szerkesztése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8" name="Date Placeholder 7"/>
          <p:cNvSpPr>
            <a:spLocks noGrp="1"/>
          </p:cNvSpPr>
          <p:nvPr>
            <p:ph type="dt" sz="half" idx="10"/>
          </p:nvPr>
        </p:nvSpPr>
        <p:spPr/>
        <p:txBody>
          <a:bodyPr/>
          <a:lstStyle/>
          <a:p>
            <a:fld id="{335994A8-5D22-4962-A885-2A98BA60351C}" type="datetimeFigureOut">
              <a:rPr lang="hu-HU" smtClean="0"/>
              <a:t>2019. 06. 04.</a:t>
            </a:fld>
            <a:endParaRPr lang="hu-HU"/>
          </a:p>
        </p:txBody>
      </p:sp>
      <p:sp>
        <p:nvSpPr>
          <p:cNvPr id="9" name="Footer Placeholder 8"/>
          <p:cNvSpPr>
            <a:spLocks noGrp="1"/>
          </p:cNvSpPr>
          <p:nvPr>
            <p:ph type="ftr" sz="quarter" idx="11"/>
          </p:nvPr>
        </p:nvSpPr>
        <p:spPr/>
        <p:txBody>
          <a:bodyPr/>
          <a:lstStyle>
            <a:lvl1pPr algn="r">
              <a:defRPr/>
            </a:lvl1pPr>
          </a:lstStyle>
          <a:p>
            <a:endParaRPr lang="hu-HU"/>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C9FE538F-BB13-4398-B614-3826D43EFB62}" type="slidenum">
              <a:rPr lang="hu-HU" smtClean="0"/>
              <a:t>‹#›</a:t>
            </a:fld>
            <a:endParaRPr lang="hu-HU"/>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088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hu-HU"/>
              <a:t>Mintacím szerkesztése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35994A8-5D22-4962-A885-2A98BA60351C}" type="datetimeFigureOut">
              <a:rPr lang="hu-HU" smtClean="0"/>
              <a:t>2019. 06. 04.</a:t>
            </a:fld>
            <a:endParaRPr lang="hu-H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hu-HU"/>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C9FE538F-BB13-4398-B614-3826D43EFB62}" type="slidenum">
              <a:rPr lang="hu-HU" smtClean="0"/>
              <a:t>‹#›</a:t>
            </a:fld>
            <a:endParaRPr lang="hu-HU"/>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548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35994A8-5D22-4962-A885-2A98BA60351C}" type="datetimeFigureOut">
              <a:rPr lang="hu-HU" smtClean="0"/>
              <a:t>2019. 06. 04.</a:t>
            </a:fld>
            <a:endParaRPr lang="hu-HU"/>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hu-HU"/>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9FE538F-BB13-4398-B614-3826D43EFB62}" type="slidenum">
              <a:rPr lang="hu-HU" smtClean="0"/>
              <a:t>‹#›</a:t>
            </a:fld>
            <a:endParaRPr lang="hu-HU"/>
          </a:p>
        </p:txBody>
      </p:sp>
    </p:spTree>
    <p:extLst>
      <p:ext uri="{BB962C8B-B14F-4D97-AF65-F5344CB8AC3E}">
        <p14:creationId xmlns:p14="http://schemas.microsoft.com/office/powerpoint/2010/main" val="95293346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11">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Cím 1">
            <a:extLst>
              <a:ext uri="{FF2B5EF4-FFF2-40B4-BE49-F238E27FC236}">
                <a16:creationId xmlns:a16="http://schemas.microsoft.com/office/drawing/2014/main" id="{C15F64A7-B7CE-4068-A4EC-B8A3C01D665A}"/>
              </a:ext>
            </a:extLst>
          </p:cNvPr>
          <p:cNvSpPr>
            <a:spLocks noGrp="1"/>
          </p:cNvSpPr>
          <p:nvPr>
            <p:ph type="ctrTitle"/>
          </p:nvPr>
        </p:nvSpPr>
        <p:spPr>
          <a:xfrm>
            <a:off x="994075" y="989502"/>
            <a:ext cx="5716338" cy="3042706"/>
          </a:xfrm>
        </p:spPr>
        <p:txBody>
          <a:bodyPr>
            <a:normAutofit/>
          </a:bodyPr>
          <a:lstStyle/>
          <a:p>
            <a:pPr>
              <a:lnSpc>
                <a:spcPct val="150000"/>
              </a:lnSpc>
            </a:pPr>
            <a:r>
              <a:rPr lang="hu-HU" sz="4400" b="1" dirty="0"/>
              <a:t>Családbarát szülészet ahogy a szülők látják</a:t>
            </a:r>
          </a:p>
        </p:txBody>
      </p:sp>
      <p:sp>
        <p:nvSpPr>
          <p:cNvPr id="3" name="Alcím 2">
            <a:extLst>
              <a:ext uri="{FF2B5EF4-FFF2-40B4-BE49-F238E27FC236}">
                <a16:creationId xmlns:a16="http://schemas.microsoft.com/office/drawing/2014/main" id="{E20EBF45-EE6D-4ABD-926B-67B3611891C0}"/>
              </a:ext>
            </a:extLst>
          </p:cNvPr>
          <p:cNvSpPr>
            <a:spLocks noGrp="1"/>
          </p:cNvSpPr>
          <p:nvPr>
            <p:ph type="subTitle" idx="1"/>
          </p:nvPr>
        </p:nvSpPr>
        <p:spPr>
          <a:xfrm>
            <a:off x="1291631" y="4668051"/>
            <a:ext cx="5355264" cy="996493"/>
          </a:xfrm>
        </p:spPr>
        <p:txBody>
          <a:bodyPr>
            <a:normAutofit fontScale="92500" lnSpcReduction="10000"/>
          </a:bodyPr>
          <a:lstStyle/>
          <a:p>
            <a:pPr>
              <a:spcAft>
                <a:spcPts val="600"/>
              </a:spcAft>
            </a:pPr>
            <a:r>
              <a:rPr lang="hu-HU" sz="1800" dirty="0"/>
              <a:t>Komjátiné Bartos Nóra</a:t>
            </a:r>
          </a:p>
          <a:p>
            <a:pPr>
              <a:spcAft>
                <a:spcPts val="600"/>
              </a:spcAft>
            </a:pPr>
            <a:r>
              <a:rPr lang="hu-HU" sz="1800" dirty="0"/>
              <a:t>Nagycsaládosok Országos Egyesülete</a:t>
            </a:r>
          </a:p>
          <a:p>
            <a:pPr>
              <a:spcAft>
                <a:spcPts val="600"/>
              </a:spcAft>
            </a:pPr>
            <a:r>
              <a:rPr lang="hu-HU" sz="1800" dirty="0"/>
              <a:t>2019. Június 04.</a:t>
            </a:r>
          </a:p>
        </p:txBody>
      </p:sp>
      <p:sp>
        <p:nvSpPr>
          <p:cNvPr id="9" name="Rectangle 13">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5">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5" name="Kép 4">
            <a:extLst>
              <a:ext uri="{FF2B5EF4-FFF2-40B4-BE49-F238E27FC236}">
                <a16:creationId xmlns:a16="http://schemas.microsoft.com/office/drawing/2014/main" id="{AC185191-DFD6-4E7B-BE68-106B22B0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1787" y="3652894"/>
            <a:ext cx="3752067" cy="2011651"/>
          </a:xfrm>
          <a:prstGeom prst="rect">
            <a:avLst/>
          </a:prstGeom>
        </p:spPr>
      </p:pic>
    </p:spTree>
    <p:extLst>
      <p:ext uri="{BB962C8B-B14F-4D97-AF65-F5344CB8AC3E}">
        <p14:creationId xmlns:p14="http://schemas.microsoft.com/office/powerpoint/2010/main" val="366034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11">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Cím 1">
            <a:extLst>
              <a:ext uri="{FF2B5EF4-FFF2-40B4-BE49-F238E27FC236}">
                <a16:creationId xmlns:a16="http://schemas.microsoft.com/office/drawing/2014/main" id="{C15F64A7-B7CE-4068-A4EC-B8A3C01D665A}"/>
              </a:ext>
            </a:extLst>
          </p:cNvPr>
          <p:cNvSpPr>
            <a:spLocks noGrp="1"/>
          </p:cNvSpPr>
          <p:nvPr>
            <p:ph type="ctrTitle"/>
          </p:nvPr>
        </p:nvSpPr>
        <p:spPr>
          <a:xfrm>
            <a:off x="805406" y="725894"/>
            <a:ext cx="10577175" cy="5406212"/>
          </a:xfrm>
        </p:spPr>
        <p:txBody>
          <a:bodyPr>
            <a:normAutofit/>
          </a:bodyPr>
          <a:lstStyle/>
          <a:p>
            <a:pPr algn="l">
              <a:lnSpc>
                <a:spcPct val="150000"/>
              </a:lnSpc>
            </a:pPr>
            <a:r>
              <a:rPr lang="hu-HU" sz="3600" b="1" dirty="0"/>
              <a:t>NOE:</a:t>
            </a:r>
            <a:br>
              <a:rPr lang="hu-HU" sz="3600" b="1" dirty="0"/>
            </a:br>
            <a:r>
              <a:rPr lang="hu-HU" sz="3200" dirty="0"/>
              <a:t>1987 óta változatlan célok</a:t>
            </a:r>
            <a:br>
              <a:rPr lang="hu-HU" sz="3200" dirty="0"/>
            </a:br>
            <a:r>
              <a:rPr lang="hu-HU" sz="3200" dirty="0"/>
              <a:t>1. az élet és az anyaság tiszteletére nevelés…..</a:t>
            </a:r>
            <a:br>
              <a:rPr lang="hu-HU" sz="3200" dirty="0"/>
            </a:br>
            <a:r>
              <a:rPr lang="hu-HU" sz="3200" dirty="0"/>
              <a:t>12 000 tagcsalád</a:t>
            </a:r>
            <a:endParaRPr lang="hu-HU" sz="3200" b="1" dirty="0"/>
          </a:p>
        </p:txBody>
      </p:sp>
      <p:sp>
        <p:nvSpPr>
          <p:cNvPr id="9" name="Rectangle 13">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5">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68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11">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Cím 1">
            <a:extLst>
              <a:ext uri="{FF2B5EF4-FFF2-40B4-BE49-F238E27FC236}">
                <a16:creationId xmlns:a16="http://schemas.microsoft.com/office/drawing/2014/main" id="{C15F64A7-B7CE-4068-A4EC-B8A3C01D665A}"/>
              </a:ext>
            </a:extLst>
          </p:cNvPr>
          <p:cNvSpPr>
            <a:spLocks noGrp="1"/>
          </p:cNvSpPr>
          <p:nvPr>
            <p:ph type="ctrTitle"/>
          </p:nvPr>
        </p:nvSpPr>
        <p:spPr>
          <a:xfrm>
            <a:off x="805406" y="872198"/>
            <a:ext cx="10577175" cy="998806"/>
          </a:xfrm>
        </p:spPr>
        <p:txBody>
          <a:bodyPr>
            <a:normAutofit/>
          </a:bodyPr>
          <a:lstStyle/>
          <a:p>
            <a:pPr>
              <a:lnSpc>
                <a:spcPct val="150000"/>
              </a:lnSpc>
            </a:pPr>
            <a:r>
              <a:rPr lang="hu-HU" sz="3600" dirty="0">
                <a:latin typeface="+mn-lt"/>
              </a:rPr>
              <a:t>Sokan vagyunk – sokfélék vagyunk</a:t>
            </a:r>
          </a:p>
        </p:txBody>
      </p:sp>
      <p:sp>
        <p:nvSpPr>
          <p:cNvPr id="9" name="Rectangle 13">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5">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 name="Kép 2">
            <a:extLst>
              <a:ext uri="{FF2B5EF4-FFF2-40B4-BE49-F238E27FC236}">
                <a16:creationId xmlns:a16="http://schemas.microsoft.com/office/drawing/2014/main" id="{A3CDB04E-E836-4B30-806B-3B88C4479B59}"/>
              </a:ext>
            </a:extLst>
          </p:cNvPr>
          <p:cNvPicPr>
            <a:picLocks noChangeAspect="1"/>
          </p:cNvPicPr>
          <p:nvPr/>
        </p:nvPicPr>
        <p:blipFill>
          <a:blip r:embed="rId2"/>
          <a:stretch>
            <a:fillRect/>
          </a:stretch>
        </p:blipFill>
        <p:spPr>
          <a:xfrm>
            <a:off x="638416" y="1881380"/>
            <a:ext cx="2494669" cy="1871002"/>
          </a:xfrm>
          <a:prstGeom prst="rect">
            <a:avLst/>
          </a:prstGeom>
        </p:spPr>
      </p:pic>
      <p:pic>
        <p:nvPicPr>
          <p:cNvPr id="4" name="Kép 3">
            <a:extLst>
              <a:ext uri="{FF2B5EF4-FFF2-40B4-BE49-F238E27FC236}">
                <a16:creationId xmlns:a16="http://schemas.microsoft.com/office/drawing/2014/main" id="{314DF176-F9FC-45FA-89D8-DAC8B76535FC}"/>
              </a:ext>
            </a:extLst>
          </p:cNvPr>
          <p:cNvPicPr>
            <a:picLocks noChangeAspect="1"/>
          </p:cNvPicPr>
          <p:nvPr/>
        </p:nvPicPr>
        <p:blipFill>
          <a:blip r:embed="rId3"/>
          <a:stretch>
            <a:fillRect/>
          </a:stretch>
        </p:blipFill>
        <p:spPr>
          <a:xfrm>
            <a:off x="638416" y="4202620"/>
            <a:ext cx="3047999" cy="2033587"/>
          </a:xfrm>
          <a:prstGeom prst="rect">
            <a:avLst/>
          </a:prstGeom>
        </p:spPr>
      </p:pic>
      <p:pic>
        <p:nvPicPr>
          <p:cNvPr id="6" name="Kép 5">
            <a:extLst>
              <a:ext uri="{FF2B5EF4-FFF2-40B4-BE49-F238E27FC236}">
                <a16:creationId xmlns:a16="http://schemas.microsoft.com/office/drawing/2014/main" id="{15AA685F-39AB-48D4-BFA1-25114BBED7F6}"/>
              </a:ext>
            </a:extLst>
          </p:cNvPr>
          <p:cNvPicPr>
            <a:picLocks noChangeAspect="1"/>
          </p:cNvPicPr>
          <p:nvPr/>
        </p:nvPicPr>
        <p:blipFill>
          <a:blip r:embed="rId4"/>
          <a:stretch>
            <a:fillRect/>
          </a:stretch>
        </p:blipFill>
        <p:spPr>
          <a:xfrm>
            <a:off x="3319653" y="4433733"/>
            <a:ext cx="2727472" cy="1819735"/>
          </a:xfrm>
          <a:prstGeom prst="rect">
            <a:avLst/>
          </a:prstGeom>
        </p:spPr>
      </p:pic>
      <p:pic>
        <p:nvPicPr>
          <p:cNvPr id="5" name="Kép 4">
            <a:extLst>
              <a:ext uri="{FF2B5EF4-FFF2-40B4-BE49-F238E27FC236}">
                <a16:creationId xmlns:a16="http://schemas.microsoft.com/office/drawing/2014/main" id="{E6579054-3F98-4F91-8092-37FCCCD35129}"/>
              </a:ext>
            </a:extLst>
          </p:cNvPr>
          <p:cNvPicPr>
            <a:picLocks noChangeAspect="1"/>
          </p:cNvPicPr>
          <p:nvPr/>
        </p:nvPicPr>
        <p:blipFill>
          <a:blip r:embed="rId5"/>
          <a:stretch>
            <a:fillRect/>
          </a:stretch>
        </p:blipFill>
        <p:spPr>
          <a:xfrm>
            <a:off x="3089465" y="2308768"/>
            <a:ext cx="3621869" cy="2037301"/>
          </a:xfrm>
          <a:prstGeom prst="rect">
            <a:avLst/>
          </a:prstGeom>
        </p:spPr>
      </p:pic>
      <p:pic>
        <p:nvPicPr>
          <p:cNvPr id="10" name="Kép 9">
            <a:extLst>
              <a:ext uri="{FF2B5EF4-FFF2-40B4-BE49-F238E27FC236}">
                <a16:creationId xmlns:a16="http://schemas.microsoft.com/office/drawing/2014/main" id="{14D04E56-3161-4BBE-AC43-0C086DB2A3D6}"/>
              </a:ext>
            </a:extLst>
          </p:cNvPr>
          <p:cNvPicPr>
            <a:picLocks noChangeAspect="1"/>
          </p:cNvPicPr>
          <p:nvPr/>
        </p:nvPicPr>
        <p:blipFill>
          <a:blip r:embed="rId6"/>
          <a:stretch>
            <a:fillRect/>
          </a:stretch>
        </p:blipFill>
        <p:spPr>
          <a:xfrm>
            <a:off x="5804639" y="3792243"/>
            <a:ext cx="3252599" cy="2439449"/>
          </a:xfrm>
          <a:prstGeom prst="rect">
            <a:avLst/>
          </a:prstGeom>
        </p:spPr>
      </p:pic>
      <p:pic>
        <p:nvPicPr>
          <p:cNvPr id="12" name="Kép 11">
            <a:extLst>
              <a:ext uri="{FF2B5EF4-FFF2-40B4-BE49-F238E27FC236}">
                <a16:creationId xmlns:a16="http://schemas.microsoft.com/office/drawing/2014/main" id="{D5596094-9E12-4D29-8F69-87EFBE4798BB}"/>
              </a:ext>
            </a:extLst>
          </p:cNvPr>
          <p:cNvPicPr>
            <a:picLocks noChangeAspect="1"/>
          </p:cNvPicPr>
          <p:nvPr/>
        </p:nvPicPr>
        <p:blipFill>
          <a:blip r:embed="rId7"/>
          <a:stretch>
            <a:fillRect/>
          </a:stretch>
        </p:blipFill>
        <p:spPr>
          <a:xfrm>
            <a:off x="6761585" y="1859593"/>
            <a:ext cx="2033290" cy="2297097"/>
          </a:xfrm>
          <a:prstGeom prst="rect">
            <a:avLst/>
          </a:prstGeom>
        </p:spPr>
      </p:pic>
      <p:pic>
        <p:nvPicPr>
          <p:cNvPr id="14" name="Kép 13">
            <a:extLst>
              <a:ext uri="{FF2B5EF4-FFF2-40B4-BE49-F238E27FC236}">
                <a16:creationId xmlns:a16="http://schemas.microsoft.com/office/drawing/2014/main" id="{D1D90BD3-FCA0-4C63-8A59-355D68F5CEDD}"/>
              </a:ext>
            </a:extLst>
          </p:cNvPr>
          <p:cNvPicPr>
            <a:picLocks noChangeAspect="1"/>
          </p:cNvPicPr>
          <p:nvPr/>
        </p:nvPicPr>
        <p:blipFill>
          <a:blip r:embed="rId8"/>
          <a:stretch>
            <a:fillRect/>
          </a:stretch>
        </p:blipFill>
        <p:spPr>
          <a:xfrm>
            <a:off x="8820449" y="1956875"/>
            <a:ext cx="2578003" cy="1720011"/>
          </a:xfrm>
          <a:prstGeom prst="rect">
            <a:avLst/>
          </a:prstGeom>
        </p:spPr>
      </p:pic>
      <p:pic>
        <p:nvPicPr>
          <p:cNvPr id="16" name="Kép 15">
            <a:extLst>
              <a:ext uri="{FF2B5EF4-FFF2-40B4-BE49-F238E27FC236}">
                <a16:creationId xmlns:a16="http://schemas.microsoft.com/office/drawing/2014/main" id="{4F2ED4CE-75D4-484F-BAEC-DBABC4F03356}"/>
              </a:ext>
            </a:extLst>
          </p:cNvPr>
          <p:cNvPicPr>
            <a:picLocks noChangeAspect="1"/>
          </p:cNvPicPr>
          <p:nvPr/>
        </p:nvPicPr>
        <p:blipFill>
          <a:blip r:embed="rId9"/>
          <a:stretch>
            <a:fillRect/>
          </a:stretch>
        </p:blipFill>
        <p:spPr>
          <a:xfrm>
            <a:off x="8405386" y="4068919"/>
            <a:ext cx="3222980" cy="2150332"/>
          </a:xfrm>
          <a:prstGeom prst="rect">
            <a:avLst/>
          </a:prstGeom>
        </p:spPr>
      </p:pic>
    </p:spTree>
    <p:extLst>
      <p:ext uri="{BB962C8B-B14F-4D97-AF65-F5344CB8AC3E}">
        <p14:creationId xmlns:p14="http://schemas.microsoft.com/office/powerpoint/2010/main" val="3830363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11">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Cím 1">
            <a:extLst>
              <a:ext uri="{FF2B5EF4-FFF2-40B4-BE49-F238E27FC236}">
                <a16:creationId xmlns:a16="http://schemas.microsoft.com/office/drawing/2014/main" id="{C15F64A7-B7CE-4068-A4EC-B8A3C01D665A}"/>
              </a:ext>
            </a:extLst>
          </p:cNvPr>
          <p:cNvSpPr>
            <a:spLocks noGrp="1"/>
          </p:cNvSpPr>
          <p:nvPr>
            <p:ph type="ctrTitle"/>
          </p:nvPr>
        </p:nvSpPr>
        <p:spPr>
          <a:xfrm>
            <a:off x="805406" y="725894"/>
            <a:ext cx="10577175" cy="5406212"/>
          </a:xfrm>
        </p:spPr>
        <p:txBody>
          <a:bodyPr>
            <a:normAutofit/>
          </a:bodyPr>
          <a:lstStyle/>
          <a:p>
            <a:pPr algn="l">
              <a:lnSpc>
                <a:spcPct val="200000"/>
              </a:lnSpc>
            </a:pPr>
            <a:r>
              <a:rPr lang="hu-HU" sz="3600" u="sng" dirty="0">
                <a:latin typeface="+mn-lt"/>
              </a:rPr>
              <a:t>Mini közvélemény kutatás tapasztalatai</a:t>
            </a:r>
            <a:r>
              <a:rPr lang="hu-HU" sz="3600" dirty="0">
                <a:latin typeface="+mn-lt"/>
              </a:rPr>
              <a:t>:</a:t>
            </a:r>
            <a:br>
              <a:rPr lang="hu-HU" sz="3600" dirty="0">
                <a:latin typeface="+mn-lt"/>
              </a:rPr>
            </a:br>
            <a:r>
              <a:rPr lang="hu-HU" sz="3200" dirty="0">
                <a:latin typeface="+mn-lt"/>
              </a:rPr>
              <a:t>- Ott lehessen a család (NE csak apa, testvérek is)- ne </a:t>
            </a:r>
            <a:r>
              <a:rPr lang="hu-HU" sz="3200" b="1" dirty="0">
                <a:latin typeface="+mn-lt"/>
              </a:rPr>
              <a:t>Kell</a:t>
            </a:r>
            <a:r>
              <a:rPr lang="hu-HU" sz="3200" dirty="0">
                <a:latin typeface="+mn-lt"/>
              </a:rPr>
              <a:t>jen apának ott lenni (Gyerek ne legyen ott)</a:t>
            </a:r>
            <a:br>
              <a:rPr lang="hu-HU" sz="3200" dirty="0">
                <a:latin typeface="+mn-lt"/>
              </a:rPr>
            </a:br>
            <a:r>
              <a:rPr lang="hu-HU" sz="3200" dirty="0">
                <a:latin typeface="+mn-lt"/>
              </a:rPr>
              <a:t>- a baba és az anya az első</a:t>
            </a:r>
            <a:br>
              <a:rPr lang="hu-HU" sz="3600" dirty="0">
                <a:latin typeface="+mn-lt"/>
              </a:rPr>
            </a:br>
            <a:endParaRPr lang="hu-HU" sz="3600" dirty="0">
              <a:latin typeface="+mn-lt"/>
            </a:endParaRPr>
          </a:p>
        </p:txBody>
      </p:sp>
      <p:sp>
        <p:nvSpPr>
          <p:cNvPr id="9" name="Rectangle 13">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5">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66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11">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Cím 1">
            <a:extLst>
              <a:ext uri="{FF2B5EF4-FFF2-40B4-BE49-F238E27FC236}">
                <a16:creationId xmlns:a16="http://schemas.microsoft.com/office/drawing/2014/main" id="{C15F64A7-B7CE-4068-A4EC-B8A3C01D665A}"/>
              </a:ext>
            </a:extLst>
          </p:cNvPr>
          <p:cNvSpPr>
            <a:spLocks noGrp="1"/>
          </p:cNvSpPr>
          <p:nvPr>
            <p:ph type="ctrTitle"/>
          </p:nvPr>
        </p:nvSpPr>
        <p:spPr>
          <a:xfrm>
            <a:off x="805406" y="725894"/>
            <a:ext cx="10577175" cy="5406212"/>
          </a:xfrm>
        </p:spPr>
        <p:txBody>
          <a:bodyPr>
            <a:normAutofit fontScale="90000"/>
          </a:bodyPr>
          <a:lstStyle/>
          <a:p>
            <a:pPr algn="l">
              <a:lnSpc>
                <a:spcPct val="200000"/>
              </a:lnSpc>
            </a:pPr>
            <a:r>
              <a:rPr lang="hu-HU" sz="3600" dirty="0"/>
              <a:t>- Ambuláns szülés lehetősége</a:t>
            </a:r>
            <a:br>
              <a:rPr lang="hu-HU" sz="3600" dirty="0"/>
            </a:br>
            <a:r>
              <a:rPr lang="hu-HU" sz="3600" dirty="0"/>
              <a:t>- Otthonszülés szabályainak enyhítése</a:t>
            </a:r>
            <a:br>
              <a:rPr lang="hu-HU" sz="3600" dirty="0"/>
            </a:br>
            <a:r>
              <a:rPr lang="hu-HU" sz="3600" dirty="0"/>
              <a:t>- személyzet türelme-kedvessége (családiasság)</a:t>
            </a:r>
            <a:br>
              <a:rPr lang="hu-HU" sz="3600" dirty="0"/>
            </a:br>
            <a:r>
              <a:rPr lang="hu-HU" sz="3600" dirty="0"/>
              <a:t>- megfelelő tájékoztatás</a:t>
            </a:r>
            <a:br>
              <a:rPr lang="hu-HU" sz="3600" dirty="0"/>
            </a:br>
            <a:endParaRPr lang="hu-HU" sz="3600" dirty="0">
              <a:latin typeface="+mn-lt"/>
            </a:endParaRPr>
          </a:p>
        </p:txBody>
      </p:sp>
      <p:sp>
        <p:nvSpPr>
          <p:cNvPr id="9" name="Rectangle 13">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5">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894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11">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Cím 1">
            <a:extLst>
              <a:ext uri="{FF2B5EF4-FFF2-40B4-BE49-F238E27FC236}">
                <a16:creationId xmlns:a16="http://schemas.microsoft.com/office/drawing/2014/main" id="{C15F64A7-B7CE-4068-A4EC-B8A3C01D665A}"/>
              </a:ext>
            </a:extLst>
          </p:cNvPr>
          <p:cNvSpPr>
            <a:spLocks noGrp="1"/>
          </p:cNvSpPr>
          <p:nvPr>
            <p:ph type="ctrTitle"/>
          </p:nvPr>
        </p:nvSpPr>
        <p:spPr>
          <a:xfrm>
            <a:off x="805406" y="725894"/>
            <a:ext cx="10577175" cy="5406212"/>
          </a:xfrm>
        </p:spPr>
        <p:txBody>
          <a:bodyPr>
            <a:normAutofit/>
          </a:bodyPr>
          <a:lstStyle/>
          <a:p>
            <a:pPr algn="l">
              <a:lnSpc>
                <a:spcPct val="150000"/>
              </a:lnSpc>
            </a:pPr>
            <a:r>
              <a:rPr lang="hu-HU" sz="3200" dirty="0"/>
              <a:t>- Anyáé a döntés</a:t>
            </a:r>
            <a:br>
              <a:rPr lang="hu-HU" sz="3200" dirty="0"/>
            </a:br>
            <a:r>
              <a:rPr lang="hu-HU" sz="3200" dirty="0"/>
              <a:t>- Nincs felesleges beavatkozás </a:t>
            </a:r>
            <a:br>
              <a:rPr lang="hu-HU" sz="3200" dirty="0"/>
            </a:br>
            <a:r>
              <a:rPr lang="hu-HU" sz="3200" dirty="0"/>
              <a:t>- Császár után is a családok együtt lehessenek</a:t>
            </a:r>
            <a:br>
              <a:rPr lang="hu-HU" sz="3200" dirty="0"/>
            </a:br>
            <a:r>
              <a:rPr lang="hu-HU" sz="3200" dirty="0"/>
              <a:t>Látogatásnál:</a:t>
            </a:r>
            <a:br>
              <a:rPr lang="hu-HU" sz="3200" dirty="0"/>
            </a:br>
            <a:r>
              <a:rPr lang="hu-HU" sz="3200" dirty="0"/>
              <a:t>bármikor, bárki (családi szobák) – Senki</a:t>
            </a:r>
            <a:endParaRPr lang="hu-HU" sz="3200" dirty="0">
              <a:latin typeface="+mn-lt"/>
            </a:endParaRPr>
          </a:p>
        </p:txBody>
      </p:sp>
      <p:sp>
        <p:nvSpPr>
          <p:cNvPr id="9" name="Rectangle 13">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5">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24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11">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Cím 1">
            <a:extLst>
              <a:ext uri="{FF2B5EF4-FFF2-40B4-BE49-F238E27FC236}">
                <a16:creationId xmlns:a16="http://schemas.microsoft.com/office/drawing/2014/main" id="{C15F64A7-B7CE-4068-A4EC-B8A3C01D665A}"/>
              </a:ext>
            </a:extLst>
          </p:cNvPr>
          <p:cNvSpPr>
            <a:spLocks noGrp="1"/>
          </p:cNvSpPr>
          <p:nvPr>
            <p:ph type="ctrTitle"/>
          </p:nvPr>
        </p:nvSpPr>
        <p:spPr>
          <a:xfrm>
            <a:off x="805406" y="725894"/>
            <a:ext cx="10577175" cy="5406212"/>
          </a:xfrm>
        </p:spPr>
        <p:txBody>
          <a:bodyPr>
            <a:normAutofit/>
          </a:bodyPr>
          <a:lstStyle/>
          <a:p>
            <a:pPr algn="l">
              <a:lnSpc>
                <a:spcPct val="150000"/>
              </a:lnSpc>
            </a:pPr>
            <a:r>
              <a:rPr lang="hu-HU" sz="1600" dirty="0">
                <a:latin typeface="+mn-lt"/>
                <a:cs typeface="Times New Roman" panose="02020603050405020304" pitchFamily="18" charset="0"/>
              </a:rPr>
              <a:t>„Ott lehessen az egész család, legyen játszó rész a műtők előtt/körül, h amíg apára rakják a császáros babát, a kistesók is ismerkedjenek vele.</a:t>
            </a:r>
            <a:br>
              <a:rPr lang="hu-HU" sz="1600" dirty="0">
                <a:latin typeface="+mn-lt"/>
                <a:cs typeface="Times New Roman" panose="02020603050405020304" pitchFamily="18" charset="0"/>
              </a:rPr>
            </a:br>
            <a:r>
              <a:rPr lang="hu-HU" sz="1600" dirty="0">
                <a:latin typeface="+mn-lt"/>
                <a:cs typeface="Times New Roman" panose="02020603050405020304" pitchFamily="18" charset="0"/>
              </a:rPr>
              <a:t>Hogy a szobában bármikor ott lehessen a család, ne csak tól-ig, csak a folyosón”</a:t>
            </a:r>
            <a:br>
              <a:rPr lang="hu-HU" sz="1600" dirty="0">
                <a:latin typeface="+mn-lt"/>
                <a:cs typeface="Times New Roman" panose="02020603050405020304" pitchFamily="18" charset="0"/>
              </a:rPr>
            </a:br>
            <a:br>
              <a:rPr lang="hu-HU" sz="1600" dirty="0">
                <a:latin typeface="+mn-lt"/>
                <a:cs typeface="Times New Roman" panose="02020603050405020304" pitchFamily="18" charset="0"/>
              </a:rPr>
            </a:br>
            <a:r>
              <a:rPr lang="hu-HU" sz="1600" dirty="0">
                <a:latin typeface="+mn-lt"/>
                <a:cs typeface="Times New Roman" panose="02020603050405020304" pitchFamily="18" charset="0"/>
              </a:rPr>
              <a:t>„Ahol biztosítják hogy az anya ambulánsan </a:t>
            </a:r>
            <a:r>
              <a:rPr lang="hu-HU" sz="1600" dirty="0" err="1">
                <a:latin typeface="+mn-lt"/>
                <a:cs typeface="Times New Roman" panose="02020603050405020304" pitchFamily="18" charset="0"/>
              </a:rPr>
              <a:t>szülhessen</a:t>
            </a:r>
            <a:r>
              <a:rPr lang="hu-HU" sz="1600" dirty="0">
                <a:latin typeface="+mn-lt"/>
                <a:cs typeface="Times New Roman" panose="02020603050405020304" pitchFamily="18" charset="0"/>
              </a:rPr>
              <a:t> ha neki arra van igénye és mindenki jól van szülés után. Ahol megkapom az </a:t>
            </a:r>
            <a:r>
              <a:rPr lang="hu-HU" sz="1600" dirty="0" err="1">
                <a:latin typeface="+mn-lt"/>
                <a:cs typeface="Times New Roman" panose="02020603050405020304" pitchFamily="18" charset="0"/>
              </a:rPr>
              <a:t>aranyóràt</a:t>
            </a:r>
            <a:r>
              <a:rPr lang="hu-HU" sz="1600" dirty="0">
                <a:latin typeface="+mn-lt"/>
                <a:cs typeface="Times New Roman" panose="02020603050405020304" pitchFamily="18" charset="0"/>
              </a:rPr>
              <a:t> egy magát bababarátként hirdető kórházban.”</a:t>
            </a:r>
            <a:br>
              <a:rPr lang="hu-HU" sz="1600" dirty="0">
                <a:latin typeface="+mn-lt"/>
                <a:cs typeface="Times New Roman" panose="02020603050405020304" pitchFamily="18" charset="0"/>
              </a:rPr>
            </a:br>
            <a:br>
              <a:rPr lang="hu-HU" sz="1600" dirty="0">
                <a:latin typeface="+mn-lt"/>
                <a:cs typeface="Times New Roman" panose="02020603050405020304" pitchFamily="18" charset="0"/>
              </a:rPr>
            </a:br>
            <a:r>
              <a:rPr lang="hu-HU" sz="1600" dirty="0">
                <a:latin typeface="+mn-lt"/>
                <a:cs typeface="Times New Roman" panose="02020603050405020304" pitchFamily="18" charset="0"/>
              </a:rPr>
              <a:t>„Nem tudom, számomra nem fontos, hogy az legyen. Szüléskor a baba és az anya az elsődleges, ahhoz legyen meg minden, hogy rendben történjenek a dolgok és mielőbb mehessünk haza. Abban a három napban más nem számít. Ugyanígy nem izgat a megnyugtató zene, kádban szülés, otthon szülés, meg mit tudom én miket ki nem találnak még. Bújjon ki az a gyerek épségben és kész.”</a:t>
            </a:r>
            <a:br>
              <a:rPr lang="hu-HU" sz="1600" dirty="0">
                <a:latin typeface="+mn-lt"/>
                <a:cs typeface="Times New Roman" panose="02020603050405020304" pitchFamily="18" charset="0"/>
              </a:rPr>
            </a:br>
            <a:endParaRPr lang="hu-HU" sz="1600" dirty="0">
              <a:latin typeface="+mn-lt"/>
              <a:cs typeface="Times New Roman" panose="02020603050405020304" pitchFamily="18" charset="0"/>
            </a:endParaRPr>
          </a:p>
        </p:txBody>
      </p:sp>
      <p:sp>
        <p:nvSpPr>
          <p:cNvPr id="9" name="Rectangle 13">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5">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54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11">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Cím 1">
            <a:extLst>
              <a:ext uri="{FF2B5EF4-FFF2-40B4-BE49-F238E27FC236}">
                <a16:creationId xmlns:a16="http://schemas.microsoft.com/office/drawing/2014/main" id="{C15F64A7-B7CE-4068-A4EC-B8A3C01D665A}"/>
              </a:ext>
            </a:extLst>
          </p:cNvPr>
          <p:cNvSpPr>
            <a:spLocks noGrp="1"/>
          </p:cNvSpPr>
          <p:nvPr>
            <p:ph type="ctrTitle"/>
          </p:nvPr>
        </p:nvSpPr>
        <p:spPr>
          <a:xfrm>
            <a:off x="805406" y="725894"/>
            <a:ext cx="10577175" cy="5406212"/>
          </a:xfrm>
        </p:spPr>
        <p:txBody>
          <a:bodyPr>
            <a:normAutofit/>
          </a:bodyPr>
          <a:lstStyle/>
          <a:p>
            <a:pPr>
              <a:lnSpc>
                <a:spcPct val="150000"/>
              </a:lnSpc>
            </a:pPr>
            <a:r>
              <a:rPr lang="hu-HU" sz="3200" u="sng" dirty="0">
                <a:latin typeface="+mn-lt"/>
              </a:rPr>
              <a:t>Összegzés:</a:t>
            </a:r>
            <a:br>
              <a:rPr lang="hu-HU" sz="3200" dirty="0">
                <a:latin typeface="+mn-lt"/>
              </a:rPr>
            </a:br>
            <a:r>
              <a:rPr lang="hu-HU" sz="3200" dirty="0">
                <a:latin typeface="+mn-lt"/>
              </a:rPr>
              <a:t>pontos tájékoztatás, </a:t>
            </a:r>
            <a:br>
              <a:rPr lang="hu-HU" sz="3200" dirty="0">
                <a:latin typeface="+mn-lt"/>
              </a:rPr>
            </a:br>
            <a:r>
              <a:rPr lang="hu-HU" sz="3200">
                <a:latin typeface="+mn-lt"/>
              </a:rPr>
              <a:t>döntés szabadsága,</a:t>
            </a:r>
            <a:br>
              <a:rPr lang="hu-HU" sz="3200" dirty="0">
                <a:latin typeface="+mn-lt"/>
              </a:rPr>
            </a:br>
            <a:r>
              <a:rPr lang="hu-HU" sz="3200" dirty="0">
                <a:latin typeface="+mn-lt"/>
              </a:rPr>
              <a:t>Személyzet szemlélet módja</a:t>
            </a:r>
          </a:p>
        </p:txBody>
      </p:sp>
      <p:sp>
        <p:nvSpPr>
          <p:cNvPr id="9" name="Rectangle 13">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5">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6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11">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Cím 1">
            <a:extLst>
              <a:ext uri="{FF2B5EF4-FFF2-40B4-BE49-F238E27FC236}">
                <a16:creationId xmlns:a16="http://schemas.microsoft.com/office/drawing/2014/main" id="{C15F64A7-B7CE-4068-A4EC-B8A3C01D665A}"/>
              </a:ext>
            </a:extLst>
          </p:cNvPr>
          <p:cNvSpPr>
            <a:spLocks noGrp="1"/>
          </p:cNvSpPr>
          <p:nvPr>
            <p:ph type="ctrTitle"/>
          </p:nvPr>
        </p:nvSpPr>
        <p:spPr>
          <a:xfrm>
            <a:off x="805406" y="725894"/>
            <a:ext cx="10577175" cy="5406212"/>
          </a:xfrm>
        </p:spPr>
        <p:txBody>
          <a:bodyPr>
            <a:normAutofit/>
          </a:bodyPr>
          <a:lstStyle/>
          <a:p>
            <a:pPr>
              <a:lnSpc>
                <a:spcPct val="150000"/>
              </a:lnSpc>
            </a:pPr>
            <a:r>
              <a:rPr lang="hu-HU" sz="3600" dirty="0">
                <a:latin typeface="+mn-lt"/>
              </a:rPr>
              <a:t>Köszönöm a figyelmet!</a:t>
            </a:r>
          </a:p>
        </p:txBody>
      </p:sp>
      <p:sp>
        <p:nvSpPr>
          <p:cNvPr id="9" name="Rectangle 13">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5">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881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zappan">
  <a:themeElements>
    <a:clrScheme name="Szappa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zappa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zappa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
  <TotalTime>159</TotalTime>
  <Words>73</Words>
  <Application>Microsoft Office PowerPoint</Application>
  <PresentationFormat>Szélesvásznú</PresentationFormat>
  <Paragraphs>12</Paragraphs>
  <Slides>9</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9</vt:i4>
      </vt:variant>
    </vt:vector>
  </HeadingPairs>
  <TitlesOfParts>
    <vt:vector size="12" baseType="lpstr">
      <vt:lpstr>Century Gothic</vt:lpstr>
      <vt:lpstr>Garamond</vt:lpstr>
      <vt:lpstr>Szappan</vt:lpstr>
      <vt:lpstr>Családbarát szülészet ahogy a szülők látják</vt:lpstr>
      <vt:lpstr>NOE: 1987 óta változatlan célok 1. az élet és az anyaság tiszteletére nevelés….. 12 000 tagcsalád</vt:lpstr>
      <vt:lpstr>Sokan vagyunk – sokfélék vagyunk</vt:lpstr>
      <vt:lpstr>Mini közvélemény kutatás tapasztalatai: - Ott lehessen a család (NE csak apa, testvérek is)- ne Kelljen apának ott lenni (Gyerek ne legyen ott) - a baba és az anya az első </vt:lpstr>
      <vt:lpstr>- Ambuláns szülés lehetősége - Otthonszülés szabályainak enyhítése - személyzet türelme-kedvessége (családiasság) - megfelelő tájékoztatás </vt:lpstr>
      <vt:lpstr>- Anyáé a döntés - Nincs felesleges beavatkozás  - Császár után is a családok együtt lehessenek Látogatásnál: bármikor, bárki (családi szobák) – Senki</vt:lpstr>
      <vt:lpstr>„Ott lehessen az egész család, legyen játszó rész a műtők előtt/körül, h amíg apára rakják a császáros babát, a kistesók is ismerkedjenek vele. Hogy a szobában bármikor ott lehessen a család, ne csak tól-ig, csak a folyosón”  „Ahol biztosítják hogy az anya ambulánsan szülhessen ha neki arra van igénye és mindenki jól van szülés után. Ahol megkapom az aranyóràt egy magát bababarátként hirdető kórházban.”  „Nem tudom, számomra nem fontos, hogy az legyen. Szüléskor a baba és az anya az elsődleges, ahhoz legyen meg minden, hogy rendben történjenek a dolgok és mielőbb mehessünk haza. Abban a három napban más nem számít. Ugyanígy nem izgat a megnyugtató zene, kádban szülés, otthon szülés, meg mit tudom én miket ki nem találnak még. Bújjon ki az a gyerek épségben és kész.” </vt:lpstr>
      <vt:lpstr>Összegzés: pontos tájékoztatás,  döntés szabadsága, Személyzet szemlélet módja</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nora0506@sulid.hu</dc:creator>
  <cp:lastModifiedBy>nora0506@sulid.hu</cp:lastModifiedBy>
  <cp:revision>16</cp:revision>
  <dcterms:created xsi:type="dcterms:W3CDTF">2019-06-03T19:49:15Z</dcterms:created>
  <dcterms:modified xsi:type="dcterms:W3CDTF">2019-06-04T04:24:03Z</dcterms:modified>
</cp:coreProperties>
</file>