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37" autoAdjust="0"/>
  </p:normalViewPr>
  <p:slideViewPr>
    <p:cSldViewPr>
      <p:cViewPr varScale="1">
        <p:scale>
          <a:sx n="63" d="100"/>
          <a:sy n="63" d="100"/>
        </p:scale>
        <p:origin x="-9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10F0C-F4B2-4533-A7E0-ABADC5ACD1F6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89913-7615-4C09-83BA-074AE763BEF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624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89913-7615-4C09-83BA-074AE763BEF1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65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895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81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81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003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96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42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5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6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24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82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333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D03A3-3BDE-481C-A133-7C03DD70EE0F}" type="datetimeFigureOut">
              <a:rPr lang="sk-SK" smtClean="0"/>
              <a:t>4. 6. 2019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46CCA-1C5E-4CE8-8A53-73C6009DE5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767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Invention</a:t>
            </a:r>
            <a:r>
              <a:rPr lang="en-US" sz="2700" b="1" dirty="0"/>
              <a:t>, Transfer, and Reception: the Making of the European Reformation(s)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A Methodological Survey of Reformation </a:t>
            </a:r>
            <a:r>
              <a:rPr lang="en-US" sz="2700" b="1" dirty="0" smtClean="0"/>
              <a:t>Historiography</a:t>
            </a:r>
            <a:r>
              <a:rPr lang="sk-SK" sz="2700" b="1" dirty="0" smtClean="0"/>
              <a:t/>
            </a:r>
            <a:br>
              <a:rPr lang="sk-SK" sz="2700" b="1" dirty="0" smtClean="0"/>
            </a:br>
            <a:r>
              <a:rPr lang="sk-SK" sz="2200" b="1" dirty="0" err="1" smtClean="0"/>
              <a:t>Budapest</a:t>
            </a:r>
            <a:r>
              <a:rPr lang="sk-SK" sz="2200" b="1" dirty="0" smtClean="0"/>
              <a:t>, </a:t>
            </a:r>
            <a:r>
              <a:rPr lang="sk-SK" sz="2200" b="1" dirty="0" err="1" smtClean="0"/>
              <a:t>June</a:t>
            </a:r>
            <a:r>
              <a:rPr lang="sk-SK" sz="2200" b="1" dirty="0" smtClean="0"/>
              <a:t> 4, 2019</a:t>
            </a:r>
            <a:r>
              <a:rPr lang="en-US" sz="2200" b="1" dirty="0" smtClean="0"/>
              <a:t> </a:t>
            </a:r>
            <a:endParaRPr lang="sk-SK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060848"/>
            <a:ext cx="8928992" cy="4608512"/>
          </a:xfrm>
        </p:spPr>
        <p:txBody>
          <a:bodyPr/>
          <a:lstStyle/>
          <a:p>
            <a:r>
              <a:rPr lang="en-GB" sz="2800" b="1" dirty="0">
                <a:solidFill>
                  <a:schemeClr val="tx1"/>
                </a:solidFill>
              </a:rPr>
              <a:t>Problems with the “Slovak Reformation</a:t>
            </a:r>
            <a:r>
              <a:rPr lang="en-GB" sz="2800" b="1" dirty="0" smtClean="0">
                <a:solidFill>
                  <a:schemeClr val="tx1"/>
                </a:solidFill>
              </a:rPr>
              <a:t>”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800" b="1" u="sng" dirty="0">
                <a:solidFill>
                  <a:schemeClr val="tx1"/>
                </a:solidFill>
              </a:rPr>
              <a:t>I. The process of adopting the ideas of the Reformation</a:t>
            </a:r>
            <a:endParaRPr lang="sk-SK" sz="2800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sk-SK" sz="2800" b="1" dirty="0" err="1" smtClean="0">
                <a:solidFill>
                  <a:schemeClr val="tx1"/>
                </a:solidFill>
              </a:rPr>
              <a:t>language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</a:rPr>
              <a:t>question</a:t>
            </a:r>
            <a:endParaRPr lang="sk-SK" sz="2800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sk-SK" sz="2800" b="1" dirty="0" smtClean="0"/>
          </a:p>
          <a:p>
            <a:pPr marL="457200" indent="-457200" algn="l">
              <a:buFontTx/>
              <a:buChar char="-"/>
            </a:pPr>
            <a:endParaRPr lang="sk-SK" sz="2800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258"/>
            <a:ext cx="2459926" cy="33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3494126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22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-59097" y="-99392"/>
            <a:ext cx="9081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800" b="1" u="sng" dirty="0" smtClean="0"/>
          </a:p>
          <a:p>
            <a:r>
              <a:rPr lang="en-GB" sz="2800" b="1" u="sng" dirty="0" smtClean="0"/>
              <a:t>II</a:t>
            </a:r>
            <a:r>
              <a:rPr lang="en-GB" sz="2800" b="1" u="sng" dirty="0"/>
              <a:t>. Diversities in language and </a:t>
            </a:r>
            <a:r>
              <a:rPr lang="en-GB" sz="2800" b="1" u="sng" dirty="0" smtClean="0"/>
              <a:t>history</a:t>
            </a:r>
            <a:endParaRPr lang="sk-SK" sz="2800" b="1" u="sng" dirty="0" smtClean="0"/>
          </a:p>
          <a:p>
            <a:endParaRPr lang="sk-SK" sz="2800" b="1" u="sng" dirty="0"/>
          </a:p>
          <a:p>
            <a:r>
              <a:rPr lang="sk-SK" sz="2800" b="1" dirty="0" smtClean="0"/>
              <a:t>-</a:t>
            </a:r>
            <a:r>
              <a:rPr lang="sk-SK" sz="2800" b="1" dirty="0" err="1" smtClean="0"/>
              <a:t>Thobias</a:t>
            </a:r>
            <a:r>
              <a:rPr lang="sk-SK" sz="2800" b="1" smtClean="0"/>
              <a:t> </a:t>
            </a:r>
            <a:r>
              <a:rPr lang="sk-SK" sz="2800" b="1" smtClean="0"/>
              <a:t>Masnicius(1670-1697)</a:t>
            </a:r>
            <a:endParaRPr lang="sk-SK" sz="2800" b="1" dirty="0" smtClean="0"/>
          </a:p>
          <a:p>
            <a:endParaRPr lang="sk-SK" sz="2800" b="1" dirty="0" smtClean="0"/>
          </a:p>
          <a:p>
            <a:r>
              <a:rPr lang="sk-SK" sz="2800" b="1" dirty="0" smtClean="0"/>
              <a:t>-Daniel </a:t>
            </a:r>
            <a:r>
              <a:rPr lang="sk-SK" sz="2800" b="1" dirty="0" err="1" smtClean="0"/>
              <a:t>Krman</a:t>
            </a:r>
            <a:r>
              <a:rPr lang="sk-SK" sz="2800" b="1" dirty="0" smtClean="0"/>
              <a:t> jn</a:t>
            </a:r>
            <a:r>
              <a:rPr lang="sk-SK" sz="2800" b="1" dirty="0" smtClean="0"/>
              <a:t>.(1663-1740)</a:t>
            </a:r>
            <a:endParaRPr lang="sk-SK" sz="2800" b="1" dirty="0" smtClean="0"/>
          </a:p>
          <a:p>
            <a:endParaRPr lang="sk-SK" sz="2800" b="1" dirty="0" smtClean="0"/>
          </a:p>
          <a:p>
            <a:r>
              <a:rPr lang="sk-SK" sz="2800" b="1" dirty="0" smtClean="0"/>
              <a:t>-Bohuslav </a:t>
            </a:r>
            <a:r>
              <a:rPr lang="sk-SK" sz="2800" b="1" dirty="0" err="1" smtClean="0"/>
              <a:t>Tablic</a:t>
            </a:r>
            <a:r>
              <a:rPr lang="sk-SK" sz="2800" b="1" dirty="0" smtClean="0"/>
              <a:t> </a:t>
            </a:r>
            <a:r>
              <a:rPr lang="sk-SK" sz="2800" b="1" dirty="0" smtClean="0"/>
              <a:t>(1769-1832): </a:t>
            </a:r>
            <a:r>
              <a:rPr lang="sk-SK" sz="2800" b="1" dirty="0" smtClean="0"/>
              <a:t>„</a:t>
            </a:r>
            <a:r>
              <a:rPr lang="sk-SK" sz="2800" b="1" dirty="0" err="1" smtClean="0"/>
              <a:t>Slovaks</a:t>
            </a:r>
            <a:r>
              <a:rPr lang="sk-SK" sz="2800" b="1" dirty="0"/>
              <a:t> </a:t>
            </a:r>
            <a:r>
              <a:rPr lang="sk-SK" sz="2800" b="1" dirty="0" smtClean="0"/>
              <a:t>= </a:t>
            </a:r>
            <a:r>
              <a:rPr lang="sk-SK" sz="2800" b="1" dirty="0" err="1" smtClean="0"/>
              <a:t>true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protectors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of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Reformation</a:t>
            </a:r>
            <a:r>
              <a:rPr lang="sk-SK" sz="2800" b="1" dirty="0" smtClean="0"/>
              <a:t> in </a:t>
            </a:r>
            <a:r>
              <a:rPr lang="sk-SK" sz="2800" b="1" dirty="0" err="1" smtClean="0"/>
              <a:t>Hungary</a:t>
            </a:r>
            <a:r>
              <a:rPr lang="sk-SK" sz="2800" b="1" dirty="0" smtClean="0"/>
              <a:t>“, argument </a:t>
            </a:r>
            <a:r>
              <a:rPr lang="sk-SK" sz="2800" b="1" dirty="0" err="1" smtClean="0"/>
              <a:t>repeated</a:t>
            </a:r>
            <a:r>
              <a:rPr lang="sk-SK" sz="2800" b="1" dirty="0" smtClean="0"/>
              <a:t> in </a:t>
            </a:r>
            <a:r>
              <a:rPr lang="sk-SK" sz="2800" b="1" dirty="0" err="1" smtClean="0"/>
              <a:t>discussions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concerning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Union</a:t>
            </a:r>
            <a:r>
              <a:rPr lang="sk-SK" sz="2800" b="1" dirty="0" smtClean="0"/>
              <a:t> (</a:t>
            </a:r>
            <a:r>
              <a:rPr lang="sk-SK" sz="2800" b="1" dirty="0" err="1" smtClean="0"/>
              <a:t>J.M.Hurban</a:t>
            </a:r>
            <a:r>
              <a:rPr lang="sk-SK" sz="2800" b="1" dirty="0" smtClean="0"/>
              <a:t>) </a:t>
            </a:r>
            <a:endParaRPr lang="sk-SK" sz="2800" b="1" dirty="0" smtClean="0"/>
          </a:p>
          <a:p>
            <a:endParaRPr lang="sk-SK" sz="2800" b="1" dirty="0"/>
          </a:p>
          <a:p>
            <a:r>
              <a:rPr lang="sk-SK" sz="2800" b="1" dirty="0" smtClean="0"/>
              <a:t> </a:t>
            </a:r>
            <a:endParaRPr lang="sk-SK" sz="2800" dirty="0"/>
          </a:p>
        </p:txBody>
      </p:sp>
      <p:pic>
        <p:nvPicPr>
          <p:cNvPr id="2050" name="Picture 2" descr="Masnicius Tóbiás gályarab lelkész  napló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2872194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ovenský barokový spisovate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674" y="692696"/>
            <a:ext cx="186867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43096"/>
            <a:ext cx="3050337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3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56927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/>
              <a:t>III. Historiography</a:t>
            </a: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>			</a:t>
            </a:r>
            <a:br>
              <a:rPr lang="sk-SK" dirty="0" smtClean="0"/>
            </a:br>
            <a:r>
              <a:rPr lang="sk-SK" dirty="0" smtClean="0"/>
              <a:t>	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		</a:t>
            </a:r>
            <a:r>
              <a:rPr lang="sk-SK" sz="2400" dirty="0" smtClean="0"/>
              <a:t>Anton Baník</a:t>
            </a:r>
            <a:endParaRPr lang="sk-SK" sz="2400" dirty="0"/>
          </a:p>
        </p:txBody>
      </p:sp>
      <p:pic>
        <p:nvPicPr>
          <p:cNvPr id="3082" name="Picture 10" descr="C:\Users\SAV\My Documents\Pictures\REFO_500_Bd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486534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AV\My Documents\Pictures\REFO_500_Bdp\book_113938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207" y="4081722"/>
            <a:ext cx="15240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AV\My Documents\Pictures\REFO_500_Bdp\REFO_500_Bdp_Drob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69702"/>
            <a:ext cx="1114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AV\My Documents\Pictures\REFO_500_Bdp\Refo_500_bdp_Kvača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3068960"/>
            <a:ext cx="1972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338169" y="1458916"/>
            <a:ext cx="5594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 err="1" smtClean="0"/>
              <a:t>studies</a:t>
            </a:r>
            <a:r>
              <a:rPr lang="sk-SK" dirty="0" smtClean="0"/>
              <a:t> on </a:t>
            </a:r>
            <a:r>
              <a:rPr lang="sk-SK" dirty="0" err="1" smtClean="0"/>
              <a:t>acteurs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Reformation</a:t>
            </a:r>
            <a:r>
              <a:rPr lang="sk-SK" dirty="0" smtClean="0"/>
              <a:t> (</a:t>
            </a:r>
            <a:r>
              <a:rPr lang="sk-SK" dirty="0" err="1" smtClean="0"/>
              <a:t>Stoeckel</a:t>
            </a:r>
            <a:r>
              <a:rPr lang="sk-SK" dirty="0" smtClean="0"/>
              <a:t>!)</a:t>
            </a:r>
          </a:p>
          <a:p>
            <a:r>
              <a:rPr lang="sk-SK" dirty="0" smtClean="0"/>
              <a:t>-</a:t>
            </a:r>
            <a:r>
              <a:rPr lang="sk-SK" dirty="0" err="1" smtClean="0"/>
              <a:t>secular</a:t>
            </a:r>
            <a:r>
              <a:rPr lang="sk-SK" dirty="0" smtClean="0"/>
              <a:t> </a:t>
            </a:r>
            <a:r>
              <a:rPr lang="sk-SK" dirty="0" err="1" smtClean="0"/>
              <a:t>historiography</a:t>
            </a:r>
            <a:r>
              <a:rPr lang="sk-SK" dirty="0" smtClean="0"/>
              <a:t> – </a:t>
            </a:r>
            <a:r>
              <a:rPr lang="sk-SK" dirty="0" err="1" smtClean="0"/>
              <a:t>development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literature</a:t>
            </a:r>
            <a:r>
              <a:rPr lang="sk-SK" dirty="0" smtClean="0"/>
              <a:t> (</a:t>
            </a:r>
            <a:r>
              <a:rPr lang="sk-SK" dirty="0" err="1" smtClean="0"/>
              <a:t>dominant</a:t>
            </a:r>
            <a:r>
              <a:rPr lang="sk-SK" dirty="0" smtClean="0"/>
              <a:t> in </a:t>
            </a:r>
            <a:r>
              <a:rPr lang="sk-SK" dirty="0" err="1" smtClean="0"/>
              <a:t>research</a:t>
            </a:r>
            <a:r>
              <a:rPr lang="sk-SK" dirty="0" smtClean="0"/>
              <a:t>)</a:t>
            </a:r>
          </a:p>
          <a:p>
            <a:r>
              <a:rPr lang="sk-SK" dirty="0" smtClean="0"/>
              <a:t>-</a:t>
            </a:r>
            <a:r>
              <a:rPr lang="sk-SK" dirty="0" err="1" smtClean="0"/>
              <a:t>Reformation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a part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u="sng" dirty="0" err="1" smtClean="0"/>
              <a:t>national</a:t>
            </a:r>
            <a:r>
              <a:rPr lang="sk-SK" dirty="0" smtClean="0"/>
              <a:t> </a:t>
            </a:r>
            <a:r>
              <a:rPr lang="sk-SK" dirty="0" err="1" smtClean="0"/>
              <a:t>narrative</a:t>
            </a:r>
            <a:r>
              <a:rPr lang="sk-SK" dirty="0" smtClean="0"/>
              <a:t> =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err="1" smtClean="0"/>
              <a:t>concept</a:t>
            </a:r>
            <a:r>
              <a:rPr lang="sk-SK" dirty="0" smtClean="0"/>
              <a:t> </a:t>
            </a:r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present</a:t>
            </a:r>
            <a:r>
              <a:rPr lang="sk-SK" dirty="0" smtClean="0"/>
              <a:t> </a:t>
            </a:r>
          </a:p>
          <a:p>
            <a:r>
              <a:rPr lang="sk-SK" dirty="0" smtClean="0"/>
              <a:t>-</a:t>
            </a:r>
            <a:r>
              <a:rPr lang="sk-SK" dirty="0" err="1" smtClean="0"/>
              <a:t>effects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/>
              <a:t> </a:t>
            </a:r>
            <a:r>
              <a:rPr lang="sk-SK" dirty="0" err="1" smtClean="0"/>
              <a:t>Reformation</a:t>
            </a:r>
            <a:r>
              <a:rPr lang="sk-SK" dirty="0" smtClean="0"/>
              <a:t>  </a:t>
            </a:r>
            <a:r>
              <a:rPr lang="sk-SK" dirty="0" err="1" smtClean="0"/>
              <a:t>tudied</a:t>
            </a:r>
            <a:r>
              <a:rPr lang="sk-SK" dirty="0" smtClean="0"/>
              <a:t> - 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few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</a:t>
            </a:r>
            <a:r>
              <a:rPr lang="sk-SK" dirty="0" err="1" smtClean="0"/>
              <a:t>perspective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new </a:t>
            </a:r>
            <a:r>
              <a:rPr lang="sk-SK" dirty="0" err="1" smtClean="0"/>
              <a:t>concepts</a:t>
            </a:r>
            <a:r>
              <a:rPr lang="sk-SK" dirty="0"/>
              <a:t> </a:t>
            </a:r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 err="1" smtClean="0"/>
              <a:t>research</a:t>
            </a:r>
            <a:r>
              <a:rPr lang="sk-SK" dirty="0" smtClean="0"/>
              <a:t> </a:t>
            </a:r>
            <a:r>
              <a:rPr lang="sk-SK" dirty="0" err="1" smtClean="0"/>
              <a:t>concerning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theology</a:t>
            </a:r>
            <a:r>
              <a:rPr lang="sk-SK" dirty="0" smtClean="0"/>
              <a:t> </a:t>
            </a:r>
            <a:r>
              <a:rPr lang="sk-SK" dirty="0" err="1" smtClean="0"/>
              <a:t>almost</a:t>
            </a:r>
            <a:r>
              <a:rPr lang="sk-SK" dirty="0" smtClean="0"/>
              <a:t> </a:t>
            </a:r>
            <a:r>
              <a:rPr lang="sk-SK" dirty="0" err="1" smtClean="0"/>
              <a:t>cpmpletely</a:t>
            </a:r>
            <a:r>
              <a:rPr lang="sk-SK" dirty="0" smtClean="0"/>
              <a:t> </a:t>
            </a:r>
            <a:r>
              <a:rPr lang="sk-SK" dirty="0" err="1" smtClean="0"/>
              <a:t>missing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49" y="99682"/>
            <a:ext cx="1890158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787954" y="1098350"/>
            <a:ext cx="364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/>
              <a:t>Modern</a:t>
            </a:r>
            <a:r>
              <a:rPr lang="sk-SK" sz="2000" b="1" dirty="0" smtClean="0"/>
              <a:t> / </a:t>
            </a:r>
            <a:r>
              <a:rPr lang="sk-SK" sz="2000" b="1" dirty="0" err="1" smtClean="0"/>
              <a:t>current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historiography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67938662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141</Words>
  <Application>Microsoft Office PowerPoint</Application>
  <PresentationFormat>Prezentácia na obrazovke (4:3)</PresentationFormat>
  <Paragraphs>27</Paragraphs>
  <Slides>3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4" baseType="lpstr">
      <vt:lpstr>Motív Office</vt:lpstr>
      <vt:lpstr>Invention, Transfer, and Reception: the Making of the European Reformation(s)  A Methodological Survey of Reformation Historiography Budapest, June 4, 2019 </vt:lpstr>
      <vt:lpstr>Prezentácia programu PowerPoint</vt:lpstr>
      <vt:lpstr>III. Historiography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Invention, Transfer, and Reception: the Making of the European Reformation(s)  A Methodological Survey of Reformation Historiography Budapest, June 4, 2019</dc:title>
  <dc:creator>SAV</dc:creator>
  <cp:lastModifiedBy>SAV</cp:lastModifiedBy>
  <cp:revision>21</cp:revision>
  <dcterms:created xsi:type="dcterms:W3CDTF">2019-06-03T20:25:53Z</dcterms:created>
  <dcterms:modified xsi:type="dcterms:W3CDTF">2019-06-04T04:09:08Z</dcterms:modified>
</cp:coreProperties>
</file>