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1" r:id="rId2"/>
    <p:sldId id="263" r:id="rId3"/>
    <p:sldId id="269" r:id="rId4"/>
    <p:sldId id="266" r:id="rId5"/>
    <p:sldId id="265" r:id="rId6"/>
    <p:sldId id="267" r:id="rId7"/>
    <p:sldId id="273" r:id="rId8"/>
    <p:sldId id="264" r:id="rId9"/>
    <p:sldId id="268" r:id="rId10"/>
    <p:sldId id="270" r:id="rId11"/>
    <p:sldId id="262" r:id="rId12"/>
    <p:sldId id="256" r:id="rId13"/>
    <p:sldId id="257" r:id="rId14"/>
    <p:sldId id="258" r:id="rId15"/>
    <p:sldId id="271" r:id="rId16"/>
    <p:sldId id="259" r:id="rId17"/>
    <p:sldId id="260"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21" d="100"/>
          <a:sy n="121" d="100"/>
        </p:scale>
        <p:origin x="-880" y="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b-NO"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en-US"/>
          </a:p>
        </p:txBody>
      </p:sp>
      <p:sp>
        <p:nvSpPr>
          <p:cNvPr id="4" name="Date Placeholder 3"/>
          <p:cNvSpPr>
            <a:spLocks noGrp="1"/>
          </p:cNvSpPr>
          <p:nvPr>
            <p:ph type="dt" sz="half" idx="10"/>
          </p:nvPr>
        </p:nvSpPr>
        <p:spPr/>
        <p:txBody>
          <a:bodyPr/>
          <a:lstStyle/>
          <a:p>
            <a:fld id="{72363F3C-EDCC-9C46-BE7D-667B700709D3}" type="datetimeFigureOut">
              <a:rPr lang="en-US" smtClean="0"/>
              <a:t>04/06/19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9552C-38B2-5B47-82D3-453030FC92A7}" type="slidenum">
              <a:rPr lang="en-US" smtClean="0"/>
              <a:t>‹#›</a:t>
            </a:fld>
            <a:endParaRPr lang="en-US"/>
          </a:p>
        </p:txBody>
      </p:sp>
    </p:spTree>
    <p:extLst>
      <p:ext uri="{BB962C8B-B14F-4D97-AF65-F5344CB8AC3E}">
        <p14:creationId xmlns:p14="http://schemas.microsoft.com/office/powerpoint/2010/main" val="10355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72363F3C-EDCC-9C46-BE7D-667B700709D3}" type="datetimeFigureOut">
              <a:rPr lang="en-US" smtClean="0"/>
              <a:t>04/06/19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9552C-38B2-5B47-82D3-453030FC92A7}" type="slidenum">
              <a:rPr lang="en-US" smtClean="0"/>
              <a:t>‹#›</a:t>
            </a:fld>
            <a:endParaRPr lang="en-US"/>
          </a:p>
        </p:txBody>
      </p:sp>
    </p:spTree>
    <p:extLst>
      <p:ext uri="{BB962C8B-B14F-4D97-AF65-F5344CB8AC3E}">
        <p14:creationId xmlns:p14="http://schemas.microsoft.com/office/powerpoint/2010/main" val="479161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72363F3C-EDCC-9C46-BE7D-667B700709D3}" type="datetimeFigureOut">
              <a:rPr lang="en-US" smtClean="0"/>
              <a:t>04/06/19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9552C-38B2-5B47-82D3-453030FC92A7}" type="slidenum">
              <a:rPr lang="en-US" smtClean="0"/>
              <a:t>‹#›</a:t>
            </a:fld>
            <a:endParaRPr lang="en-US"/>
          </a:p>
        </p:txBody>
      </p:sp>
    </p:spTree>
    <p:extLst>
      <p:ext uri="{BB962C8B-B14F-4D97-AF65-F5344CB8AC3E}">
        <p14:creationId xmlns:p14="http://schemas.microsoft.com/office/powerpoint/2010/main" val="145631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72363F3C-EDCC-9C46-BE7D-667B700709D3}" type="datetimeFigureOut">
              <a:rPr lang="en-US" smtClean="0"/>
              <a:t>04/06/19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9552C-38B2-5B47-82D3-453030FC92A7}" type="slidenum">
              <a:rPr lang="en-US" smtClean="0"/>
              <a:t>‹#›</a:t>
            </a:fld>
            <a:endParaRPr lang="en-US"/>
          </a:p>
        </p:txBody>
      </p:sp>
    </p:spTree>
    <p:extLst>
      <p:ext uri="{BB962C8B-B14F-4D97-AF65-F5344CB8AC3E}">
        <p14:creationId xmlns:p14="http://schemas.microsoft.com/office/powerpoint/2010/main" val="2671833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p>
            <a:fld id="{72363F3C-EDCC-9C46-BE7D-667B700709D3}" type="datetimeFigureOut">
              <a:rPr lang="en-US" smtClean="0"/>
              <a:t>04/06/19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9552C-38B2-5B47-82D3-453030FC92A7}" type="slidenum">
              <a:rPr lang="en-US" smtClean="0"/>
              <a:t>‹#›</a:t>
            </a:fld>
            <a:endParaRPr lang="en-US"/>
          </a:p>
        </p:txBody>
      </p:sp>
    </p:spTree>
    <p:extLst>
      <p:ext uri="{BB962C8B-B14F-4D97-AF65-F5344CB8AC3E}">
        <p14:creationId xmlns:p14="http://schemas.microsoft.com/office/powerpoint/2010/main" val="3008837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Date Placeholder 4"/>
          <p:cNvSpPr>
            <a:spLocks noGrp="1"/>
          </p:cNvSpPr>
          <p:nvPr>
            <p:ph type="dt" sz="half" idx="10"/>
          </p:nvPr>
        </p:nvSpPr>
        <p:spPr/>
        <p:txBody>
          <a:bodyPr/>
          <a:lstStyle/>
          <a:p>
            <a:fld id="{72363F3C-EDCC-9C46-BE7D-667B700709D3}" type="datetimeFigureOut">
              <a:rPr lang="en-US" smtClean="0"/>
              <a:t>04/06/19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39552C-38B2-5B47-82D3-453030FC92A7}" type="slidenum">
              <a:rPr lang="en-US" smtClean="0"/>
              <a:t>‹#›</a:t>
            </a:fld>
            <a:endParaRPr lang="en-US"/>
          </a:p>
        </p:txBody>
      </p:sp>
    </p:spTree>
    <p:extLst>
      <p:ext uri="{BB962C8B-B14F-4D97-AF65-F5344CB8AC3E}">
        <p14:creationId xmlns:p14="http://schemas.microsoft.com/office/powerpoint/2010/main" val="2342511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7" name="Date Placeholder 6"/>
          <p:cNvSpPr>
            <a:spLocks noGrp="1"/>
          </p:cNvSpPr>
          <p:nvPr>
            <p:ph type="dt" sz="half" idx="10"/>
          </p:nvPr>
        </p:nvSpPr>
        <p:spPr/>
        <p:txBody>
          <a:bodyPr/>
          <a:lstStyle/>
          <a:p>
            <a:fld id="{72363F3C-EDCC-9C46-BE7D-667B700709D3}" type="datetimeFigureOut">
              <a:rPr lang="en-US" smtClean="0"/>
              <a:t>04/06/19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39552C-38B2-5B47-82D3-453030FC92A7}" type="slidenum">
              <a:rPr lang="en-US" smtClean="0"/>
              <a:t>‹#›</a:t>
            </a:fld>
            <a:endParaRPr lang="en-US"/>
          </a:p>
        </p:txBody>
      </p:sp>
    </p:spTree>
    <p:extLst>
      <p:ext uri="{BB962C8B-B14F-4D97-AF65-F5344CB8AC3E}">
        <p14:creationId xmlns:p14="http://schemas.microsoft.com/office/powerpoint/2010/main" val="2754917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Date Placeholder 2"/>
          <p:cNvSpPr>
            <a:spLocks noGrp="1"/>
          </p:cNvSpPr>
          <p:nvPr>
            <p:ph type="dt" sz="half" idx="10"/>
          </p:nvPr>
        </p:nvSpPr>
        <p:spPr/>
        <p:txBody>
          <a:bodyPr/>
          <a:lstStyle/>
          <a:p>
            <a:fld id="{72363F3C-EDCC-9C46-BE7D-667B700709D3}" type="datetimeFigureOut">
              <a:rPr lang="en-US" smtClean="0"/>
              <a:t>04/06/19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39552C-38B2-5B47-82D3-453030FC92A7}" type="slidenum">
              <a:rPr lang="en-US" smtClean="0"/>
              <a:t>‹#›</a:t>
            </a:fld>
            <a:endParaRPr lang="en-US"/>
          </a:p>
        </p:txBody>
      </p:sp>
    </p:spTree>
    <p:extLst>
      <p:ext uri="{BB962C8B-B14F-4D97-AF65-F5344CB8AC3E}">
        <p14:creationId xmlns:p14="http://schemas.microsoft.com/office/powerpoint/2010/main" val="2985230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63F3C-EDCC-9C46-BE7D-667B700709D3}" type="datetimeFigureOut">
              <a:rPr lang="en-US" smtClean="0"/>
              <a:t>04/06/19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39552C-38B2-5B47-82D3-453030FC92A7}" type="slidenum">
              <a:rPr lang="en-US" smtClean="0"/>
              <a:t>‹#›</a:t>
            </a:fld>
            <a:endParaRPr lang="en-US"/>
          </a:p>
        </p:txBody>
      </p:sp>
    </p:spTree>
    <p:extLst>
      <p:ext uri="{BB962C8B-B14F-4D97-AF65-F5344CB8AC3E}">
        <p14:creationId xmlns:p14="http://schemas.microsoft.com/office/powerpoint/2010/main" val="254010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72363F3C-EDCC-9C46-BE7D-667B700709D3}" type="datetimeFigureOut">
              <a:rPr lang="en-US" smtClean="0"/>
              <a:t>04/06/19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39552C-38B2-5B47-82D3-453030FC92A7}" type="slidenum">
              <a:rPr lang="en-US" smtClean="0"/>
              <a:t>‹#›</a:t>
            </a:fld>
            <a:endParaRPr lang="en-US"/>
          </a:p>
        </p:txBody>
      </p:sp>
    </p:spTree>
    <p:extLst>
      <p:ext uri="{BB962C8B-B14F-4D97-AF65-F5344CB8AC3E}">
        <p14:creationId xmlns:p14="http://schemas.microsoft.com/office/powerpoint/2010/main" val="2678667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72363F3C-EDCC-9C46-BE7D-667B700709D3}" type="datetimeFigureOut">
              <a:rPr lang="en-US" smtClean="0"/>
              <a:t>04/06/19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39552C-38B2-5B47-82D3-453030FC92A7}" type="slidenum">
              <a:rPr lang="en-US" smtClean="0"/>
              <a:t>‹#›</a:t>
            </a:fld>
            <a:endParaRPr lang="en-US"/>
          </a:p>
        </p:txBody>
      </p:sp>
    </p:spTree>
    <p:extLst>
      <p:ext uri="{BB962C8B-B14F-4D97-AF65-F5344CB8AC3E}">
        <p14:creationId xmlns:p14="http://schemas.microsoft.com/office/powerpoint/2010/main" val="37069214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63F3C-EDCC-9C46-BE7D-667B700709D3}" type="datetimeFigureOut">
              <a:rPr lang="en-US" smtClean="0"/>
              <a:t>04/06/19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9552C-38B2-5B47-82D3-453030FC92A7}" type="slidenum">
              <a:rPr lang="en-US" smtClean="0"/>
              <a:t>‹#›</a:t>
            </a:fld>
            <a:endParaRPr lang="en-US"/>
          </a:p>
        </p:txBody>
      </p:sp>
    </p:spTree>
    <p:extLst>
      <p:ext uri="{BB962C8B-B14F-4D97-AF65-F5344CB8AC3E}">
        <p14:creationId xmlns:p14="http://schemas.microsoft.com/office/powerpoint/2010/main" val="2090625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12269"/>
            <a:ext cx="7772400" cy="2488182"/>
          </a:xfrm>
        </p:spPr>
        <p:txBody>
          <a:bodyPr>
            <a:normAutofit/>
          </a:bodyPr>
          <a:lstStyle/>
          <a:p>
            <a:r>
              <a:rPr lang="en-US" b="1" dirty="0" smtClean="0"/>
              <a:t>The Nordic Reformations</a:t>
            </a:r>
            <a:r>
              <a:rPr lang="en-US" b="1" dirty="0" smtClean="0"/>
              <a:t>: A</a:t>
            </a:r>
            <a:r>
              <a:rPr lang="en-US" b="1" dirty="0" smtClean="0"/>
              <a:t> </a:t>
            </a:r>
            <a:r>
              <a:rPr lang="en-US" b="1" smtClean="0"/>
              <a:t>comparative Approach</a:t>
            </a:r>
            <a:endParaRPr lang="en-US" b="1" dirty="0"/>
          </a:p>
        </p:txBody>
      </p:sp>
      <p:sp>
        <p:nvSpPr>
          <p:cNvPr id="5" name="Subtitle 4"/>
          <p:cNvSpPr>
            <a:spLocks noGrp="1"/>
          </p:cNvSpPr>
          <p:nvPr>
            <p:ph type="subTitle" idx="1"/>
          </p:nvPr>
        </p:nvSpPr>
        <p:spPr/>
        <p:txBody>
          <a:bodyPr>
            <a:normAutofit/>
          </a:bodyPr>
          <a:lstStyle/>
          <a:p>
            <a:endParaRPr lang="en-US" sz="2400" dirty="0" smtClean="0"/>
          </a:p>
          <a:p>
            <a:r>
              <a:rPr lang="en-US" sz="2400" dirty="0" smtClean="0"/>
              <a:t>Budapest, 04.06.2019</a:t>
            </a:r>
          </a:p>
          <a:p>
            <a:r>
              <a:rPr lang="en-US" sz="2400" dirty="0" smtClean="0"/>
              <a:t>Tarald Rasmussen, University of Oslo</a:t>
            </a:r>
            <a:endParaRPr lang="en-US" sz="2400" dirty="0"/>
          </a:p>
        </p:txBody>
      </p:sp>
    </p:spTree>
    <p:extLst>
      <p:ext uri="{BB962C8B-B14F-4D97-AF65-F5344CB8AC3E}">
        <p14:creationId xmlns:p14="http://schemas.microsoft.com/office/powerpoint/2010/main" val="1879709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Christian III of Denmark &amp; Norway</a:t>
            </a:r>
            <a:br>
              <a:rPr lang="en-US" dirty="0" smtClean="0"/>
            </a:br>
            <a:r>
              <a:rPr lang="en-US" sz="2700" dirty="0" smtClean="0"/>
              <a:t>(1503 – 1559) </a:t>
            </a:r>
            <a:endParaRPr lang="en-US" sz="2700" dirty="0"/>
          </a:p>
        </p:txBody>
      </p:sp>
      <p:pic>
        <p:nvPicPr>
          <p:cNvPr id="4" name="Content Placeholder 3"/>
          <p:cNvPicPr>
            <a:picLocks noGrp="1" noChangeAspect="1"/>
          </p:cNvPicPr>
          <p:nvPr>
            <p:ph idx="1"/>
          </p:nvPr>
        </p:nvPicPr>
        <p:blipFill>
          <a:blip r:embed="rId2"/>
          <a:srcRect l="-81762" r="-81762"/>
          <a:stretch>
            <a:fillRect/>
          </a:stretch>
        </p:blipFill>
        <p:spPr/>
      </p:pic>
    </p:spTree>
    <p:extLst>
      <p:ext uri="{BB962C8B-B14F-4D97-AF65-F5344CB8AC3E}">
        <p14:creationId xmlns:p14="http://schemas.microsoft.com/office/powerpoint/2010/main" val="1073948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Vor</a:t>
            </a:r>
            <a:r>
              <a:rPr lang="en-US" dirty="0" smtClean="0"/>
              <a:t> </a:t>
            </a:r>
            <a:r>
              <a:rPr lang="en-US" dirty="0" err="1" smtClean="0"/>
              <a:t>Frue</a:t>
            </a:r>
            <a:r>
              <a:rPr lang="en-US" dirty="0" smtClean="0"/>
              <a:t> </a:t>
            </a:r>
            <a:r>
              <a:rPr lang="en-US" dirty="0" err="1" smtClean="0"/>
              <a:t>Kirke</a:t>
            </a:r>
            <a:r>
              <a:rPr lang="en-US" dirty="0" smtClean="0"/>
              <a:t>, </a:t>
            </a:r>
            <a:r>
              <a:rPr lang="en-US" dirty="0" err="1" smtClean="0"/>
              <a:t>København</a:t>
            </a:r>
            <a:r>
              <a:rPr lang="en-US" dirty="0" smtClean="0"/>
              <a:t>, 1520 </a:t>
            </a:r>
            <a:br>
              <a:rPr lang="en-US" dirty="0" smtClean="0"/>
            </a:br>
            <a:r>
              <a:rPr lang="en-US" sz="2400" dirty="0" smtClean="0"/>
              <a:t>(</a:t>
            </a:r>
            <a:r>
              <a:rPr lang="en-US" sz="2400" dirty="0" err="1" smtClean="0"/>
              <a:t>Kollegiatskirke</a:t>
            </a:r>
            <a:r>
              <a:rPr lang="en-US" sz="2400" dirty="0" smtClean="0"/>
              <a:t> to Roskilde Cathedral)</a:t>
            </a:r>
            <a:endParaRPr lang="en-US" dirty="0"/>
          </a:p>
        </p:txBody>
      </p:sp>
      <p:pic>
        <p:nvPicPr>
          <p:cNvPr id="4" name="Content Placeholder 3"/>
          <p:cNvPicPr>
            <a:picLocks noGrp="1" noChangeAspect="1"/>
          </p:cNvPicPr>
          <p:nvPr>
            <p:ph idx="1"/>
          </p:nvPr>
        </p:nvPicPr>
        <p:blipFill>
          <a:blip r:embed="rId2"/>
          <a:srcRect l="-82577" r="-82577"/>
          <a:stretch>
            <a:fillRect/>
          </a:stretch>
        </p:blipFill>
        <p:spPr/>
      </p:pic>
    </p:spTree>
    <p:extLst>
      <p:ext uri="{BB962C8B-B14F-4D97-AF65-F5344CB8AC3E}">
        <p14:creationId xmlns:p14="http://schemas.microsoft.com/office/powerpoint/2010/main" val="1350861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2310"/>
            <a:ext cx="8229600" cy="3068597"/>
          </a:xfrm>
        </p:spPr>
        <p:txBody>
          <a:bodyPr>
            <a:noAutofit/>
          </a:bodyPr>
          <a:lstStyle/>
          <a:p>
            <a:r>
              <a:rPr lang="en-US" sz="3200" b="1" dirty="0" smtClean="0"/>
              <a:t/>
            </a:r>
            <a:br>
              <a:rPr lang="en-US" sz="3200" b="1" dirty="0" smtClean="0"/>
            </a:br>
            <a:r>
              <a:rPr lang="en-US" sz="3200" b="1" dirty="0" smtClean="0"/>
              <a:t>1</a:t>
            </a:r>
            <a:r>
              <a:rPr lang="en-US" sz="3200" b="1" dirty="0"/>
              <a:t>. </a:t>
            </a:r>
            <a:r>
              <a:rPr lang="en-US" sz="3200" b="1" dirty="0" err="1"/>
              <a:t>Fürstenreformationen</a:t>
            </a:r>
            <a:r>
              <a:rPr lang="en-US" sz="3200" b="1" dirty="0" smtClean="0"/>
              <a:t>:</a:t>
            </a:r>
            <a:r>
              <a:rPr lang="en-US" sz="3200" dirty="0"/>
              <a:t/>
            </a:r>
            <a:br>
              <a:rPr lang="en-US" sz="3200" dirty="0"/>
            </a:br>
            <a:r>
              <a:rPr lang="en-US" sz="2400" i="1" dirty="0"/>
              <a:t>Common</a:t>
            </a:r>
            <a:r>
              <a:rPr lang="en-US" sz="2400" dirty="0"/>
              <a:t>: Lutheran hereditary dynasties, established with the reformation. Lutheranism as legal part of Testament by introduction of </a:t>
            </a:r>
            <a:r>
              <a:rPr lang="en-US" sz="2400" dirty="0" err="1"/>
              <a:t>monogeniture</a:t>
            </a:r>
            <a:r>
              <a:rPr lang="en-US" sz="2400" dirty="0"/>
              <a:t>.</a:t>
            </a:r>
            <a:br>
              <a:rPr lang="en-US" sz="2400" dirty="0"/>
            </a:br>
            <a:r>
              <a:rPr lang="en-US" sz="2400" dirty="0" smtClean="0"/>
              <a:t>(Less impact of “</a:t>
            </a:r>
            <a:r>
              <a:rPr lang="en-US" sz="2400" dirty="0" err="1" smtClean="0"/>
              <a:t>Stadtreformation</a:t>
            </a:r>
            <a:r>
              <a:rPr lang="en-US" sz="2400" dirty="0" smtClean="0"/>
              <a:t>” than </a:t>
            </a:r>
            <a:r>
              <a:rPr lang="en-US" sz="2400" dirty="0"/>
              <a:t>in many parts of Germany: still more important in Denmark (</a:t>
            </a:r>
            <a:r>
              <a:rPr lang="en-US" sz="2400" dirty="0" err="1"/>
              <a:t>Malmø</a:t>
            </a:r>
            <a:r>
              <a:rPr lang="en-US" sz="2400" dirty="0"/>
              <a:t>, </a:t>
            </a:r>
            <a:r>
              <a:rPr lang="en-US" sz="2400" dirty="0" err="1"/>
              <a:t>Viborg</a:t>
            </a:r>
            <a:r>
              <a:rPr lang="en-US" sz="2400" dirty="0"/>
              <a:t>) than in Sweden.)</a:t>
            </a:r>
            <a:br>
              <a:rPr lang="en-US" sz="2400" dirty="0"/>
            </a:br>
            <a:endParaRPr lang="en-US" sz="2400" dirty="0"/>
          </a:p>
        </p:txBody>
      </p:sp>
      <p:sp>
        <p:nvSpPr>
          <p:cNvPr id="5" name="Content Placeholder 4"/>
          <p:cNvSpPr>
            <a:spLocks noGrp="1"/>
          </p:cNvSpPr>
          <p:nvPr>
            <p:ph sz="half" idx="1"/>
          </p:nvPr>
        </p:nvSpPr>
        <p:spPr>
          <a:xfrm>
            <a:off x="457200" y="3652341"/>
            <a:ext cx="4038600" cy="2473822"/>
          </a:xfrm>
        </p:spPr>
        <p:txBody>
          <a:bodyPr>
            <a:normAutofit fontScale="92500" lnSpcReduction="20000"/>
          </a:bodyPr>
          <a:lstStyle/>
          <a:p>
            <a:r>
              <a:rPr lang="en-US" i="1" dirty="0"/>
              <a:t>Sweden</a:t>
            </a:r>
            <a:r>
              <a:rPr lang="en-US" dirty="0"/>
              <a:t>: Dynastic profile </a:t>
            </a:r>
            <a:r>
              <a:rPr lang="en-US" dirty="0" smtClean="0"/>
              <a:t>from Gustav Vasa changed </a:t>
            </a:r>
            <a:r>
              <a:rPr lang="en-US" dirty="0"/>
              <a:t>with </a:t>
            </a:r>
            <a:r>
              <a:rPr lang="en-US" dirty="0" smtClean="0"/>
              <a:t>Johan </a:t>
            </a:r>
            <a:r>
              <a:rPr lang="en-US" dirty="0"/>
              <a:t>III</a:t>
            </a:r>
            <a:r>
              <a:rPr lang="en-US" dirty="0" smtClean="0"/>
              <a:t>. </a:t>
            </a:r>
            <a:r>
              <a:rPr lang="en-US" dirty="0"/>
              <a:t>Church institution remained strong partner. </a:t>
            </a:r>
          </a:p>
          <a:p>
            <a:endParaRPr lang="en-US" dirty="0"/>
          </a:p>
        </p:txBody>
      </p:sp>
      <p:sp>
        <p:nvSpPr>
          <p:cNvPr id="6" name="Content Placeholder 5"/>
          <p:cNvSpPr>
            <a:spLocks noGrp="1"/>
          </p:cNvSpPr>
          <p:nvPr>
            <p:ph sz="half" idx="2"/>
          </p:nvPr>
        </p:nvSpPr>
        <p:spPr>
          <a:xfrm>
            <a:off x="4648200" y="3715447"/>
            <a:ext cx="4038600" cy="2410715"/>
          </a:xfrm>
        </p:spPr>
        <p:txBody>
          <a:bodyPr>
            <a:normAutofit fontScale="92500" lnSpcReduction="20000"/>
          </a:bodyPr>
          <a:lstStyle/>
          <a:p>
            <a:r>
              <a:rPr lang="en-US" i="1" dirty="0"/>
              <a:t>Denmark</a:t>
            </a:r>
            <a:r>
              <a:rPr lang="en-US" dirty="0"/>
              <a:t>: Loyalty to regulations of </a:t>
            </a:r>
            <a:r>
              <a:rPr lang="en-US" dirty="0" smtClean="0"/>
              <a:t>reformation king Christian </a:t>
            </a:r>
            <a:r>
              <a:rPr lang="en-US" dirty="0"/>
              <a:t>III. Church institution included as part of royal administration. Church as institution abolished. </a:t>
            </a:r>
          </a:p>
          <a:p>
            <a:endParaRPr lang="en-US" dirty="0"/>
          </a:p>
        </p:txBody>
      </p:sp>
    </p:spTree>
    <p:extLst>
      <p:ext uri="{BB962C8B-B14F-4D97-AF65-F5344CB8AC3E}">
        <p14:creationId xmlns:p14="http://schemas.microsoft.com/office/powerpoint/2010/main" val="687679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855237"/>
          </a:xfrm>
        </p:spPr>
        <p:txBody>
          <a:bodyPr>
            <a:normAutofit fontScale="90000"/>
          </a:bodyPr>
          <a:lstStyle/>
          <a:p>
            <a:r>
              <a:rPr lang="en-US" sz="2700" b="1" dirty="0" smtClean="0"/>
              <a:t/>
            </a:r>
            <a:br>
              <a:rPr lang="en-US" sz="2700" b="1" dirty="0" smtClean="0"/>
            </a:br>
            <a:r>
              <a:rPr lang="en-US" sz="3100" b="1" dirty="0" smtClean="0"/>
              <a:t>2</a:t>
            </a:r>
            <a:r>
              <a:rPr lang="en-US" sz="3100" b="1" dirty="0"/>
              <a:t>. European dynastic networks:</a:t>
            </a:r>
            <a:r>
              <a:rPr lang="en-US" sz="3100" dirty="0"/>
              <a:t/>
            </a:r>
            <a:br>
              <a:rPr lang="en-US" sz="3100" dirty="0"/>
            </a:br>
            <a:r>
              <a:rPr lang="en-US" sz="2700" i="1" dirty="0"/>
              <a:t>Common</a:t>
            </a:r>
            <a:r>
              <a:rPr lang="en-US" sz="2700" dirty="0"/>
              <a:t>: Both dynasties connected to European networks. </a:t>
            </a:r>
            <a:r>
              <a:rPr lang="en-US" sz="2700" dirty="0" smtClean="0"/>
              <a:t/>
            </a:r>
            <a:br>
              <a:rPr lang="en-US" sz="2700" dirty="0" smtClean="0"/>
            </a:br>
            <a:r>
              <a:rPr lang="en-US" sz="2700" dirty="0" smtClean="0"/>
              <a:t>In </a:t>
            </a:r>
            <a:r>
              <a:rPr lang="en-US" sz="2700" dirty="0"/>
              <a:t>the </a:t>
            </a:r>
            <a:r>
              <a:rPr lang="en-US" sz="2700" dirty="0" smtClean="0"/>
              <a:t>16</a:t>
            </a:r>
            <a:r>
              <a:rPr lang="en-US" sz="2700" baseline="30000" dirty="0" smtClean="0"/>
              <a:t>th</a:t>
            </a:r>
            <a:r>
              <a:rPr lang="en-US" sz="2700" dirty="0" smtClean="0"/>
              <a:t> century</a:t>
            </a:r>
            <a:r>
              <a:rPr lang="en-US" sz="2700" dirty="0"/>
              <a:t>: Denmark closer than Sweden. </a:t>
            </a:r>
            <a:br>
              <a:rPr lang="en-US" sz="2700" dirty="0"/>
            </a:br>
            <a:endParaRPr lang="en-US" sz="2700" dirty="0"/>
          </a:p>
        </p:txBody>
      </p:sp>
      <p:sp>
        <p:nvSpPr>
          <p:cNvPr id="3" name="Content Placeholder 2"/>
          <p:cNvSpPr>
            <a:spLocks noGrp="1"/>
          </p:cNvSpPr>
          <p:nvPr>
            <p:ph sz="half" idx="1"/>
          </p:nvPr>
        </p:nvSpPr>
        <p:spPr>
          <a:xfrm>
            <a:off x="457200" y="2350751"/>
            <a:ext cx="4038600" cy="3775412"/>
          </a:xfrm>
        </p:spPr>
        <p:txBody>
          <a:bodyPr>
            <a:normAutofit/>
          </a:bodyPr>
          <a:lstStyle/>
          <a:p>
            <a:r>
              <a:rPr lang="en-US" sz="2400" i="1" dirty="0"/>
              <a:t>Sweden</a:t>
            </a:r>
            <a:r>
              <a:rPr lang="en-US" sz="2400" dirty="0"/>
              <a:t>: Vasa-family, linked to the influential East-European Catholic, but </a:t>
            </a:r>
            <a:r>
              <a:rPr lang="en-US" sz="2400" dirty="0" err="1"/>
              <a:t>confessionally</a:t>
            </a:r>
            <a:r>
              <a:rPr lang="en-US" sz="2400" dirty="0"/>
              <a:t> quite tolerant </a:t>
            </a:r>
            <a:r>
              <a:rPr lang="en-US" sz="2400" dirty="0" err="1"/>
              <a:t>Jagellonica</a:t>
            </a:r>
            <a:r>
              <a:rPr lang="en-US" sz="2400" dirty="0"/>
              <a:t>-dynasty with the marriage of John III. </a:t>
            </a:r>
            <a:r>
              <a:rPr lang="en-US" sz="2400" dirty="0" smtClean="0"/>
              <a:t>(European dynasty until 1572.)</a:t>
            </a:r>
            <a:endParaRPr lang="en-US" sz="2400" dirty="0"/>
          </a:p>
          <a:p>
            <a:endParaRPr lang="en-US" dirty="0"/>
          </a:p>
        </p:txBody>
      </p:sp>
      <p:sp>
        <p:nvSpPr>
          <p:cNvPr id="4" name="Content Placeholder 3"/>
          <p:cNvSpPr>
            <a:spLocks noGrp="1"/>
          </p:cNvSpPr>
          <p:nvPr>
            <p:ph sz="half" idx="2"/>
          </p:nvPr>
        </p:nvSpPr>
        <p:spPr>
          <a:xfrm>
            <a:off x="4734966" y="2350751"/>
            <a:ext cx="4038600" cy="3775412"/>
          </a:xfrm>
        </p:spPr>
        <p:txBody>
          <a:bodyPr>
            <a:normAutofit/>
          </a:bodyPr>
          <a:lstStyle/>
          <a:p>
            <a:r>
              <a:rPr lang="en-US" sz="2400" i="1" dirty="0"/>
              <a:t>Denmark</a:t>
            </a:r>
            <a:r>
              <a:rPr lang="en-US" sz="2400" dirty="0"/>
              <a:t>: linked by several marriages primarily to German dynasties. Most important: Anna, daughter of the reformation king, married to the strict Lutheran Elector of Saxony.</a:t>
            </a:r>
          </a:p>
          <a:p>
            <a:endParaRPr lang="en-US" dirty="0"/>
          </a:p>
        </p:txBody>
      </p:sp>
    </p:spTree>
    <p:extLst>
      <p:ext uri="{BB962C8B-B14F-4D97-AF65-F5344CB8AC3E}">
        <p14:creationId xmlns:p14="http://schemas.microsoft.com/office/powerpoint/2010/main" val="277708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13245"/>
          </a:xfrm>
        </p:spPr>
        <p:txBody>
          <a:bodyPr>
            <a:normAutofit fontScale="90000"/>
          </a:bodyPr>
          <a:lstStyle/>
          <a:p>
            <a:r>
              <a:rPr lang="en-US" sz="3100" b="1" dirty="0" smtClean="0"/>
              <a:t/>
            </a:r>
            <a:br>
              <a:rPr lang="en-US" sz="3100" b="1" dirty="0" smtClean="0"/>
            </a:br>
            <a:r>
              <a:rPr lang="en-US" sz="3100" b="1" dirty="0" smtClean="0"/>
              <a:t>3</a:t>
            </a:r>
            <a:r>
              <a:rPr lang="en-US" sz="3100" b="1" dirty="0"/>
              <a:t>. Networks of Learning:</a:t>
            </a:r>
            <a:r>
              <a:rPr lang="en-US" sz="3100" dirty="0"/>
              <a:t/>
            </a:r>
            <a:br>
              <a:rPr lang="en-US" sz="3100" dirty="0"/>
            </a:br>
            <a:r>
              <a:rPr lang="en-US" sz="2800" i="1" dirty="0"/>
              <a:t>Common</a:t>
            </a:r>
            <a:r>
              <a:rPr lang="en-US" sz="2800" dirty="0"/>
              <a:t>: Both countries: Initially (1520ies) strongly influenced from Wittenberg. Early Protestant Elite who had studied there. </a:t>
            </a:r>
            <a:br>
              <a:rPr lang="en-US" sz="2800" dirty="0"/>
            </a:br>
            <a:endParaRPr lang="en-US" sz="2800" dirty="0"/>
          </a:p>
        </p:txBody>
      </p:sp>
      <p:sp>
        <p:nvSpPr>
          <p:cNvPr id="3" name="Content Placeholder 2"/>
          <p:cNvSpPr>
            <a:spLocks noGrp="1"/>
          </p:cNvSpPr>
          <p:nvPr>
            <p:ph sz="half" idx="1"/>
          </p:nvPr>
        </p:nvSpPr>
        <p:spPr>
          <a:xfrm>
            <a:off x="457200" y="2137764"/>
            <a:ext cx="4038600" cy="3988399"/>
          </a:xfrm>
        </p:spPr>
        <p:txBody>
          <a:bodyPr>
            <a:normAutofit/>
          </a:bodyPr>
          <a:lstStyle/>
          <a:p>
            <a:endParaRPr lang="en-US" sz="2000" i="1" dirty="0" smtClean="0"/>
          </a:p>
          <a:p>
            <a:r>
              <a:rPr lang="en-US" sz="2000" i="1" dirty="0" smtClean="0"/>
              <a:t>Sweden</a:t>
            </a:r>
            <a:r>
              <a:rPr lang="en-US" sz="2000" dirty="0"/>
              <a:t>: Uppsala university </a:t>
            </a:r>
            <a:r>
              <a:rPr lang="en-US" sz="2000" dirty="0" smtClean="0"/>
              <a:t>(founded </a:t>
            </a:r>
            <a:r>
              <a:rPr lang="en-US" sz="2000" dirty="0"/>
              <a:t>in </a:t>
            </a:r>
            <a:r>
              <a:rPr lang="en-US" sz="2000" dirty="0" smtClean="0"/>
              <a:t>1477) </a:t>
            </a:r>
            <a:r>
              <a:rPr lang="en-US" sz="2000" dirty="0"/>
              <a:t>mostly inactive and of little importance until after 1593. Instead: Rostock (and Wittenberg). Melanchthon through </a:t>
            </a:r>
            <a:r>
              <a:rPr lang="en-US" sz="2000" dirty="0" err="1" smtClean="0"/>
              <a:t>Chytraeus</a:t>
            </a:r>
            <a:r>
              <a:rPr lang="en-US" sz="2000" dirty="0"/>
              <a:t>. </a:t>
            </a:r>
          </a:p>
          <a:p>
            <a:endParaRPr lang="en-US" dirty="0"/>
          </a:p>
        </p:txBody>
      </p:sp>
      <p:sp>
        <p:nvSpPr>
          <p:cNvPr id="4" name="Content Placeholder 3"/>
          <p:cNvSpPr>
            <a:spLocks noGrp="1"/>
          </p:cNvSpPr>
          <p:nvPr>
            <p:ph sz="half" idx="2"/>
          </p:nvPr>
        </p:nvSpPr>
        <p:spPr>
          <a:xfrm>
            <a:off x="4648200" y="2137764"/>
            <a:ext cx="4038600" cy="3988400"/>
          </a:xfrm>
        </p:spPr>
        <p:txBody>
          <a:bodyPr>
            <a:noAutofit/>
          </a:bodyPr>
          <a:lstStyle/>
          <a:p>
            <a:endParaRPr lang="en-US" sz="2000" i="1" dirty="0" smtClean="0"/>
          </a:p>
          <a:p>
            <a:r>
              <a:rPr lang="en-US" sz="2000" i="1" dirty="0" smtClean="0"/>
              <a:t>Denmark</a:t>
            </a:r>
            <a:r>
              <a:rPr lang="en-US" sz="2000" dirty="0"/>
              <a:t>: Close contacts with Wittenberg lasted longer, and were already since the 1530ies </a:t>
            </a:r>
            <a:r>
              <a:rPr lang="en-US" sz="2000" dirty="0" smtClean="0"/>
              <a:t>gradually replaced </a:t>
            </a:r>
            <a:r>
              <a:rPr lang="en-US" sz="2000" dirty="0"/>
              <a:t>by the </a:t>
            </a:r>
            <a:r>
              <a:rPr lang="en-US" sz="2000" dirty="0" smtClean="0"/>
              <a:t>renewed Lutheran university </a:t>
            </a:r>
            <a:r>
              <a:rPr lang="en-US" sz="2000" dirty="0"/>
              <a:t>of Copenhagen (founded 1479, reformed immediately after the reformation): a new stronghold of Protestant Learning. Melanchthon through </a:t>
            </a:r>
            <a:r>
              <a:rPr lang="en-US" sz="2000" dirty="0" err="1"/>
              <a:t>Hemmingsen</a:t>
            </a:r>
            <a:r>
              <a:rPr lang="en-US" sz="2000" dirty="0"/>
              <a:t>.</a:t>
            </a:r>
            <a:r>
              <a:rPr lang="en-US" sz="2000" dirty="0" smtClean="0">
                <a:effectLst/>
              </a:rPr>
              <a:t> </a:t>
            </a:r>
            <a:endParaRPr lang="en-US" sz="2000" dirty="0"/>
          </a:p>
        </p:txBody>
      </p:sp>
    </p:spTree>
    <p:extLst>
      <p:ext uri="{BB962C8B-B14F-4D97-AF65-F5344CB8AC3E}">
        <p14:creationId xmlns:p14="http://schemas.microsoft.com/office/powerpoint/2010/main" val="727933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2800" b="1" dirty="0" smtClean="0"/>
              <a:t/>
            </a:r>
            <a:br>
              <a:rPr lang="en-US" sz="2800" b="1" dirty="0" smtClean="0"/>
            </a:br>
            <a:r>
              <a:rPr lang="en-US" sz="2800" b="1" dirty="0" smtClean="0"/>
              <a:t>4</a:t>
            </a:r>
            <a:r>
              <a:rPr lang="en-US" sz="2800" b="1" dirty="0"/>
              <a:t>. Networks of trade and craftsmanship</a:t>
            </a:r>
            <a:r>
              <a:rPr lang="en-US" sz="2800" dirty="0"/>
              <a:t/>
            </a:r>
            <a:br>
              <a:rPr lang="en-US" sz="2800" dirty="0"/>
            </a:br>
            <a:endParaRPr lang="en-US" sz="2800" dirty="0"/>
          </a:p>
        </p:txBody>
      </p:sp>
      <p:sp>
        <p:nvSpPr>
          <p:cNvPr id="6" name="Content Placeholder 5"/>
          <p:cNvSpPr>
            <a:spLocks noGrp="1"/>
          </p:cNvSpPr>
          <p:nvPr>
            <p:ph idx="1"/>
          </p:nvPr>
        </p:nvSpPr>
        <p:spPr>
          <a:xfrm>
            <a:off x="457200" y="1348922"/>
            <a:ext cx="8229600" cy="4456959"/>
          </a:xfrm>
        </p:spPr>
        <p:txBody>
          <a:bodyPr>
            <a:normAutofit/>
          </a:bodyPr>
          <a:lstStyle/>
          <a:p>
            <a:pPr marL="0" indent="0">
              <a:buNone/>
            </a:pPr>
            <a:r>
              <a:rPr lang="en-US" sz="2400" i="1" dirty="0" smtClean="0"/>
              <a:t>Common</a:t>
            </a:r>
            <a:r>
              <a:rPr lang="en-US" sz="2400" dirty="0"/>
              <a:t>: </a:t>
            </a:r>
            <a:endParaRPr lang="en-US" sz="2400" dirty="0" smtClean="0"/>
          </a:p>
          <a:p>
            <a:r>
              <a:rPr lang="en-US" sz="2400" dirty="0" smtClean="0"/>
              <a:t>Early </a:t>
            </a:r>
            <a:r>
              <a:rPr lang="en-US" sz="2400" dirty="0"/>
              <a:t>16</a:t>
            </a:r>
            <a:r>
              <a:rPr lang="en-US" sz="2400" baseline="30000" dirty="0"/>
              <a:t>th</a:t>
            </a:r>
            <a:r>
              <a:rPr lang="en-US" sz="2400" dirty="0"/>
              <a:t> century: Hanseatic League crucial. Especially </a:t>
            </a:r>
            <a:r>
              <a:rPr lang="en-US" sz="2400" dirty="0" err="1"/>
              <a:t>Lübeck</a:t>
            </a:r>
            <a:r>
              <a:rPr lang="en-US" sz="2400" dirty="0"/>
              <a:t> important to both countries. </a:t>
            </a:r>
            <a:endParaRPr lang="en-US" sz="2400" dirty="0" smtClean="0"/>
          </a:p>
          <a:p>
            <a:r>
              <a:rPr lang="en-US" sz="2400" dirty="0" smtClean="0"/>
              <a:t>Later </a:t>
            </a:r>
            <a:r>
              <a:rPr lang="en-US" sz="2400" dirty="0"/>
              <a:t>16</a:t>
            </a:r>
            <a:r>
              <a:rPr lang="en-US" sz="2400" baseline="30000" dirty="0"/>
              <a:t>th</a:t>
            </a:r>
            <a:r>
              <a:rPr lang="en-US" sz="2400" dirty="0"/>
              <a:t> century: Increasing influence from the Low Countries, in trade </a:t>
            </a:r>
            <a:r>
              <a:rPr lang="en-US" sz="2400" dirty="0" smtClean="0"/>
              <a:t>as </a:t>
            </a:r>
            <a:r>
              <a:rPr lang="en-US" sz="2400" dirty="0"/>
              <a:t>well as in craftsmanship. (Confessional </a:t>
            </a:r>
            <a:r>
              <a:rPr lang="en-US" sz="2400" dirty="0" smtClean="0"/>
              <a:t>challenge</a:t>
            </a:r>
            <a:r>
              <a:rPr lang="en-US" sz="2400" dirty="0"/>
              <a:t>, especially to Denmark: “</a:t>
            </a:r>
            <a:r>
              <a:rPr lang="en-US" sz="2400" dirty="0" err="1"/>
              <a:t>Fremmedartiklene</a:t>
            </a:r>
            <a:r>
              <a:rPr lang="en-US" sz="2400" dirty="0"/>
              <a:t>” 1569) Cf. </a:t>
            </a:r>
            <a:r>
              <a:rPr lang="en-US" sz="2400" dirty="0" smtClean="0"/>
              <a:t>in </a:t>
            </a:r>
            <a:r>
              <a:rPr lang="en-US" sz="2400" i="1" dirty="0" smtClean="0"/>
              <a:t>Denmark</a:t>
            </a:r>
            <a:r>
              <a:rPr lang="en-US" sz="2400" dirty="0" smtClean="0"/>
              <a:t>: tombs </a:t>
            </a:r>
            <a:r>
              <a:rPr lang="en-US" sz="2400" dirty="0"/>
              <a:t>of Christian III in </a:t>
            </a:r>
            <a:r>
              <a:rPr lang="en-US" sz="2400" dirty="0" smtClean="0"/>
              <a:t>Roskilde</a:t>
            </a:r>
            <a:r>
              <a:rPr lang="en-US" sz="2400" dirty="0"/>
              <a:t> </a:t>
            </a:r>
            <a:r>
              <a:rPr lang="en-US" sz="2400" dirty="0" smtClean="0"/>
              <a:t>and of </a:t>
            </a:r>
            <a:r>
              <a:rPr lang="en-US" sz="2400" dirty="0" err="1"/>
              <a:t>Herluf</a:t>
            </a:r>
            <a:r>
              <a:rPr lang="en-US" sz="2400" dirty="0"/>
              <a:t> </a:t>
            </a:r>
            <a:r>
              <a:rPr lang="en-US" sz="2400" dirty="0" err="1" smtClean="0"/>
              <a:t>Trolle</a:t>
            </a:r>
            <a:r>
              <a:rPr lang="en-US" sz="2400" dirty="0" smtClean="0"/>
              <a:t>, </a:t>
            </a:r>
            <a:r>
              <a:rPr lang="en-US" sz="2400" dirty="0" err="1" smtClean="0"/>
              <a:t>Herlufsholm</a:t>
            </a:r>
            <a:r>
              <a:rPr lang="en-US" sz="2400" dirty="0" smtClean="0"/>
              <a:t>: </a:t>
            </a:r>
            <a:r>
              <a:rPr lang="en-US" sz="2400" dirty="0"/>
              <a:t>both made by </a:t>
            </a:r>
            <a:r>
              <a:rPr lang="en-US" sz="2400" dirty="0" err="1"/>
              <a:t>Cornelis</a:t>
            </a:r>
            <a:r>
              <a:rPr lang="en-US" sz="2400" dirty="0"/>
              <a:t> </a:t>
            </a:r>
            <a:r>
              <a:rPr lang="en-US" sz="2400" dirty="0" err="1"/>
              <a:t>Floris</a:t>
            </a:r>
            <a:r>
              <a:rPr lang="en-US" sz="2400" dirty="0"/>
              <a:t>, </a:t>
            </a:r>
            <a:r>
              <a:rPr lang="en-US" sz="2400" dirty="0" err="1"/>
              <a:t>Antwerpen</a:t>
            </a:r>
            <a:r>
              <a:rPr lang="en-US" sz="2400" dirty="0"/>
              <a:t>. </a:t>
            </a:r>
            <a:r>
              <a:rPr lang="en-US" sz="2400" dirty="0" smtClean="0"/>
              <a:t>In </a:t>
            </a:r>
            <a:r>
              <a:rPr lang="en-US" sz="2400" i="1" dirty="0" smtClean="0"/>
              <a:t>Sweden</a:t>
            </a:r>
            <a:r>
              <a:rPr lang="en-US" sz="2400" dirty="0"/>
              <a:t>: tombs of Gustav Vasa, Katharina </a:t>
            </a:r>
            <a:r>
              <a:rPr lang="en-US" sz="2400" dirty="0" err="1"/>
              <a:t>Jagellonica</a:t>
            </a:r>
            <a:r>
              <a:rPr lang="en-US" sz="2400" dirty="0"/>
              <a:t> &amp; al. by Willem Boy, </a:t>
            </a:r>
            <a:r>
              <a:rPr lang="en-US" sz="2400" dirty="0" err="1"/>
              <a:t>Mechelen</a:t>
            </a:r>
            <a:r>
              <a:rPr lang="en-US" sz="2400" dirty="0"/>
              <a:t>. </a:t>
            </a:r>
          </a:p>
          <a:p>
            <a:pPr marL="0" indent="0">
              <a:buNone/>
            </a:pPr>
            <a:endParaRPr lang="en-US" sz="2400" dirty="0"/>
          </a:p>
        </p:txBody>
      </p:sp>
    </p:spTree>
    <p:extLst>
      <p:ext uri="{BB962C8B-B14F-4D97-AF65-F5344CB8AC3E}">
        <p14:creationId xmlns:p14="http://schemas.microsoft.com/office/powerpoint/2010/main" val="1604622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47348"/>
          </a:xfrm>
        </p:spPr>
        <p:txBody>
          <a:bodyPr>
            <a:normAutofit fontScale="90000"/>
          </a:bodyPr>
          <a:lstStyle/>
          <a:p>
            <a:r>
              <a:rPr lang="en-US" sz="3100" b="1" dirty="0" smtClean="0"/>
              <a:t/>
            </a:r>
            <a:br>
              <a:rPr lang="en-US" sz="3100" b="1" dirty="0" smtClean="0"/>
            </a:br>
            <a:r>
              <a:rPr lang="en-US" sz="3100" b="1" dirty="0" smtClean="0"/>
              <a:t>5. </a:t>
            </a:r>
            <a:r>
              <a:rPr lang="en-US" sz="3100" b="1" dirty="0"/>
              <a:t>Nation and Confession:</a:t>
            </a:r>
            <a:r>
              <a:rPr lang="en-US" sz="3100" dirty="0"/>
              <a:t/>
            </a:r>
            <a:br>
              <a:rPr lang="en-US" sz="3100" dirty="0"/>
            </a:br>
            <a:r>
              <a:rPr lang="en-US" sz="2800" i="1" dirty="0"/>
              <a:t>Common</a:t>
            </a:r>
            <a:r>
              <a:rPr lang="en-US" sz="2800" dirty="0"/>
              <a:t>: Reformation starting point of national &amp; dynastic growth. Both countries as important European Early Modern Lutheran powers: first Denmark, then Sweden (30-years-war). </a:t>
            </a:r>
            <a:br>
              <a:rPr lang="en-US" sz="2800" dirty="0"/>
            </a:br>
            <a:endParaRPr lang="en-US" sz="2800" dirty="0"/>
          </a:p>
        </p:txBody>
      </p:sp>
      <p:sp>
        <p:nvSpPr>
          <p:cNvPr id="3" name="Content Placeholder 2"/>
          <p:cNvSpPr>
            <a:spLocks noGrp="1"/>
          </p:cNvSpPr>
          <p:nvPr>
            <p:ph sz="half" idx="1"/>
          </p:nvPr>
        </p:nvSpPr>
        <p:spPr>
          <a:xfrm>
            <a:off x="457200" y="2429635"/>
            <a:ext cx="4038600" cy="3696528"/>
          </a:xfrm>
        </p:spPr>
        <p:txBody>
          <a:bodyPr>
            <a:normAutofit lnSpcReduction="10000"/>
          </a:bodyPr>
          <a:lstStyle/>
          <a:p>
            <a:r>
              <a:rPr lang="en-US" i="1" dirty="0"/>
              <a:t>Sweden</a:t>
            </a:r>
            <a:r>
              <a:rPr lang="en-US" dirty="0"/>
              <a:t>: New national identity rooted both in a) Medieval Traditions (Uppsala, St. Erik) and in b) Reformation ideology (new start, supporting the new role of the King as the Leader of the Church).</a:t>
            </a:r>
            <a:r>
              <a:rPr lang="en-US" dirty="0" smtClean="0">
                <a:effectLst/>
              </a:rPr>
              <a:t> </a:t>
            </a:r>
            <a:endParaRPr lang="en-US" dirty="0"/>
          </a:p>
        </p:txBody>
      </p:sp>
      <p:sp>
        <p:nvSpPr>
          <p:cNvPr id="4" name="Content Placeholder 3"/>
          <p:cNvSpPr>
            <a:spLocks noGrp="1"/>
          </p:cNvSpPr>
          <p:nvPr>
            <p:ph sz="half" idx="2"/>
          </p:nvPr>
        </p:nvSpPr>
        <p:spPr>
          <a:xfrm>
            <a:off x="4648200" y="2429635"/>
            <a:ext cx="4038600" cy="3696528"/>
          </a:xfrm>
        </p:spPr>
        <p:txBody>
          <a:bodyPr>
            <a:normAutofit lnSpcReduction="10000"/>
          </a:bodyPr>
          <a:lstStyle/>
          <a:p>
            <a:r>
              <a:rPr lang="en-US" i="1" dirty="0"/>
              <a:t>Denmark</a:t>
            </a:r>
            <a:r>
              <a:rPr lang="en-US" dirty="0"/>
              <a:t>: Closer mutual connection between national and Lutheran confessional identity. Medieval roots less important for legitimizing new Protestant dynasty. </a:t>
            </a:r>
          </a:p>
          <a:p>
            <a:endParaRPr lang="en-US" dirty="0"/>
          </a:p>
        </p:txBody>
      </p:sp>
    </p:spTree>
    <p:extLst>
      <p:ext uri="{BB962C8B-B14F-4D97-AF65-F5344CB8AC3E}">
        <p14:creationId xmlns:p14="http://schemas.microsoft.com/office/powerpoint/2010/main" val="3294982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997229"/>
          </a:xfrm>
        </p:spPr>
        <p:txBody>
          <a:bodyPr>
            <a:normAutofit fontScale="90000"/>
          </a:bodyPr>
          <a:lstStyle/>
          <a:p>
            <a:r>
              <a:rPr lang="en-US" sz="3100" b="1" dirty="0" smtClean="0"/>
              <a:t/>
            </a:r>
            <a:br>
              <a:rPr lang="en-US" sz="3100" b="1" dirty="0" smtClean="0"/>
            </a:br>
            <a:r>
              <a:rPr lang="en-US" sz="3100" b="1" dirty="0" smtClean="0"/>
              <a:t>6. </a:t>
            </a:r>
            <a:r>
              <a:rPr lang="en-US" sz="3100" b="1" dirty="0"/>
              <a:t>Topography and Memory:</a:t>
            </a:r>
            <a:r>
              <a:rPr lang="en-US" sz="3100" dirty="0"/>
              <a:t/>
            </a:r>
            <a:br>
              <a:rPr lang="en-US" sz="3100" dirty="0"/>
            </a:br>
            <a:r>
              <a:rPr lang="en-US" sz="2800" i="1" dirty="0"/>
              <a:t>Common</a:t>
            </a:r>
            <a:r>
              <a:rPr lang="en-US" sz="2800" dirty="0"/>
              <a:t>: Sweden &amp; Denmark: No deconstruction of Medieval Holy places in order to prepare for New Confession (Like in Norway/</a:t>
            </a:r>
            <a:r>
              <a:rPr lang="en-US" sz="2800" dirty="0" err="1"/>
              <a:t>Nidaros</a:t>
            </a:r>
            <a:r>
              <a:rPr lang="en-US" sz="2800" dirty="0"/>
              <a:t>). Relics kept in </a:t>
            </a:r>
            <a:r>
              <a:rPr lang="en-US" sz="2800" dirty="0" err="1"/>
              <a:t>Vadstena</a:t>
            </a:r>
            <a:r>
              <a:rPr lang="en-US" sz="2800" dirty="0"/>
              <a:t>. </a:t>
            </a:r>
            <a:br>
              <a:rPr lang="en-US" sz="2800" dirty="0"/>
            </a:br>
            <a:endParaRPr lang="en-US" sz="2800" dirty="0"/>
          </a:p>
        </p:txBody>
      </p:sp>
      <p:sp>
        <p:nvSpPr>
          <p:cNvPr id="3" name="Content Placeholder 2"/>
          <p:cNvSpPr>
            <a:spLocks noGrp="1"/>
          </p:cNvSpPr>
          <p:nvPr>
            <p:ph sz="half" idx="1"/>
          </p:nvPr>
        </p:nvSpPr>
        <p:spPr>
          <a:xfrm>
            <a:off x="457200" y="2492742"/>
            <a:ext cx="4038600" cy="3633421"/>
          </a:xfrm>
        </p:spPr>
        <p:txBody>
          <a:bodyPr>
            <a:normAutofit fontScale="77500" lnSpcReduction="20000"/>
          </a:bodyPr>
          <a:lstStyle/>
          <a:p>
            <a:r>
              <a:rPr lang="en-US" i="1" dirty="0"/>
              <a:t>Sweden</a:t>
            </a:r>
            <a:r>
              <a:rPr lang="en-US" dirty="0"/>
              <a:t>: Like in Medieval </a:t>
            </a:r>
            <a:r>
              <a:rPr lang="en-US" dirty="0" smtClean="0"/>
              <a:t>times with </a:t>
            </a:r>
            <a:r>
              <a:rPr lang="en-US" dirty="0"/>
              <a:t>Old Uppsala and Uppsala closely </a:t>
            </a:r>
            <a:r>
              <a:rPr lang="en-US" dirty="0" smtClean="0"/>
              <a:t>connected: </a:t>
            </a:r>
            <a:r>
              <a:rPr lang="en-US" dirty="0"/>
              <a:t>now with the Reformation Uppsala and Stockholm closely connected. Stockholm as new center of Protestant dynasty dependent on Uppsala traditions.</a:t>
            </a:r>
            <a:r>
              <a:rPr lang="en-US" dirty="0" smtClean="0">
                <a:effectLst/>
              </a:rPr>
              <a:t> </a:t>
            </a:r>
            <a:endParaRPr lang="en-US" dirty="0"/>
          </a:p>
        </p:txBody>
      </p:sp>
      <p:sp>
        <p:nvSpPr>
          <p:cNvPr id="4" name="Content Placeholder 3"/>
          <p:cNvSpPr>
            <a:spLocks noGrp="1"/>
          </p:cNvSpPr>
          <p:nvPr>
            <p:ph sz="half" idx="2"/>
          </p:nvPr>
        </p:nvSpPr>
        <p:spPr>
          <a:xfrm>
            <a:off x="4648200" y="2492742"/>
            <a:ext cx="4038600" cy="3633421"/>
          </a:xfrm>
        </p:spPr>
        <p:txBody>
          <a:bodyPr>
            <a:normAutofit fontScale="77500" lnSpcReduction="20000"/>
          </a:bodyPr>
          <a:lstStyle/>
          <a:p>
            <a:r>
              <a:rPr lang="en-US" i="1" dirty="0"/>
              <a:t>Denmark</a:t>
            </a:r>
            <a:r>
              <a:rPr lang="en-US" dirty="0"/>
              <a:t>: Copenhagen as new center of Protestant dynasty on its own. Important elements: University (Wittenberg model) and “</a:t>
            </a:r>
            <a:r>
              <a:rPr lang="en-US" dirty="0" err="1"/>
              <a:t>Vor</a:t>
            </a:r>
            <a:r>
              <a:rPr lang="en-US" dirty="0"/>
              <a:t> </a:t>
            </a:r>
            <a:r>
              <a:rPr lang="en-US" dirty="0" err="1"/>
              <a:t>Frue</a:t>
            </a:r>
            <a:r>
              <a:rPr lang="en-US" dirty="0"/>
              <a:t>”: new central church. No similar connections to the old archbishopric in Lund or to the bishopric and royal burial church in Roskilde. Bishop of </a:t>
            </a:r>
            <a:r>
              <a:rPr lang="en-US" dirty="0" err="1"/>
              <a:t>Sjælland</a:t>
            </a:r>
            <a:r>
              <a:rPr lang="en-US" dirty="0"/>
              <a:t> resided in Copenhagen.</a:t>
            </a:r>
            <a:r>
              <a:rPr lang="en-US" dirty="0" smtClean="0">
                <a:effectLst/>
              </a:rPr>
              <a:t> </a:t>
            </a:r>
            <a:endParaRPr lang="en-US" dirty="0"/>
          </a:p>
        </p:txBody>
      </p:sp>
    </p:spTree>
    <p:extLst>
      <p:ext uri="{BB962C8B-B14F-4D97-AF65-F5344CB8AC3E}">
        <p14:creationId xmlns:p14="http://schemas.microsoft.com/office/powerpoint/2010/main" val="1030299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Nordic Region in </a:t>
            </a:r>
            <a:r>
              <a:rPr lang="en-US" smtClean="0"/>
              <a:t>Late Middle Ages</a:t>
            </a:r>
            <a:endParaRPr lang="en-US" dirty="0"/>
          </a:p>
        </p:txBody>
      </p:sp>
      <p:pic>
        <p:nvPicPr>
          <p:cNvPr id="4" name="Content Placeholder 3" descr="Norden Kart.pdf"/>
          <p:cNvPicPr>
            <a:picLocks noGrp="1" noChangeAspect="1"/>
          </p:cNvPicPr>
          <p:nvPr>
            <p:ph idx="1"/>
          </p:nvPr>
        </p:nvPicPr>
        <p:blipFill>
          <a:blip r:embed="rId2" cstate="print">
            <a:extLst>
              <a:ext uri="{28A0092B-C50C-407E-A947-70E740481C1C}">
                <a14:useLocalDpi xmlns:a14="http://schemas.microsoft.com/office/drawing/2010/main"/>
              </a:ext>
            </a:extLst>
          </a:blip>
          <a:srcRect l="-74313" r="-74313"/>
          <a:stretch>
            <a:fillRect/>
          </a:stretch>
        </p:blipFill>
        <p:spPr>
          <a:xfrm>
            <a:off x="-1654448" y="1481669"/>
            <a:ext cx="12637835" cy="7205132"/>
          </a:xfrm>
        </p:spPr>
      </p:pic>
    </p:spTree>
    <p:extLst>
      <p:ext uri="{BB962C8B-B14F-4D97-AF65-F5344CB8AC3E}">
        <p14:creationId xmlns:p14="http://schemas.microsoft.com/office/powerpoint/2010/main" val="3363593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Gustav Vasa of Sweden, 1542</a:t>
            </a:r>
            <a:br>
              <a:rPr lang="en-US" dirty="0" smtClean="0"/>
            </a:br>
            <a:r>
              <a:rPr lang="en-US" sz="2400" dirty="0" smtClean="0"/>
              <a:t>(1496 – 1560)</a:t>
            </a:r>
            <a:endParaRPr lang="en-US" dirty="0"/>
          </a:p>
        </p:txBody>
      </p:sp>
      <p:pic>
        <p:nvPicPr>
          <p:cNvPr id="4" name="Content Placeholder 3"/>
          <p:cNvPicPr>
            <a:picLocks noGrp="1" noChangeAspect="1"/>
          </p:cNvPicPr>
          <p:nvPr>
            <p:ph idx="1"/>
          </p:nvPr>
        </p:nvPicPr>
        <p:blipFill>
          <a:blip r:embed="rId2"/>
          <a:srcRect l="-68889" r="-68889"/>
          <a:stretch>
            <a:fillRect/>
          </a:stretch>
        </p:blipFill>
        <p:spPr/>
      </p:pic>
    </p:spTree>
    <p:extLst>
      <p:ext uri="{BB962C8B-B14F-4D97-AF65-F5344CB8AC3E}">
        <p14:creationId xmlns:p14="http://schemas.microsoft.com/office/powerpoint/2010/main" val="3899677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Storkyrkan</a:t>
            </a:r>
            <a:r>
              <a:rPr lang="en-US" dirty="0" smtClean="0"/>
              <a:t>, Stockholm</a:t>
            </a:r>
            <a:endParaRPr lang="en-US" dirty="0"/>
          </a:p>
        </p:txBody>
      </p:sp>
      <p:pic>
        <p:nvPicPr>
          <p:cNvPr id="4" name="Content Placeholder 3"/>
          <p:cNvPicPr>
            <a:picLocks noGrp="1" noChangeAspect="1"/>
          </p:cNvPicPr>
          <p:nvPr>
            <p:ph idx="1"/>
          </p:nvPr>
        </p:nvPicPr>
        <p:blipFill>
          <a:blip r:embed="rId2"/>
          <a:srcRect t="8958" b="8958"/>
          <a:stretch>
            <a:fillRect/>
          </a:stretch>
        </p:blipFill>
        <p:spPr/>
      </p:pic>
    </p:spTree>
    <p:extLst>
      <p:ext uri="{BB962C8B-B14F-4D97-AF65-F5344CB8AC3E}">
        <p14:creationId xmlns:p14="http://schemas.microsoft.com/office/powerpoint/2010/main" val="976453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Cathedral of Uppsala</a:t>
            </a:r>
            <a:endParaRPr lang="en-US" dirty="0"/>
          </a:p>
        </p:txBody>
      </p:sp>
      <p:pic>
        <p:nvPicPr>
          <p:cNvPr id="4" name="Content Placeholder 3"/>
          <p:cNvPicPr>
            <a:picLocks noGrp="1" noChangeAspect="1"/>
          </p:cNvPicPr>
          <p:nvPr>
            <p:ph idx="1"/>
          </p:nvPr>
        </p:nvPicPr>
        <p:blipFill>
          <a:blip r:embed="rId2"/>
          <a:srcRect l="-10384" r="-10384"/>
          <a:stretch>
            <a:fillRect/>
          </a:stretch>
        </p:blipFill>
        <p:spPr/>
      </p:pic>
    </p:spTree>
    <p:extLst>
      <p:ext uri="{BB962C8B-B14F-4D97-AF65-F5344CB8AC3E}">
        <p14:creationId xmlns:p14="http://schemas.microsoft.com/office/powerpoint/2010/main" val="3618820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Gustav Vasa´s Funeral monument</a:t>
            </a:r>
            <a:endParaRPr lang="en-US"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1897144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Katarina </a:t>
            </a:r>
            <a:r>
              <a:rPr lang="en-US" dirty="0" err="1" smtClean="0"/>
              <a:t>Jagellonica</a:t>
            </a:r>
            <a:r>
              <a:rPr lang="en-US" dirty="0" smtClean="0"/>
              <a:t/>
            </a:r>
            <a:br>
              <a:rPr lang="en-US" dirty="0" smtClean="0"/>
            </a:br>
            <a:r>
              <a:rPr lang="en-US" sz="2400" dirty="0" smtClean="0"/>
              <a:t>(1526–1583)</a:t>
            </a:r>
            <a:endParaRPr lang="en-US" dirty="0"/>
          </a:p>
        </p:txBody>
      </p:sp>
      <p:pic>
        <p:nvPicPr>
          <p:cNvPr id="4" name="Content Placeholder 3"/>
          <p:cNvPicPr>
            <a:picLocks noGrp="1" noChangeAspect="1"/>
          </p:cNvPicPr>
          <p:nvPr>
            <p:ph idx="1"/>
          </p:nvPr>
        </p:nvPicPr>
        <p:blipFill>
          <a:blip r:embed="rId2"/>
          <a:srcRect l="-57588" r="-57588"/>
          <a:stretch>
            <a:fillRect/>
          </a:stretch>
        </p:blipFill>
        <p:spPr/>
      </p:pic>
    </p:spTree>
    <p:extLst>
      <p:ext uri="{BB962C8B-B14F-4D97-AF65-F5344CB8AC3E}">
        <p14:creationId xmlns:p14="http://schemas.microsoft.com/office/powerpoint/2010/main" val="7423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Erik´s Reliquary, Uppsala</a:t>
            </a:r>
            <a:endParaRPr lang="en-US" dirty="0"/>
          </a:p>
        </p:txBody>
      </p:sp>
      <p:pic>
        <p:nvPicPr>
          <p:cNvPr id="4" name="Content Placeholder 3"/>
          <p:cNvPicPr>
            <a:picLocks noGrp="1" noChangeAspect="1"/>
          </p:cNvPicPr>
          <p:nvPr>
            <p:ph idx="1"/>
          </p:nvPr>
        </p:nvPicPr>
        <p:blipFill>
          <a:blip r:embed="rId2"/>
          <a:srcRect l="-19262" r="-19262"/>
          <a:stretch>
            <a:fillRect/>
          </a:stretch>
        </p:blipFill>
        <p:spPr/>
      </p:pic>
    </p:spTree>
    <p:extLst>
      <p:ext uri="{BB962C8B-B14F-4D97-AF65-F5344CB8AC3E}">
        <p14:creationId xmlns:p14="http://schemas.microsoft.com/office/powerpoint/2010/main" val="2110164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Katerina</a:t>
            </a:r>
            <a:r>
              <a:rPr lang="en-US" dirty="0" smtClean="0"/>
              <a:t> </a:t>
            </a:r>
            <a:r>
              <a:rPr lang="en-US" dirty="0" err="1" smtClean="0"/>
              <a:t>Jagellonica</a:t>
            </a:r>
            <a:r>
              <a:rPr lang="en-US" dirty="0" smtClean="0"/>
              <a:t>, Uppsala</a:t>
            </a:r>
            <a:endParaRPr lang="en-US" dirty="0"/>
          </a:p>
        </p:txBody>
      </p:sp>
      <p:pic>
        <p:nvPicPr>
          <p:cNvPr id="4" name="Content Placeholder 3" descr="IMG_4214.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0425923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1397</TotalTime>
  <Words>509</Words>
  <Application>Microsoft Macintosh PowerPoint</Application>
  <PresentationFormat>On-screen Show (4:3)</PresentationFormat>
  <Paragraphs>35</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The Nordic Reformations: A comparative Approach</vt:lpstr>
      <vt:lpstr>The Nordic Region in Late Middle Ages</vt:lpstr>
      <vt:lpstr>Gustav Vasa of Sweden, 1542 (1496 – 1560)</vt:lpstr>
      <vt:lpstr>Storkyrkan, Stockholm</vt:lpstr>
      <vt:lpstr>The New Cathedral of Uppsala</vt:lpstr>
      <vt:lpstr>Gustav Vasa´s Funeral monument</vt:lpstr>
      <vt:lpstr>Katarina Jagellonica (1526–1583)</vt:lpstr>
      <vt:lpstr>Erik´s Reliquary, Uppsala</vt:lpstr>
      <vt:lpstr>Katerina Jagellonica, Uppsala</vt:lpstr>
      <vt:lpstr>Christian III of Denmark &amp; Norway (1503 – 1559) </vt:lpstr>
      <vt:lpstr>Vor Frue Kirke, København, 1520  (Kollegiatskirke to Roskilde Cathedral)</vt:lpstr>
      <vt:lpstr> 1. Fürstenreformationen: Common: Lutheran hereditary dynasties, established with the reformation. Lutheranism as legal part of Testament by introduction of monogeniture. (Less impact of “Stadtreformation” than in many parts of Germany: still more important in Denmark (Malmø, Viborg) than in Sweden.) </vt:lpstr>
      <vt:lpstr> 2. European dynastic networks: Common: Both dynasties connected to European networks.  In the 16th century: Denmark closer than Sweden.  </vt:lpstr>
      <vt:lpstr> 3. Networks of Learning: Common: Both countries: Initially (1520ies) strongly influenced from Wittenberg. Early Protestant Elite who had studied there.  </vt:lpstr>
      <vt:lpstr> 4. Networks of trade and craftsmanship </vt:lpstr>
      <vt:lpstr> 5. Nation and Confession: Common: Reformation starting point of national &amp; dynastic growth. Both countries as important European Early Modern Lutheran powers: first Denmark, then Sweden (30-years-war).  </vt:lpstr>
      <vt:lpstr> 6. Topography and Memory: Common: Sweden &amp; Denmark: No deconstruction of Medieval Holy places in order to prepare for New Confession (Like in Norway/Nidaros). Relics kept in Vadstena.  </vt:lpstr>
    </vt:vector>
  </TitlesOfParts>
  <Company>Det teologiske fakultet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Fürstenreformationen:  Common: Lutheran hereditary dynasties, established with the reformation. Lutheranism as legal part of Testament by introduction of monogeniture. (Stadtreformation of less more importance than in many parts of Germany: still more important in Denmark (Malmø, Viborg) than in Sweden.) </dc:title>
  <dc:creator>Tarald Rasmussen</dc:creator>
  <cp:lastModifiedBy>Tarald Rasmussen</cp:lastModifiedBy>
  <cp:revision>21</cp:revision>
  <dcterms:created xsi:type="dcterms:W3CDTF">2016-01-19T10:38:12Z</dcterms:created>
  <dcterms:modified xsi:type="dcterms:W3CDTF">2019-06-04T04:39:51Z</dcterms:modified>
</cp:coreProperties>
</file>