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70" r:id="rId2"/>
    <p:sldId id="271" r:id="rId3"/>
    <p:sldId id="284" r:id="rId4"/>
    <p:sldId id="286" r:id="rId5"/>
    <p:sldId id="285" r:id="rId6"/>
    <p:sldId id="287" r:id="rId7"/>
    <p:sldId id="288" r:id="rId8"/>
    <p:sldId id="289" r:id="rId9"/>
    <p:sldId id="290" r:id="rId10"/>
    <p:sldId id="291" r:id="rId11"/>
    <p:sldId id="292" r:id="rId12"/>
    <p:sldId id="283" r:id="rId13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>
              <a:latin typeface="Palatino Linotype" panose="02040502050505030304" pitchFamily="18" charset="0"/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2C118D-EF03-4468-9C77-7BF0F00581F3}" type="datetime1">
              <a:rPr lang="hu-HU" smtClean="0">
                <a:latin typeface="Palatino Linotype" panose="02040502050505030304" pitchFamily="18" charset="0"/>
              </a:rPr>
              <a:t>2019. 05. 22.</a:t>
            </a:fld>
            <a:endParaRPr lang="hu-HU">
              <a:latin typeface="Palatino Linotype" panose="02040502050505030304" pitchFamily="18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>
              <a:latin typeface="Palatino Linotype" panose="02040502050505030304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B48944F-81ED-4843-A3E6-D41A6908762D}" type="slidenum">
              <a:rPr lang="hu-HU" smtClean="0">
                <a:latin typeface="Palatino Linotype" panose="02040502050505030304" pitchFamily="18" charset="0"/>
              </a:rPr>
              <a:t>‹#›</a:t>
            </a:fld>
            <a:endParaRPr lang="hu-HU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hu-HU" noProof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027C63A2-7164-45DA-A237-A67E130C8FB9}" type="datetime1">
              <a:rPr lang="hu-HU" noProof="0" smtClean="0"/>
              <a:t>2019. 05. 22.</a:t>
            </a:fld>
            <a:endParaRPr lang="hu-HU" noProof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3DF1C5CE-222C-4659-9A99-B99FC42AF6EC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hu-HU" noProof="0" smtClean="0"/>
              <a:pPr/>
              <a:t>1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40791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hu-HU" noProof="0" smtClean="0"/>
              <a:pPr/>
              <a:t>2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74930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914400" y="609601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953000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/>
              <a:t>Alcím mintájának szerkesztése</a:t>
            </a:r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hu-HU"/>
              <a:t>Élőláb beszúrása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C3314F3C-67A4-4BB7-BC05-3D0688190736}" type="datetime1">
              <a:rPr lang="hu-HU" smtClean="0"/>
              <a:t>2019. 05. 22.</a:t>
            </a:fld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u-HU"/>
              <a:t>Élőláb beszúrása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BD2146C-7DA0-410A-A64D-87F664E742A9}" type="datetime1">
              <a:rPr lang="hu-HU" smtClean="0"/>
              <a:t>2019. 05. 22.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u-HU"/>
              <a:t>Élőláb beszúrása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5611632-7CB1-4B6C-9D69-28C04DD199B0}" type="datetime1">
              <a:rPr lang="hu-HU" smtClean="0"/>
              <a:t>2019. 05. 22.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u-HU"/>
              <a:t>Élőláb beszúrása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15C999E-8E59-4BB4-937F-D740C29819A4}" type="datetime1">
              <a:rPr lang="hu-HU" smtClean="0"/>
              <a:t>2019. 05. 22.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>
              <a:latin typeface="Palatino Linotype" panose="02040502050505030304" pitchFamily="18" charset="0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>
              <a:latin typeface="Palatino Linotype" panose="02040502050505030304" pitchFamily="18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dirty="0">
              <a:latin typeface="Palatino Linotype" panose="02040502050505030304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63084" y="1371601"/>
            <a:ext cx="10363200" cy="2505075"/>
          </a:xfrm>
        </p:spPr>
        <p:txBody>
          <a:bodyPr rtlCol="0"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963084" y="4068764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u-HU"/>
              <a:t>Élőláb beszúrása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EEE4E3-CB32-4071-9E04-2BF7DE420A08}" type="datetime1">
              <a:rPr lang="hu-HU" smtClean="0"/>
              <a:t>2019. 05. 22.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13" hasCustomPrompt="1"/>
          </p:nvPr>
        </p:nvSpPr>
        <p:spPr>
          <a:xfrm>
            <a:off x="487680" y="1600200"/>
            <a:ext cx="5388864" cy="4526280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 rtlCol="0"/>
          <a:lstStyle>
            <a:lvl1pPr>
              <a:defRPr sz="2400">
                <a:latin typeface="Palatino Linotype" panose="02040502050505030304" pitchFamily="18" charset="0"/>
              </a:defRPr>
            </a:lvl1pPr>
            <a:lvl2pPr>
              <a:defRPr sz="16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600">
                <a:latin typeface="Palatino Linotype" panose="0204050205050503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u-HU"/>
              <a:t>Élőláb beszúrása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1F35C951-6711-43E4-A136-842C16F113DE}" type="datetime1">
              <a:rPr lang="hu-HU" smtClean="0"/>
              <a:t>2019. 05. 22.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09600" y="1600200"/>
            <a:ext cx="5386917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13" hasCustomPrompt="1"/>
          </p:nvPr>
        </p:nvSpPr>
        <p:spPr>
          <a:xfrm>
            <a:off x="609600" y="2212848"/>
            <a:ext cx="5388864" cy="3913632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1" y="1600200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  <a:endParaRPr lang="hu-HU" dirty="0"/>
          </a:p>
        </p:txBody>
      </p:sp>
      <p:sp>
        <p:nvSpPr>
          <p:cNvPr id="13" name="Tartalom helye 12"/>
          <p:cNvSpPr>
            <a:spLocks noGrp="1"/>
          </p:cNvSpPr>
          <p:nvPr>
            <p:ph sz="quarter" idx="14" hasCustomPrompt="1"/>
          </p:nvPr>
        </p:nvSpPr>
        <p:spPr>
          <a:xfrm>
            <a:off x="6230112" y="2212849"/>
            <a:ext cx="5388864" cy="3913187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u-HU"/>
              <a:t>Élőláb beszúrása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17A4DB6E-E413-4B47-87C3-72E8A9F98512}" type="datetime1">
              <a:rPr lang="hu-HU" smtClean="0"/>
              <a:t>2019. 05. 22.</a:t>
            </a:fld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u-HU" noProof="0"/>
              <a:t>Élőláb beszúrása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D57FE49-6D9E-4C8F-A53D-77EB00FD10B9}" type="datetime1">
              <a:rPr lang="hu-HU" noProof="0" smtClean="0"/>
              <a:t>2019. 05. 22.</a:t>
            </a:fld>
            <a:endParaRPr lang="hu-HU" noProof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u-HU"/>
              <a:t>Élőláb beszúrása</a:t>
            </a:r>
            <a:endParaRPr lang="hu-HU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EC845B7-637E-4143-B2AF-5AE091C2EBB0}" type="datetime1">
              <a:rPr lang="hu-HU" smtClean="0"/>
              <a:t>2019. 05. 22.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958850" y="273051"/>
            <a:ext cx="6661151" cy="5853113"/>
          </a:xfrm>
        </p:spPr>
        <p:txBody>
          <a:bodyPr rtlCol="0"/>
          <a:lstStyle>
            <a:lvl1pPr>
              <a:defRPr sz="3200">
                <a:latin typeface="Palatino Linotype" panose="02040502050505030304" pitchFamily="18" charset="0"/>
              </a:defRPr>
            </a:lvl1pPr>
            <a:lvl2pPr>
              <a:defRPr sz="2800">
                <a:latin typeface="Palatino Linotype" panose="02040502050505030304" pitchFamily="18" charset="0"/>
              </a:defRPr>
            </a:lvl2pPr>
            <a:lvl3pPr>
              <a:defRPr sz="2400">
                <a:latin typeface="Palatino Linotype" panose="02040502050505030304" pitchFamily="18" charset="0"/>
              </a:defRPr>
            </a:lvl3pPr>
            <a:lvl4pPr>
              <a:defRPr sz="2000">
                <a:latin typeface="Palatino Linotype" panose="02040502050505030304" pitchFamily="18" charset="0"/>
              </a:defRPr>
            </a:lvl4pPr>
            <a:lvl5pPr>
              <a:defRPr sz="2000">
                <a:latin typeface="Palatino Linotype" panose="0204050205050503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7876117" y="2438401"/>
            <a:ext cx="4011084" cy="3687763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u-HU"/>
              <a:t>Élőláb beszúrása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BB758CA-6997-4433-9EFA-55421D0724F0}" type="datetime1">
              <a:rPr lang="hu-HU" smtClean="0"/>
              <a:t>2019. 05. 22.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 hasCustomPrompt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>
                <a:latin typeface="Palatino Linotype" panose="0204050205050503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hozzáadásához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810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hu-HU"/>
              <a:t>Élőláb beszúrása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5E25174-839A-4F8F-B5E0-77E5D6BCCE58}" type="datetime1">
              <a:rPr lang="hu-HU" smtClean="0"/>
              <a:t>2019. 05. 22.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hu-HU" sz="1800" kern="1200" noProof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sz="1800" noProof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hu-HU" noProof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878E9537-2762-43A4-A1BF-58330BE90666}" type="datetime1">
              <a:rPr lang="hu-HU" noProof="0" smtClean="0"/>
              <a:t>2019. 05. 22.</a:t>
            </a:fld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1544714"/>
            <a:ext cx="10363200" cy="2840855"/>
          </a:xfrm>
        </p:spPr>
        <p:txBody>
          <a:bodyPr rtlCol="0"/>
          <a:lstStyle/>
          <a:p>
            <a:pPr rtl="0"/>
            <a:r>
              <a:rPr lang="hu-HU" b="1" dirty="0">
                <a:latin typeface="Century Gothic" panose="020B0502020202020204" pitchFamily="34" charset="0"/>
              </a:rPr>
              <a:t>ZAJ ÉS SZÖVEG</a:t>
            </a:r>
            <a:br>
              <a:rPr lang="hu-HU" b="1" dirty="0">
                <a:latin typeface="Century Gothic" panose="020B0502020202020204" pitchFamily="34" charset="0"/>
              </a:rPr>
            </a:br>
            <a:br>
              <a:rPr lang="hu-HU" b="1" dirty="0">
                <a:latin typeface="Century Gothic" panose="020B0502020202020204" pitchFamily="34" charset="0"/>
              </a:rPr>
            </a:br>
            <a:r>
              <a:rPr lang="hu-HU" sz="4000" b="1" dirty="0">
                <a:latin typeface="Century Gothic" panose="020B0502020202020204" pitchFamily="34" charset="0"/>
              </a:rPr>
              <a:t>A magyar irodalmi gondolkodás születésének egyik pillanata</a:t>
            </a:r>
            <a:endParaRPr lang="hu-HU" b="1" dirty="0">
              <a:latin typeface="Century Gothic" panose="020B0502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endParaRPr lang="hu-HU" dirty="0"/>
          </a:p>
          <a:p>
            <a:pPr algn="r" rtl="0"/>
            <a:r>
              <a:rPr lang="hu-HU" dirty="0" err="1">
                <a:solidFill>
                  <a:schemeClr val="tx2"/>
                </a:solidFill>
              </a:rPr>
              <a:t>Lázs</a:t>
            </a:r>
            <a:r>
              <a:rPr lang="hu-HU" dirty="0">
                <a:solidFill>
                  <a:schemeClr val="tx2"/>
                </a:solidFill>
              </a:rPr>
              <a:t> Sándor </a:t>
            </a:r>
          </a:p>
        </p:txBody>
      </p:sp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723E04FF-AEEB-407A-8CFE-F19AAA635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559518"/>
              </p:ext>
            </p:extLst>
          </p:nvPr>
        </p:nvGraphicFramePr>
        <p:xfrm>
          <a:off x="603681" y="2450237"/>
          <a:ext cx="11097088" cy="2911876"/>
        </p:xfrm>
        <a:graphic>
          <a:graphicData uri="http://schemas.openxmlformats.org/drawingml/2006/table">
            <a:tbl>
              <a:tblPr firstRow="1" firstCol="1" bandRow="1"/>
              <a:tblGrid>
                <a:gridCol w="5548544">
                  <a:extLst>
                    <a:ext uri="{9D8B030D-6E8A-4147-A177-3AD203B41FA5}">
                      <a16:colId xmlns:a16="http://schemas.microsoft.com/office/drawing/2014/main" val="2154716197"/>
                    </a:ext>
                  </a:extLst>
                </a:gridCol>
                <a:gridCol w="5548544">
                  <a:extLst>
                    <a:ext uri="{9D8B030D-6E8A-4147-A177-3AD203B41FA5}">
                      <a16:colId xmlns:a16="http://schemas.microsoft.com/office/drawing/2014/main" val="2250637130"/>
                    </a:ext>
                  </a:extLst>
                </a:gridCol>
              </a:tblGrid>
              <a:tr h="29118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¶ Iob : azert embǫrnec mastan ύ magabol kÿ tÿztitanÿa az binǫket* es az vetkǫket </a:t>
                      </a:r>
                      <a:r>
                        <a:rPr lang="hu-HU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kÿ saggatnia</a:t>
                      </a:r>
                      <a:r>
                        <a:rPr lang="hu-H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hognem mÿnt ivvendǫ iteletre : ǀǀ tÿztitandoivl tartanÿa ( 63:14–64:1)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6) Melius est modo purgare peccata et vitia resecare, quam in futuro purganda reservare.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*sorközi betoldás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¶ </a:t>
                      </a:r>
                      <a:r>
                        <a:rPr lang="hu-HU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Vaÿ</a:t>
                      </a:r>
                      <a:r>
                        <a:rPr lang="hu-H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bizonǀńaval</a:t>
                      </a:r>
                      <a:r>
                        <a:rPr lang="hu-H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iob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mastan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az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binǫket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 az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gonossagokat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hu-HU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hadnÿa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 </a:t>
                      </a:r>
                      <a:r>
                        <a:rPr lang="hu-HU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vagnia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hod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ǀ nem mint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iwendǫre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meg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thiztoitando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ǀǀ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ivl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tartanÿa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(276:16–20)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596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2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75150576-1F06-4865-B098-2BF248F63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136179"/>
              </p:ext>
            </p:extLst>
          </p:nvPr>
        </p:nvGraphicFramePr>
        <p:xfrm>
          <a:off x="763480" y="1660124"/>
          <a:ext cx="10786370" cy="3675355"/>
        </p:xfrm>
        <a:graphic>
          <a:graphicData uri="http://schemas.openxmlformats.org/drawingml/2006/table">
            <a:tbl>
              <a:tblPr firstRow="1" firstCol="1" bandRow="1"/>
              <a:tblGrid>
                <a:gridCol w="5393185">
                  <a:extLst>
                    <a:ext uri="{9D8B030D-6E8A-4147-A177-3AD203B41FA5}">
                      <a16:colId xmlns:a16="http://schemas.microsoft.com/office/drawing/2014/main" val="4124923526"/>
                    </a:ext>
                  </a:extLst>
                </a:gridCol>
                <a:gridCol w="5393185">
                  <a:extLst>
                    <a:ext uri="{9D8B030D-6E8A-4147-A177-3AD203B41FA5}">
                      <a16:colId xmlns:a16="http://schemas.microsoft.com/office/drawing/2014/main" val="3393037941"/>
                    </a:ext>
                  </a:extLst>
                </a:gridCol>
              </a:tblGrid>
              <a:tr h="3675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Tarchad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zabadon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zÿvedet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edǫs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iesushoz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 </a:t>
                      </a:r>
                      <a:r>
                        <a:rPr lang="hu-HU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emelven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¶ Mert </a:t>
                      </a:r>
                      <a:r>
                        <a:rPr lang="hu-HU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bÿzoṅaval</a:t>
                      </a:r>
                      <a:r>
                        <a:rPr lang="hu-H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atiamfia</a:t>
                      </a:r>
                      <a:r>
                        <a:rPr lang="hu-H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ninchen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ez </a:t>
                      </a:r>
                      <a:r>
                        <a:rPr lang="hu-H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vilagban</a:t>
                      </a: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maradando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</a:t>
                      </a:r>
                      <a:r>
                        <a:rPr lang="hu-HU" sz="18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lakozando</a:t>
                      </a:r>
                      <a:r>
                        <a:rPr lang="hu-HU" sz="18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varosod </a:t>
                      </a:r>
                      <a:r>
                        <a:rPr lang="hu-HU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hu-H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47:13–17)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46) </a:t>
                      </a:r>
                      <a:r>
                        <a:rPr lang="hu-HU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Serva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liberum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ad </a:t>
                      </a:r>
                      <a:r>
                        <a:rPr lang="hu-HU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Deum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erectum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u-HU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quia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non </a:t>
                      </a:r>
                      <a:r>
                        <a:rPr lang="hu-HU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habes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hic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manentem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civitatem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¶</a:t>
                      </a:r>
                      <a:r>
                        <a:rPr lang="hu-H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Touaba</a:t>
                      </a: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b="1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vg mond az </a:t>
                      </a:r>
                      <a:r>
                        <a:rPr lang="hu-H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aitatos</a:t>
                      </a: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zent Bernard </a:t>
                      </a:r>
                      <a:r>
                        <a:rPr lang="hu-HU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Tarchiad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atiamfÿa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tiztan</a:t>
                      </a: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zabadon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az te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zivedet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az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istenhoz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mert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bizonṅaval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vg mond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ninchen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ez </a:t>
                      </a:r>
                      <a:r>
                        <a:rPr lang="hu-HU" sz="18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vezedelmes</a:t>
                      </a:r>
                      <a:r>
                        <a:rPr lang="hu-HU" sz="18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garlo</a:t>
                      </a:r>
                      <a:r>
                        <a:rPr lang="hu-HU" sz="18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velagon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meg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maradando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varosod </a:t>
                      </a:r>
                      <a:r>
                        <a:rPr lang="hu-HU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(246:7–12)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22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0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AB29CF-1C20-4EBA-B17A-B4F11FFC3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4052655"/>
          </a:xfrm>
        </p:spPr>
        <p:txBody>
          <a:bodyPr/>
          <a:lstStyle/>
          <a:p>
            <a:pPr algn="l"/>
            <a:r>
              <a:rPr lang="hu-HU" dirty="0"/>
              <a:t>Köszönöm a figyelmet!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2AED14A-CD09-459B-847A-8BE34C01F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387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213064"/>
          </a:xfrm>
        </p:spPr>
        <p:txBody>
          <a:bodyPr rtlCol="0"/>
          <a:lstStyle/>
          <a:p>
            <a:pPr rtl="0"/>
            <a:endParaRPr lang="hu-HU" dirty="0">
              <a:latin typeface="Century Gothic" panose="020B0502020202020204" pitchFamily="34" charset="0"/>
            </a:endParaRPr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C97D7D42-8AE3-4AAF-82D3-744E708D2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8003" y="701336"/>
            <a:ext cx="4660777" cy="6081204"/>
          </a:xfrm>
        </p:spPr>
      </p:pic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320638D9-2B21-43A2-8DAA-00C791B8F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28258"/>
              </p:ext>
            </p:extLst>
          </p:nvPr>
        </p:nvGraphicFramePr>
        <p:xfrm>
          <a:off x="710213" y="683581"/>
          <a:ext cx="10786370" cy="5326602"/>
        </p:xfrm>
        <a:graphic>
          <a:graphicData uri="http://schemas.openxmlformats.org/drawingml/2006/table">
            <a:tbl>
              <a:tblPr firstRow="1" firstCol="1" bandRow="1"/>
              <a:tblGrid>
                <a:gridCol w="5393185">
                  <a:extLst>
                    <a:ext uri="{9D8B030D-6E8A-4147-A177-3AD203B41FA5}">
                      <a16:colId xmlns:a16="http://schemas.microsoft.com/office/drawing/2014/main" val="267383778"/>
                    </a:ext>
                  </a:extLst>
                </a:gridCol>
                <a:gridCol w="5393185">
                  <a:extLst>
                    <a:ext uri="{9D8B030D-6E8A-4147-A177-3AD203B41FA5}">
                      <a16:colId xmlns:a16="http://schemas.microsoft.com/office/drawing/2014/main" val="1540471644"/>
                    </a:ext>
                  </a:extLst>
                </a:gridCol>
              </a:tblGrid>
              <a:tr h="53266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Secundum peccatum 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alienum </a:t>
                      </a: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 consilium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Qui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unque ergo alteri malum consuluit si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suo inferiori si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 suo superior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i,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siue pari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vel cuicunque alii damnabitur cum illo qui opere perficit. Unde peccant mali conciliarii dominorum </a:t>
                      </a: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qui suadent guerras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rapinas et exactiones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vel alii qui suadent fornicationes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vel furta et huiusmodi. </a:t>
                      </a: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Similiter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quicunque dat consilium unde damnum proximis infert, ut </a:t>
                      </a: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nova telonea instituere vel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antiqua augmentare vel etiam exactiones </a:t>
                      </a: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 census pauperum aggravare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Item qui in magnis civitatibus dant consilia ad novas institutiones ad damnum pauperum 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Secu</a:t>
                      </a:r>
                      <a:r>
                        <a:rPr lang="la-Latn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</a:t>
                      </a:r>
                      <a:r>
                        <a:rPr lang="la-Latn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  <a:r>
                        <a:rPr lang="la-Latn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</a:t>
                      </a:r>
                      <a:r>
                        <a:rPr lang="la-Latn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 est Consiliu</a:t>
                      </a:r>
                      <a:r>
                        <a:rPr lang="la-Latn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 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la-Latn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qui suadent generas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(!)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rapinas et exacciones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Similit</a:t>
                      </a:r>
                      <a:r>
                        <a:rPr lang="la-Latn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qui suade</a:t>
                      </a:r>
                      <a:r>
                        <a:rPr lang="la-Latn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noua thelonia institue</a:t>
                      </a:r>
                      <a:r>
                        <a:rPr lang="la-Latn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</a:t>
                      </a:r>
                      <a:r>
                        <a:rPr lang="la-Latn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 censuras pauperum augmentare 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la-Latn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qui in magnis 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ciuitatibus dant consilia ad nouas institu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iones ad damnum paup</a:t>
                      </a:r>
                      <a:r>
                        <a:rPr lang="la-Latn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 </a:t>
                      </a:r>
                      <a:r>
                        <a:rPr lang="hu-HU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ǀǀ</a:t>
                      </a:r>
                      <a:r>
                        <a:rPr lang="hu-H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741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5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E50452-84FD-414F-9968-3701CE03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452761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" name="Tartalom helye 4" descr="A képen épület látható&#10;&#10;Automatikusan generált leírás">
            <a:extLst>
              <a:ext uri="{FF2B5EF4-FFF2-40B4-BE49-F238E27FC236}">
                <a16:creationId xmlns:a16="http://schemas.microsoft.com/office/drawing/2014/main" id="{4A10A036-0352-4E5F-8975-9497E673A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2190" y="594805"/>
            <a:ext cx="4785063" cy="6263196"/>
          </a:xfrm>
        </p:spPr>
      </p:pic>
    </p:spTree>
    <p:extLst>
      <p:ext uri="{BB962C8B-B14F-4D97-AF65-F5344CB8AC3E}">
        <p14:creationId xmlns:p14="http://schemas.microsoft.com/office/powerpoint/2010/main" val="1989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E4B5CBDF-1829-4D14-8F8C-95D7D44B0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620201"/>
              </p:ext>
            </p:extLst>
          </p:nvPr>
        </p:nvGraphicFramePr>
        <p:xfrm>
          <a:off x="736847" y="1065320"/>
          <a:ext cx="10759736" cy="4758431"/>
        </p:xfrm>
        <a:graphic>
          <a:graphicData uri="http://schemas.openxmlformats.org/drawingml/2006/table">
            <a:tbl>
              <a:tblPr firstRow="1" firstCol="1" bandRow="1"/>
              <a:tblGrid>
                <a:gridCol w="5379868">
                  <a:extLst>
                    <a:ext uri="{9D8B030D-6E8A-4147-A177-3AD203B41FA5}">
                      <a16:colId xmlns:a16="http://schemas.microsoft.com/office/drawing/2014/main" val="1381617636"/>
                    </a:ext>
                  </a:extLst>
                </a:gridCol>
                <a:gridCol w="5379868">
                  <a:extLst>
                    <a:ext uri="{9D8B030D-6E8A-4147-A177-3AD203B41FA5}">
                      <a16:colId xmlns:a16="http://schemas.microsoft.com/office/drawing/2014/main" val="4060068635"/>
                    </a:ext>
                  </a:extLst>
                </a:gridCol>
              </a:tblGrid>
              <a:tr h="475843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 es in celis. Queritur, quare hoc dicitur. Math. Cum t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ubiqua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ue est Deus secundum deitatem in terra per misericordiam, in inferno per iusticiam, in celo per gratiam.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Respondeo, primo … 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Secundo,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celestia et non terrana doceret nos appertere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Tercio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 ostendat nobis locum ad quem creati et redempti sum, et ad quem omni die unam diet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 facere debemus.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a-Latn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Liber discipuli de eruditione Christi fidelium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Cap. XXI. </a:t>
                      </a:r>
                      <a:r>
                        <a:rPr lang="la-Latn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oratione dominica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E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 vagy mennyekben? Ez részhez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kérdettetik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miért mondod: Ki vagy mennyekben. 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Isten mindenütt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mondatik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lenni ez földen, irgalmassága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szerent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pokolban, igazsága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szerent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mennyországban az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megbódogult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lelkekben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dicséséggel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elel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bódogságos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Szent Tamás ez kérdésre, hogy két oka vagyon annak. 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Elő oka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hogy miért mondjuk „ki vagy mennyekben” ez, hogy Krisztus minket tanítana, ne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feldiet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hanem mennyeiét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kévánjunk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Másod oka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hogy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mutatnája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az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helt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azaz az mennyországot, kire </a:t>
                      </a:r>
                      <a:r>
                        <a:rPr lang="hu-H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vagyonk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teremtettek es megváltottak.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Érsekújvári Kódex,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81rb:8–b24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910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22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12603216-064A-4F5C-A170-58A146DA6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42889"/>
              </p:ext>
            </p:extLst>
          </p:nvPr>
        </p:nvGraphicFramePr>
        <p:xfrm>
          <a:off x="648069" y="612559"/>
          <a:ext cx="10848514" cy="5788240"/>
        </p:xfrm>
        <a:graphic>
          <a:graphicData uri="http://schemas.openxmlformats.org/drawingml/2006/table">
            <a:tbl>
              <a:tblPr firstRow="1" firstCol="1" bandRow="1"/>
              <a:tblGrid>
                <a:gridCol w="5424257">
                  <a:extLst>
                    <a:ext uri="{9D8B030D-6E8A-4147-A177-3AD203B41FA5}">
                      <a16:colId xmlns:a16="http://schemas.microsoft.com/office/drawing/2014/main" val="1091506009"/>
                    </a:ext>
                  </a:extLst>
                </a:gridCol>
                <a:gridCol w="5424257">
                  <a:extLst>
                    <a:ext uri="{9D8B030D-6E8A-4147-A177-3AD203B41FA5}">
                      <a16:colId xmlns:a16="http://schemas.microsoft.com/office/drawing/2014/main" val="1980422691"/>
                    </a:ext>
                  </a:extLst>
                </a:gridCol>
              </a:tblGrid>
              <a:tr h="340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Lobkowicz-k. 1514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Debreceni K. 1519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100952"/>
                  </a:ext>
                </a:extLst>
              </a:tr>
              <a:tr h="924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a-Latn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zomeÿ elǫt </a:t>
                      </a:r>
                      <a:r>
                        <a:rPr lang="la-Latn" sz="18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la-Latn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valia viselÿ </a:t>
                      </a:r>
                      <a:r>
                        <a:rPr lang="hu-H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a-Latn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40:10</a:t>
                      </a:r>
                      <a:r>
                        <a:rPr lang="hu-H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la-Latn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hu-H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a-Latn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15) </a:t>
                      </a:r>
                      <a:r>
                        <a:rPr lang="la-Latn" sz="1800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 oculos habet</a:t>
                      </a:r>
                      <a:r>
                        <a:rPr lang="hu-HU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a-Latn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zǫmei elǫt tartia </a:t>
                      </a:r>
                      <a:r>
                        <a:rPr lang="hu-H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la-Latn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240:13</a:t>
                      </a:r>
                      <a:r>
                        <a:rPr lang="hu-H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a-Latn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247448"/>
                  </a:ext>
                </a:extLst>
              </a:tr>
              <a:tr h="1507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eģ zǫm pillantasba ez vilagbol kÿ mvlnac meg halnak 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41:56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19) </a:t>
                      </a:r>
                      <a:r>
                        <a:rPr lang="la-Latn" sz="18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Multi subito et improvise moriuntur.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hertelen meg halnac 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241:5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090823"/>
                  </a:ext>
                </a:extLst>
              </a:tr>
              <a:tr h="20911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embǫrnec </a:t>
                      </a:r>
                      <a:r>
                        <a:rPr lang="la-Latn" sz="1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az </a:t>
                      </a:r>
                      <a:r>
                        <a:rPr lang="la-Latn" sz="1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az</a:t>
                      </a:r>
                      <a:r>
                        <a:rPr lang="la-Latn" sz="1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zÿz marianac fÿa el iwendǫ 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41:8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19) </a:t>
                      </a:r>
                      <a:r>
                        <a:rPr lang="la-Latn" sz="18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 hora qua non putatur Filius hominis veniet.</a:t>
                      </a:r>
                      <a:endParaRPr lang="hu-HU" sz="18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embernec fÿa el ivvendǫ 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241:6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 24,44 Lc 12,40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920419"/>
                  </a:ext>
                </a:extLst>
              </a:tr>
              <a:tr h="924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a-Latn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¶ Jgǫn kezdes gondolnia </a:t>
                      </a:r>
                      <a:r>
                        <a:rPr lang="hu-H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a-Latn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41:10</a:t>
                      </a:r>
                      <a:r>
                        <a:rPr lang="hu-H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la-Latn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hu-H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a-Latn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20) </a:t>
                      </a:r>
                      <a:r>
                        <a:rPr lang="la-Latn" sz="1800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multum aliter sentire incipies</a:t>
                      </a:r>
                      <a:r>
                        <a:rPr lang="la-Latn" sz="18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igen kezdez mas kepen ertened 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241:8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834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2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2E1FCC42-F4CE-4C9F-810A-7C761FEC6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272891"/>
              </p:ext>
            </p:extLst>
          </p:nvPr>
        </p:nvGraphicFramePr>
        <p:xfrm>
          <a:off x="452760" y="2512381"/>
          <a:ext cx="11363419" cy="1552067"/>
        </p:xfrm>
        <a:graphic>
          <a:graphicData uri="http://schemas.openxmlformats.org/drawingml/2006/table">
            <a:tbl>
              <a:tblPr firstRow="1" firstCol="1" bandRow="1"/>
              <a:tblGrid>
                <a:gridCol w="5455706">
                  <a:extLst>
                    <a:ext uri="{9D8B030D-6E8A-4147-A177-3AD203B41FA5}">
                      <a16:colId xmlns:a16="http://schemas.microsoft.com/office/drawing/2014/main" val="306249502"/>
                    </a:ext>
                  </a:extLst>
                </a:gridCol>
                <a:gridCol w="5907713">
                  <a:extLst>
                    <a:ext uri="{9D8B030D-6E8A-4147-A177-3AD203B41FA5}">
                      <a16:colId xmlns:a16="http://schemas.microsoft.com/office/drawing/2014/main" val="517623192"/>
                    </a:ext>
                  </a:extLst>
                </a:gridCol>
              </a:tblGrid>
              <a:tr h="15358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Tanύl’ mastan meg halnÿ ez vilagnak</a:t>
                      </a:r>
                      <a:r>
                        <a:rPr lang="la-Latn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hog oston halalodnac vtanna elhes az aldot iesus cristossal </a:t>
                      </a:r>
                      <a:r>
                        <a:rPr lang="la-Latn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44:10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32) Disce nunc mori mundo, ut tunc incipias vivere cum Christo. 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Tanύl’ mastan ez velagnac</a:t>
                      </a:r>
                      <a:r>
                        <a:rPr lang="la-Latn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 halnÿ </a:t>
                      </a:r>
                      <a:r>
                        <a:rPr lang="la-Latn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hog akoron kezig elni az aldot iesussal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a-Latn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244:6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604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4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460FBFB4-79B1-4E09-BFDD-90B653FE5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28581"/>
              </p:ext>
            </p:extLst>
          </p:nvPr>
        </p:nvGraphicFramePr>
        <p:xfrm>
          <a:off x="656948" y="2521258"/>
          <a:ext cx="11079332" cy="1908699"/>
        </p:xfrm>
        <a:graphic>
          <a:graphicData uri="http://schemas.openxmlformats.org/drawingml/2006/table">
            <a:tbl>
              <a:tblPr firstRow="1" firstCol="1" bandRow="1"/>
              <a:tblGrid>
                <a:gridCol w="5539666">
                  <a:extLst>
                    <a:ext uri="{9D8B030D-6E8A-4147-A177-3AD203B41FA5}">
                      <a16:colId xmlns:a16="http://schemas.microsoft.com/office/drawing/2014/main" val="1728162386"/>
                    </a:ext>
                  </a:extLst>
                </a:gridCol>
                <a:gridCol w="5539666">
                  <a:extLst>
                    <a:ext uri="{9D8B030D-6E8A-4147-A177-3AD203B41FA5}">
                      <a16:colId xmlns:a16="http://schemas.microsoft.com/office/drawing/2014/main" val="813710950"/>
                    </a:ext>
                  </a:extLst>
                </a:gridCol>
              </a:tblGrid>
              <a:tr h="19086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¶ Tanύl’</a:t>
                      </a:r>
                      <a:r>
                        <a:rPr lang="la-Latn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mastan mÿndǫn ez vilagÿakat meg vtalni </a:t>
                      </a:r>
                      <a:r>
                        <a:rPr lang="la-Latn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hog ackoron zabadon mehes az edǫs iesushos </a:t>
                      </a:r>
                      <a:r>
                        <a:rPr lang="la-Latn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</a:t>
                      </a:r>
                      <a:r>
                        <a:rPr lang="hu-H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44:13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33) Disce nunc omnia contemnere, ut tunc possis libere ad Christum pergere.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Igekǫziel mastan mindeneket meg vtalnod </a:t>
                      </a:r>
                      <a:r>
                        <a:rPr lang="la-Latn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hog halalodnac ideien zabadon mehes az cristos </a:t>
                      </a:r>
                      <a:r>
                        <a:rPr lang="la-Latn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iesushoz 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244:8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a-Latn" sz="18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829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3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954063E6-FB0D-4509-B935-381270518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45572"/>
              </p:ext>
            </p:extLst>
          </p:nvPr>
        </p:nvGraphicFramePr>
        <p:xfrm>
          <a:off x="656948" y="2325951"/>
          <a:ext cx="11123720" cy="2032985"/>
        </p:xfrm>
        <a:graphic>
          <a:graphicData uri="http://schemas.openxmlformats.org/drawingml/2006/table">
            <a:tbl>
              <a:tblPr firstRow="1" firstCol="1" bandRow="1"/>
              <a:tblGrid>
                <a:gridCol w="5561860">
                  <a:extLst>
                    <a:ext uri="{9D8B030D-6E8A-4147-A177-3AD203B41FA5}">
                      <a16:colId xmlns:a16="http://schemas.microsoft.com/office/drawing/2014/main" val="3330946296"/>
                    </a:ext>
                  </a:extLst>
                </a:gridCol>
                <a:gridCol w="5561860">
                  <a:extLst>
                    <a:ext uri="{9D8B030D-6E8A-4147-A177-3AD203B41FA5}">
                      <a16:colId xmlns:a16="http://schemas.microsoft.com/office/drawing/2014/main" val="3386740835"/>
                    </a:ext>
                  </a:extLst>
                </a:gridCol>
              </a:tblGrid>
              <a:tr h="2032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a-Latn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Mert amminemv bÿnǫcnec vetkǫcnec mÿatta bint tet embǫr azoknac mÿatta gǫtrettetikis </a:t>
                      </a:r>
                      <a:r>
                        <a:rPr lang="la-Latn" sz="18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la-Latn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a-Latn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64:8</a:t>
                      </a:r>
                      <a:r>
                        <a:rPr lang="hu-H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la-Latn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hu-H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a-Latn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10) In quibus homo peccavit, in illis gravius punietur. 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Mert ammeliecbe ember vetkǫzǫt </a:t>
                      </a:r>
                      <a:r>
                        <a:rPr lang="la-Latn" sz="18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vgian azzocba nehezeben gǫtretic 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277:8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a-Latn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132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33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g háttérbemutató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26713524_TF03460510" id="{A9F62C70-5195-460E-8536-99ACFF962DAD}" vid="{CABCC605-D85D-4EB0-9B55-85DE06147FEC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Céges értekezleti bemutató</Template>
  <TotalTime>82</TotalTime>
  <Words>594</Words>
  <Application>Microsoft Office PowerPoint</Application>
  <PresentationFormat>Szélesvásznú</PresentationFormat>
  <Paragraphs>91</Paragraphs>
  <Slides>12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Palatino Linotype</vt:lpstr>
      <vt:lpstr>Times New Roman</vt:lpstr>
      <vt:lpstr>Cég háttérbemutatója</vt:lpstr>
      <vt:lpstr>ZAJ ÉS SZÖVEG  A magyar irodalmi gondolkodás születésének egyik pillanata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 ÉS SZÖVEG  A magyar irodalmi gondolkodás születésének egyik pillanata</dc:title>
  <dc:creator>attila poth</dc:creator>
  <cp:lastModifiedBy>attila poth</cp:lastModifiedBy>
  <cp:revision>19</cp:revision>
  <dcterms:created xsi:type="dcterms:W3CDTF">2019-05-22T08:27:17Z</dcterms:created>
  <dcterms:modified xsi:type="dcterms:W3CDTF">2019-05-22T09:50:40Z</dcterms:modified>
</cp:coreProperties>
</file>