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7" r:id="rId5"/>
    <p:sldId id="272" r:id="rId6"/>
    <p:sldId id="273" r:id="rId7"/>
    <p:sldId id="261" r:id="rId8"/>
    <p:sldId id="274" r:id="rId9"/>
    <p:sldId id="268" r:id="rId10"/>
    <p:sldId id="285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91" autoAdjust="0"/>
    <p:restoredTop sz="99644" autoAdjust="0"/>
  </p:normalViewPr>
  <p:slideViewPr>
    <p:cSldViewPr>
      <p:cViewPr>
        <p:scale>
          <a:sx n="70" d="100"/>
          <a:sy n="70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8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1528-4BB6-44E0-9961-719E8634F37F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86F20-D1A9-487B-A07E-D17A3D30A55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070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de-AT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478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96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590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42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29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02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959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693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16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30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de-AT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AT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CDD5-43B4-4A28-B6AF-09D0A4CA27E1}" type="datetimeFigureOut">
              <a:rPr lang="de-AT" smtClean="0"/>
              <a:t>25.05.2019</a:t>
            </a:fld>
            <a:endParaRPr lang="de-AT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880C-290A-4F36-838D-82DAF9ED60C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59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2708920"/>
            <a:ext cx="8856984" cy="2232248"/>
          </a:xfrm>
        </p:spPr>
        <p:txBody>
          <a:bodyPr>
            <a:noAutofit/>
          </a:bodyPr>
          <a:lstStyle/>
          <a:p>
            <a:r>
              <a:rPr lang="de-AT" sz="4800" b="1" dirty="0">
                <a:solidFill>
                  <a:srgbClr val="C00000"/>
                </a:solidFill>
                <a:latin typeface="Arial Black" pitchFamily="34" charset="0"/>
              </a:rPr>
              <a:t>„</a:t>
            </a:r>
            <a:r>
              <a:rPr lang="de-AT" sz="4800" dirty="0" err="1">
                <a:solidFill>
                  <a:srgbClr val="C00000"/>
                </a:solidFill>
                <a:latin typeface="Arial Black" pitchFamily="34" charset="0"/>
              </a:rPr>
              <a:t>daß</a:t>
            </a:r>
            <a:r>
              <a:rPr lang="de-AT" sz="4800" dirty="0">
                <a:solidFill>
                  <a:srgbClr val="C00000"/>
                </a:solidFill>
                <a:latin typeface="Arial Black" pitchFamily="34" charset="0"/>
              </a:rPr>
              <a:t> ich beständig </a:t>
            </a:r>
            <a:r>
              <a:rPr lang="de-AT" sz="4800" dirty="0" smtClean="0">
                <a:solidFill>
                  <a:srgbClr val="C00000"/>
                </a:solidFill>
                <a:latin typeface="Arial Black" pitchFamily="34" charset="0"/>
              </a:rPr>
              <a:t>bin</a:t>
            </a:r>
            <a:r>
              <a:rPr lang="de-AT" sz="4800" b="1" dirty="0" smtClean="0">
                <a:solidFill>
                  <a:srgbClr val="C00000"/>
                </a:solidFill>
                <a:latin typeface="Arial Black" pitchFamily="34" charset="0"/>
              </a:rPr>
              <a:t>”</a:t>
            </a:r>
            <a:r>
              <a:rPr lang="de-AT" sz="4800" b="1" dirty="0" smtClean="0">
                <a:solidFill>
                  <a:srgbClr val="502800"/>
                </a:solidFill>
                <a:latin typeface="Arial Black" pitchFamily="34" charset="0"/>
              </a:rPr>
              <a:t/>
            </a:r>
            <a:br>
              <a:rPr lang="de-AT" sz="4800" b="1" dirty="0" smtClean="0">
                <a:solidFill>
                  <a:srgbClr val="502800"/>
                </a:solidFill>
                <a:latin typeface="Arial Black" pitchFamily="34" charset="0"/>
              </a:rPr>
            </a:br>
            <a:r>
              <a:rPr lang="de-AT" dirty="0" err="1" smtClean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azaz</a:t>
            </a:r>
            <a:r>
              <a:rPr lang="de-AT" dirty="0" smtClean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de-AT" b="1" dirty="0" smtClean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AT" b="1" dirty="0" smtClean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</a:br>
            <a:r>
              <a:rPr lang="de-AT" dirty="0" smtClean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fottig</a:t>
            </a:r>
            <a:r>
              <a:rPr lang="de-AT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én</a:t>
            </a:r>
            <a:r>
              <a:rPr lang="de-AT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híven</a:t>
            </a:r>
            <a:r>
              <a:rPr lang="de-AT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szolgáltam</a:t>
            </a:r>
            <a:r>
              <a:rPr lang="de-AT" dirty="0" smtClean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de-AT" dirty="0">
              <a:solidFill>
                <a:srgbClr val="5028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648072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de-AT" sz="2400" dirty="0" err="1">
                <a:solidFill>
                  <a:srgbClr val="502800"/>
                </a:solidFill>
                <a:latin typeface="Palatino Linotype" panose="02040502050505030304" pitchFamily="18" charset="0"/>
              </a:rPr>
              <a:t>Regnart</a:t>
            </a:r>
            <a:r>
              <a:rPr lang="de-AT" sz="2400" dirty="0">
                <a:solidFill>
                  <a:srgbClr val="502800"/>
                </a:solidFill>
                <a:latin typeface="Palatino Linotype" panose="02040502050505030304" pitchFamily="18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költeményeinek</a:t>
            </a:r>
            <a:r>
              <a:rPr lang="de-AT" sz="2400" dirty="0">
                <a:solidFill>
                  <a:srgbClr val="502800"/>
                </a:solidFill>
                <a:latin typeface="Palatino Linotype" panose="02040502050505030304" pitchFamily="18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imitációja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</a:rPr>
              <a:t> </a:t>
            </a:r>
            <a:r>
              <a:rPr lang="de-AT" sz="2400" dirty="0">
                <a:solidFill>
                  <a:srgbClr val="502800"/>
                </a:solidFill>
                <a:latin typeface="Palatino Linotype" panose="02040502050505030304" pitchFamily="18" charset="0"/>
              </a:rPr>
              <a:t>/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parafrázisa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Balassinál</a:t>
            </a:r>
            <a:endParaRPr lang="de-AT" sz="2400" dirty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11960" y="616704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2060"/>
                </a:solidFill>
                <a:latin typeface="Bembo Std" pitchFamily="18" charset="0"/>
              </a:rPr>
              <a:t>Majorossy Imre Gábor, </a:t>
            </a:r>
            <a:r>
              <a:rPr lang="de-AT" dirty="0" smtClean="0">
                <a:solidFill>
                  <a:srgbClr val="002060"/>
                </a:solidFill>
                <a:latin typeface="Bembo Std" pitchFamily="18" charset="0"/>
              </a:rPr>
              <a:t> PPKE </a:t>
            </a:r>
            <a:r>
              <a:rPr lang="de-AT" dirty="0" smtClean="0">
                <a:solidFill>
                  <a:srgbClr val="002060"/>
                </a:solidFill>
                <a:latin typeface="Bembo Std" pitchFamily="18" charset="0"/>
              </a:rPr>
              <a:t>BTK</a:t>
            </a:r>
          </a:p>
          <a:p>
            <a:pPr algn="r"/>
            <a:r>
              <a:rPr lang="de-AT" dirty="0" smtClean="0">
                <a:solidFill>
                  <a:srgbClr val="002060"/>
                </a:solidFill>
                <a:latin typeface="Bembo Std" pitchFamily="18" charset="0"/>
              </a:rPr>
              <a:t>majorossy@btk.ppke.hu</a:t>
            </a:r>
            <a:endParaRPr lang="de-AT" dirty="0">
              <a:solidFill>
                <a:srgbClr val="002060"/>
              </a:solidFill>
              <a:latin typeface="Bembo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2261" r="10095" b="19425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de-AT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XV.</a:t>
            </a:r>
            <a:r>
              <a:rPr lang="de-AT" sz="3600" b="1" dirty="0" smtClean="0">
                <a:solidFill>
                  <a:srgbClr val="502800"/>
                </a:solidFill>
                <a:latin typeface="Palatino Linotype" panose="02040502050505030304" pitchFamily="18" charset="0"/>
              </a:rPr>
              <a:t>: </a:t>
            </a:r>
            <a:r>
              <a:rPr lang="de-AT" sz="3600" b="1" i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Negyvenkilencedik</a:t>
            </a:r>
            <a:endParaRPr lang="de-AT" sz="3600" b="1" i="1" dirty="0">
              <a:solidFill>
                <a:srgbClr val="5028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716016" cy="6165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Wer sehen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wil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zwen</a:t>
            </a:r>
            <a:r>
              <a:rPr lang="de-AT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lebendige Brunnen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der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sol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meyn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zwey</a:t>
            </a:r>
            <a:r>
              <a:rPr lang="de-AT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betrübte </a:t>
            </a:r>
            <a:r>
              <a:rPr lang="de-AT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Augen 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sehen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[...]</a:t>
            </a:r>
            <a:endParaRPr lang="de-AT" sz="1800" dirty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Wer sehen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wil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vil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groß und </a:t>
            </a:r>
            <a:r>
              <a:rPr lang="de-AT" sz="1800" b="1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tieffe</a:t>
            </a:r>
            <a:r>
              <a:rPr lang="de-AT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wunden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der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sol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mein sehr </a:t>
            </a:r>
            <a:r>
              <a:rPr lang="de-AT" sz="1800" b="1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verwundtes</a:t>
            </a:r>
            <a:r>
              <a:rPr lang="de-AT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Hertz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besehen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[...]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Wer wissen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wil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wer mir </a:t>
            </a:r>
            <a:r>
              <a:rPr lang="de-AT" sz="18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auffthue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solch plagen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Sol nach der </a:t>
            </a:r>
            <a:r>
              <a:rPr lang="de-AT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schönsten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b="1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auff</a:t>
            </a:r>
            <a:r>
              <a:rPr lang="de-AT" sz="18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der Erden 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fragen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Sie ist allein </a:t>
            </a:r>
            <a:r>
              <a:rPr lang="de-AT" sz="1800" b="1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ursach</a:t>
            </a:r>
            <a:r>
              <a:rPr lang="de-AT" sz="1800" dirty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18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all meiner klagen.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716016" y="692696"/>
            <a:ext cx="4427984" cy="616530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két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eleven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kutat</a:t>
            </a:r>
            <a:endParaRPr lang="de-AT" sz="1800" dirty="0" smtClean="0">
              <a:solidFill>
                <a:srgbClr val="5028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két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szememet</a:t>
            </a:r>
            <a:endParaRPr lang="de-AT" sz="1800" dirty="0" smtClean="0">
              <a:solidFill>
                <a:srgbClr val="5028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502800"/>
                </a:solidFill>
              </a:rPr>
              <a:t>[...]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olthatatlan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szenet</a:t>
            </a:r>
            <a:r>
              <a:rPr lang="de-AT" sz="1800" dirty="0" smtClean="0">
                <a:solidFill>
                  <a:srgbClr val="502800"/>
                </a:solidFill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véghetetlen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szerelmemet</a:t>
            </a:r>
            <a:r>
              <a:rPr lang="de-AT" sz="1800" dirty="0" smtClean="0">
                <a:solidFill>
                  <a:srgbClr val="502800"/>
                </a:solidFill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i="1" dirty="0" err="1" smtClean="0">
                <a:solidFill>
                  <a:srgbClr val="502800"/>
                </a:solidFill>
              </a:rPr>
              <a:t>örökkét</a:t>
            </a:r>
            <a:r>
              <a:rPr lang="de-AT" sz="1800" i="1" dirty="0" smtClean="0">
                <a:solidFill>
                  <a:srgbClr val="502800"/>
                </a:solidFill>
              </a:rPr>
              <a:t> </a:t>
            </a:r>
            <a:r>
              <a:rPr lang="de-AT" sz="1800" i="1" dirty="0" err="1" smtClean="0">
                <a:solidFill>
                  <a:srgbClr val="502800"/>
                </a:solidFill>
              </a:rPr>
              <a:t>csak</a:t>
            </a:r>
            <a:r>
              <a:rPr lang="de-AT" sz="1800" i="1" dirty="0" smtClean="0">
                <a:solidFill>
                  <a:srgbClr val="502800"/>
                </a:solidFill>
              </a:rPr>
              <a:t> </a:t>
            </a:r>
            <a:r>
              <a:rPr lang="de-AT" sz="1800" i="1" dirty="0" err="1" smtClean="0">
                <a:solidFill>
                  <a:srgbClr val="502800"/>
                </a:solidFill>
              </a:rPr>
              <a:t>éget</a:t>
            </a:r>
            <a:r>
              <a:rPr lang="de-AT" sz="1800" dirty="0" smtClean="0">
                <a:solidFill>
                  <a:srgbClr val="50280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de-AT" sz="1800" dirty="0">
                <a:solidFill>
                  <a:srgbClr val="502800"/>
                </a:solidFill>
              </a:rPr>
              <a:t>[...]</a:t>
            </a:r>
            <a:endParaRPr lang="de-AT" sz="1800" dirty="0" smtClean="0">
              <a:solidFill>
                <a:srgbClr val="5028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szörnyű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mély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sebeket</a:t>
            </a:r>
            <a:endParaRPr lang="de-AT" sz="1800" dirty="0" smtClean="0">
              <a:solidFill>
                <a:srgbClr val="5028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sebesült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szívemet</a:t>
            </a:r>
            <a:r>
              <a:rPr lang="de-AT" sz="1800" dirty="0" smtClean="0">
                <a:solidFill>
                  <a:srgbClr val="50280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502800"/>
                </a:solidFill>
              </a:rPr>
              <a:t>[...]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nyomorult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lelket</a:t>
            </a:r>
            <a:r>
              <a:rPr lang="de-AT" sz="1800" dirty="0" smtClean="0">
                <a:solidFill>
                  <a:srgbClr val="502800"/>
                </a:solidFill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árva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keserves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fejemet</a:t>
            </a:r>
            <a:r>
              <a:rPr lang="de-AT" sz="1800" dirty="0" smtClean="0">
                <a:solidFill>
                  <a:srgbClr val="502800"/>
                </a:solidFill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AT" sz="1800" i="1" dirty="0" err="1" smtClean="0">
                <a:solidFill>
                  <a:srgbClr val="502800"/>
                </a:solidFill>
              </a:rPr>
              <a:t>szerelem</a:t>
            </a:r>
            <a:r>
              <a:rPr lang="de-AT" sz="1800" i="1" dirty="0" smtClean="0">
                <a:solidFill>
                  <a:srgbClr val="502800"/>
                </a:solidFill>
              </a:rPr>
              <a:t> </a:t>
            </a:r>
            <a:r>
              <a:rPr lang="de-AT" sz="1800" i="1" dirty="0" err="1" smtClean="0">
                <a:solidFill>
                  <a:srgbClr val="502800"/>
                </a:solidFill>
              </a:rPr>
              <a:t>tüze</a:t>
            </a:r>
            <a:endParaRPr lang="de-AT" sz="1800" i="1" dirty="0" smtClean="0">
              <a:solidFill>
                <a:srgbClr val="5028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5028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i="1" dirty="0" err="1" smtClean="0">
                <a:solidFill>
                  <a:srgbClr val="502800"/>
                </a:solidFill>
              </a:rPr>
              <a:t>Ég</a:t>
            </a:r>
            <a:r>
              <a:rPr lang="de-AT" sz="1800" i="1" dirty="0" smtClean="0">
                <a:solidFill>
                  <a:srgbClr val="502800"/>
                </a:solidFill>
              </a:rPr>
              <a:t> </a:t>
            </a:r>
            <a:r>
              <a:rPr lang="de-AT" sz="1800" i="1" dirty="0" err="1" smtClean="0">
                <a:solidFill>
                  <a:srgbClr val="502800"/>
                </a:solidFill>
              </a:rPr>
              <a:t>olthatatlanul</a:t>
            </a:r>
            <a:r>
              <a:rPr lang="de-AT" sz="1800" i="1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buzgó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szerelemben</a:t>
            </a:r>
            <a:endParaRPr lang="de-AT" sz="1800" dirty="0" smtClean="0">
              <a:solidFill>
                <a:srgbClr val="5028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>
                <a:solidFill>
                  <a:srgbClr val="502800"/>
                </a:solidFill>
              </a:rPr>
              <a:t>[...]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502800"/>
                </a:solidFill>
              </a:rPr>
              <a:t>Ha </a:t>
            </a:r>
            <a:r>
              <a:rPr lang="de-AT" sz="1800" b="1" dirty="0" err="1" smtClean="0">
                <a:solidFill>
                  <a:srgbClr val="502800"/>
                </a:solidFill>
              </a:rPr>
              <a:t>szolgálatomért</a:t>
            </a:r>
            <a:r>
              <a:rPr lang="de-AT" sz="1800" b="1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egyszer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jó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szemmel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lát</a:t>
            </a:r>
            <a:endParaRPr lang="de-AT" sz="1800" dirty="0" smtClean="0">
              <a:solidFill>
                <a:srgbClr val="5028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502800"/>
                </a:solidFill>
              </a:rPr>
              <a:t>Ahelyett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viszontag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érzem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ezer</a:t>
            </a:r>
            <a:r>
              <a:rPr lang="de-AT" sz="1800" dirty="0" smtClean="0">
                <a:solidFill>
                  <a:srgbClr val="502800"/>
                </a:solidFill>
              </a:rPr>
              <a:t> </a:t>
            </a:r>
            <a:r>
              <a:rPr lang="de-AT" sz="1800" dirty="0" err="1" smtClean="0">
                <a:solidFill>
                  <a:srgbClr val="502800"/>
                </a:solidFill>
              </a:rPr>
              <a:t>kínját</a:t>
            </a:r>
            <a:r>
              <a:rPr lang="de-AT" sz="1800" dirty="0" smtClean="0">
                <a:solidFill>
                  <a:srgbClr val="502800"/>
                </a:solidFill>
              </a:rPr>
              <a:t>.</a:t>
            </a:r>
            <a:endParaRPr lang="de-AT" sz="1800" b="1" dirty="0">
              <a:solidFill>
                <a:srgbClr val="5028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b="1" dirty="0">
              <a:solidFill>
                <a:srgbClr val="5028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b="1" dirty="0" err="1" smtClean="0">
                <a:solidFill>
                  <a:srgbClr val="502800"/>
                </a:solidFill>
              </a:rPr>
              <a:t>Híves</a:t>
            </a:r>
            <a:r>
              <a:rPr lang="de-AT" sz="1800" b="1" dirty="0" smtClean="0">
                <a:solidFill>
                  <a:srgbClr val="502800"/>
                </a:solidFill>
              </a:rPr>
              <a:t> </a:t>
            </a:r>
            <a:r>
              <a:rPr lang="de-AT" sz="1800" dirty="0" err="1">
                <a:solidFill>
                  <a:srgbClr val="502800"/>
                </a:solidFill>
              </a:rPr>
              <a:t>forrás</a:t>
            </a:r>
            <a:r>
              <a:rPr lang="de-AT" sz="1800" dirty="0">
                <a:solidFill>
                  <a:srgbClr val="502800"/>
                </a:solidFill>
              </a:rPr>
              <a:t> </a:t>
            </a:r>
            <a:r>
              <a:rPr lang="de-AT" sz="1800" dirty="0" err="1">
                <a:solidFill>
                  <a:srgbClr val="502800"/>
                </a:solidFill>
              </a:rPr>
              <a:t>felett</a:t>
            </a:r>
            <a:r>
              <a:rPr lang="de-AT" sz="1800" dirty="0">
                <a:solidFill>
                  <a:srgbClr val="502800"/>
                </a:solidFill>
              </a:rPr>
              <a:t> </a:t>
            </a:r>
            <a:r>
              <a:rPr lang="de-AT" sz="1800" b="1" dirty="0" err="1">
                <a:solidFill>
                  <a:srgbClr val="502800"/>
                </a:solidFill>
              </a:rPr>
              <a:t>serkenvén</a:t>
            </a:r>
            <a:r>
              <a:rPr lang="de-AT" sz="1800" b="1" dirty="0">
                <a:solidFill>
                  <a:srgbClr val="502800"/>
                </a:solidFill>
              </a:rPr>
              <a:t> </a:t>
            </a:r>
            <a:r>
              <a:rPr lang="de-AT" sz="1800" dirty="0" err="1">
                <a:solidFill>
                  <a:srgbClr val="502800"/>
                </a:solidFill>
              </a:rPr>
              <a:t>álmomból</a:t>
            </a:r>
            <a:r>
              <a:rPr lang="de-AT" sz="1800" dirty="0">
                <a:solidFill>
                  <a:srgbClr val="50280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>
                <a:solidFill>
                  <a:srgbClr val="502800"/>
                </a:solidFill>
              </a:rPr>
              <a:t>Fordítám</a:t>
            </a:r>
            <a:r>
              <a:rPr lang="de-AT" sz="1800" dirty="0">
                <a:solidFill>
                  <a:srgbClr val="502800"/>
                </a:solidFill>
              </a:rPr>
              <a:t> </a:t>
            </a:r>
            <a:r>
              <a:rPr lang="de-AT" sz="1800" dirty="0" err="1">
                <a:solidFill>
                  <a:srgbClr val="502800"/>
                </a:solidFill>
              </a:rPr>
              <a:t>magyarul</a:t>
            </a:r>
            <a:r>
              <a:rPr lang="de-AT" sz="1800" dirty="0">
                <a:solidFill>
                  <a:srgbClr val="502800"/>
                </a:solidFill>
              </a:rPr>
              <a:t> </a:t>
            </a:r>
            <a:r>
              <a:rPr lang="de-AT" sz="1800" b="1" dirty="0" err="1">
                <a:solidFill>
                  <a:srgbClr val="502800"/>
                </a:solidFill>
              </a:rPr>
              <a:t>vidám</a:t>
            </a:r>
            <a:r>
              <a:rPr lang="de-AT" sz="1800" b="1" dirty="0">
                <a:solidFill>
                  <a:srgbClr val="502800"/>
                </a:solidFill>
              </a:rPr>
              <a:t> </a:t>
            </a:r>
            <a:r>
              <a:rPr lang="de-AT" sz="1800" dirty="0" err="1">
                <a:solidFill>
                  <a:srgbClr val="502800"/>
                </a:solidFill>
              </a:rPr>
              <a:t>Juliáról</a:t>
            </a:r>
            <a:r>
              <a:rPr lang="de-AT" sz="1800" dirty="0">
                <a:solidFill>
                  <a:srgbClr val="50280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>
                <a:solidFill>
                  <a:srgbClr val="502800"/>
                </a:solidFill>
              </a:rPr>
              <a:t>Mikor</a:t>
            </a:r>
            <a:r>
              <a:rPr lang="de-AT" sz="1800" dirty="0">
                <a:solidFill>
                  <a:srgbClr val="502800"/>
                </a:solidFill>
              </a:rPr>
              <a:t> </a:t>
            </a:r>
            <a:r>
              <a:rPr lang="de-AT" sz="1800" i="1" dirty="0" err="1">
                <a:solidFill>
                  <a:srgbClr val="502800"/>
                </a:solidFill>
              </a:rPr>
              <a:t>lelkem</a:t>
            </a:r>
            <a:r>
              <a:rPr lang="de-AT" sz="1800" i="1" dirty="0">
                <a:solidFill>
                  <a:srgbClr val="502800"/>
                </a:solidFill>
              </a:rPr>
              <a:t> </a:t>
            </a:r>
            <a:r>
              <a:rPr lang="de-AT" sz="1800" i="1" dirty="0" err="1" smtClean="0">
                <a:solidFill>
                  <a:srgbClr val="502800"/>
                </a:solidFill>
              </a:rPr>
              <a:t>fűlne</a:t>
            </a:r>
            <a:r>
              <a:rPr lang="de-AT" sz="1800" i="1" dirty="0" smtClean="0">
                <a:solidFill>
                  <a:srgbClr val="502800"/>
                </a:solidFill>
              </a:rPr>
              <a:t> </a:t>
            </a:r>
            <a:r>
              <a:rPr lang="de-AT" sz="1800" i="1" dirty="0" err="1">
                <a:solidFill>
                  <a:srgbClr val="502800"/>
                </a:solidFill>
              </a:rPr>
              <a:t>szerelme</a:t>
            </a:r>
            <a:r>
              <a:rPr lang="de-AT" sz="1800" i="1" dirty="0">
                <a:solidFill>
                  <a:srgbClr val="502800"/>
                </a:solidFill>
              </a:rPr>
              <a:t> </a:t>
            </a:r>
            <a:r>
              <a:rPr lang="de-AT" sz="1800" i="1" dirty="0" err="1">
                <a:solidFill>
                  <a:srgbClr val="502800"/>
                </a:solidFill>
              </a:rPr>
              <a:t>lángjától</a:t>
            </a:r>
            <a:r>
              <a:rPr lang="de-AT" sz="1800" dirty="0">
                <a:solidFill>
                  <a:srgbClr val="502800"/>
                </a:solidFill>
              </a:rPr>
              <a:t>.</a:t>
            </a:r>
            <a:endParaRPr lang="de-AT" sz="1800" dirty="0" smtClean="0">
              <a:solidFill>
                <a:srgbClr val="502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692696"/>
          </a:xfrm>
        </p:spPr>
        <p:txBody>
          <a:bodyPr>
            <a:normAutofit/>
          </a:bodyPr>
          <a:lstStyle/>
          <a:p>
            <a:r>
              <a:rPr lang="de-AT" sz="3600" b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Összefoglalás</a:t>
            </a:r>
            <a:endParaRPr lang="de-AT" sz="3600" b="1" dirty="0">
              <a:solidFill>
                <a:srgbClr val="5028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23731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I.3 </a:t>
            </a:r>
            <a:r>
              <a:rPr lang="de-AT" sz="2200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és</a:t>
            </a:r>
            <a:r>
              <a:rPr lang="de-AT" sz="22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I.7: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Tizennyolcadik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közös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kiindulópont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eltérő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eredmény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33400">
              <a:lnSpc>
                <a:spcPct val="114000"/>
              </a:lnSpc>
              <a:spcBef>
                <a:spcPts val="0"/>
              </a:spcBef>
            </a:pP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megszabadulás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a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szerelemtől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(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fogság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/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betegség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</a:t>
            </a:r>
          </a:p>
          <a:p>
            <a:pPr marL="533400">
              <a:lnSpc>
                <a:spcPct val="114000"/>
              </a:lnSpc>
              <a:spcBef>
                <a:spcPts val="0"/>
              </a:spcBef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vidámkodás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/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melankólia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de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már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Isten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oltalmában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de-AT" sz="22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amplificatio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egyetlen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ige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egyetlen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sor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alapján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3944938" indent="-517525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szabadság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(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vitézi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öröm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(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ök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</a:t>
            </a:r>
          </a:p>
          <a:p>
            <a:pPr marL="3944938" indent="-517525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óvás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a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szerelemtől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3944938" indent="-517525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de-AT" sz="2200" b="1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√</a:t>
            </a:r>
            <a:r>
              <a:rPr lang="de-AT" sz="2200" b="1" baseline="700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—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Isten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XXIII: </a:t>
            </a:r>
            <a:r>
              <a:rPr lang="de-AT" sz="22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Huszadik</a:t>
            </a:r>
            <a:endParaRPr lang="de-AT" sz="2200" i="1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33400">
              <a:lnSpc>
                <a:spcPct val="114000"/>
              </a:lnSpc>
              <a:spcBef>
                <a:spcPts val="0"/>
              </a:spcBef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nyomasztó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álombéli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jelenés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drámai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dialógus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1528763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de-AT" sz="22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amplificatio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részletezett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fenyegettetés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</a:t>
            </a:r>
          </a:p>
          <a:p>
            <a:pPr marL="3043238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viszonzatlan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szerelmi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szolgálat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3944938" indent="-517525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halált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hozó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szerelem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?</a:t>
            </a:r>
            <a:endParaRPr lang="de-AT" sz="2200" dirty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XV: </a:t>
            </a:r>
            <a:r>
              <a:rPr lang="de-AT" sz="22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Negyvenkilencedik</a:t>
            </a:r>
            <a:endParaRPr lang="de-AT" sz="2200" i="1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33400">
              <a:lnSpc>
                <a:spcPct val="114000"/>
              </a:lnSpc>
              <a:spcBef>
                <a:spcPts val="0"/>
              </a:spcBef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négy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metafora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a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fájdalomra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melynek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oka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a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Legszebb</a:t>
            </a:r>
            <a:endParaRPr lang="de-AT" sz="22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1528763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AT" sz="22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kihagyás</a:t>
            </a:r>
            <a:r>
              <a:rPr lang="de-AT" sz="2200" i="1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bővítés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(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tűz-metaforákkal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</a:t>
            </a:r>
          </a:p>
          <a:p>
            <a:pPr marL="3944938" indent="-517525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váratlan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váltás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a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fájdalom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csak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álom</a:t>
            </a:r>
            <a:r>
              <a:rPr lang="de-AT" sz="22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33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idx="4294967295"/>
          </p:nvPr>
        </p:nvSpPr>
        <p:spPr>
          <a:xfrm>
            <a:off x="251520" y="3284984"/>
            <a:ext cx="8642350" cy="7200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AT" sz="40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Köszönöm</a:t>
            </a:r>
            <a:r>
              <a:rPr lang="de-AT" sz="40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a </a:t>
            </a:r>
            <a:r>
              <a:rPr lang="de-AT" sz="40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figyelmet</a:t>
            </a:r>
            <a:r>
              <a:rPr lang="de-AT" sz="40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796136" y="616704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2060"/>
                </a:solidFill>
                <a:latin typeface="Bembo Std" pitchFamily="18" charset="0"/>
              </a:rPr>
              <a:t>Majorossy Imre Gábor</a:t>
            </a:r>
          </a:p>
          <a:p>
            <a:pPr algn="r"/>
            <a:r>
              <a:rPr lang="de-AT" dirty="0" smtClean="0">
                <a:solidFill>
                  <a:srgbClr val="002060"/>
                </a:solidFill>
                <a:latin typeface="Bembo Std" pitchFamily="18" charset="0"/>
              </a:rPr>
              <a:t>majorossy@btk.ppke.hu</a:t>
            </a:r>
            <a:endParaRPr lang="de-AT" dirty="0">
              <a:solidFill>
                <a:srgbClr val="002060"/>
              </a:solidFill>
              <a:latin typeface="Bembo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56" y="144016"/>
            <a:ext cx="8229600" cy="764704"/>
          </a:xfrm>
        </p:spPr>
        <p:txBody>
          <a:bodyPr>
            <a:normAutofit/>
          </a:bodyPr>
          <a:lstStyle/>
          <a:p>
            <a:r>
              <a:rPr lang="de-AT" sz="3600" b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Az</a:t>
            </a:r>
            <a:r>
              <a:rPr lang="de-AT" sz="3600" b="1" dirty="0" smtClean="0">
                <a:solidFill>
                  <a:srgbClr val="502800"/>
                </a:solidFill>
                <a:latin typeface="Palatino Linotype" panose="02040502050505030304" pitchFamily="18" charset="0"/>
              </a:rPr>
              <a:t> </a:t>
            </a:r>
            <a:r>
              <a:rPr lang="de-AT" sz="3600" b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előadás</a:t>
            </a:r>
            <a:r>
              <a:rPr lang="de-AT" sz="3600" b="1" dirty="0" smtClean="0">
                <a:solidFill>
                  <a:srgbClr val="502800"/>
                </a:solidFill>
                <a:latin typeface="Palatino Linotype" panose="02040502050505030304" pitchFamily="18" charset="0"/>
              </a:rPr>
              <a:t> </a:t>
            </a:r>
            <a:r>
              <a:rPr lang="de-AT" sz="3600" b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vázlata</a:t>
            </a:r>
            <a:endParaRPr lang="de-AT" sz="3600" b="1" dirty="0">
              <a:solidFill>
                <a:srgbClr val="5028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251520" y="908720"/>
            <a:ext cx="8748464" cy="57606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AutoNum type="arabicParenR"/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Bevezetés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életrajzi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keretek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imitációs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gyakorlat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AutoNum type="arabicParenR"/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Regnart-átdolgozások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Balassinál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712788">
              <a:lnSpc>
                <a:spcPct val="150000"/>
              </a:lnSpc>
              <a:spcBef>
                <a:spcPts val="600"/>
              </a:spcBef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közös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kiindulópont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eltérő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kifejtés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I.3 + I.7				</a:t>
            </a:r>
            <a:r>
              <a:rPr lang="de-AT" sz="24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Tizennyolcadik</a:t>
            </a:r>
            <a:endParaRPr lang="de-AT" sz="2400" i="1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712788">
              <a:lnSpc>
                <a:spcPct val="150000"/>
              </a:lnSpc>
              <a:spcBef>
                <a:spcPts val="600"/>
              </a:spcBef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álombéli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zaklatás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XXIII.						</a:t>
            </a:r>
            <a:r>
              <a:rPr lang="de-AT" sz="24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Huszadik</a:t>
            </a:r>
            <a:endParaRPr lang="de-AT" sz="2400" i="1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712788">
              <a:lnSpc>
                <a:spcPct val="150000"/>
              </a:lnSpc>
              <a:spcBef>
                <a:spcPts val="600"/>
              </a:spcBef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metaforák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sorozata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90170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XV.</a:t>
            </a:r>
            <a:r>
              <a:rPr lang="de-AT" sz="2400" i="1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					</a:t>
            </a:r>
            <a:r>
              <a:rPr lang="de-AT" sz="2400" i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Negyvenkilencedik</a:t>
            </a:r>
            <a:endParaRPr lang="de-AT" sz="2400" i="1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3"/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Összefoglalás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2843808" y="2996952"/>
            <a:ext cx="2520280" cy="360040"/>
          </a:xfrm>
          <a:prstGeom prst="notchedRightArrow">
            <a:avLst>
              <a:gd name="adj1" fmla="val 50000"/>
              <a:gd name="adj2" fmla="val 266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Jobbra nyíl 6"/>
          <p:cNvSpPr/>
          <p:nvPr/>
        </p:nvSpPr>
        <p:spPr>
          <a:xfrm>
            <a:off x="3419872" y="4221088"/>
            <a:ext cx="1944216" cy="360040"/>
          </a:xfrm>
          <a:prstGeom prst="rightArrow">
            <a:avLst>
              <a:gd name="adj1" fmla="val 50000"/>
              <a:gd name="adj2" fmla="val 146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Jobbra nyíl 8"/>
          <p:cNvSpPr/>
          <p:nvPr/>
        </p:nvSpPr>
        <p:spPr>
          <a:xfrm>
            <a:off x="3419872" y="5445224"/>
            <a:ext cx="1944216" cy="360040"/>
          </a:xfrm>
          <a:prstGeom prst="rightArrow">
            <a:avLst>
              <a:gd name="adj1" fmla="val 50000"/>
              <a:gd name="adj2" fmla="val 146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54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22722"/>
          </a:xfrm>
        </p:spPr>
        <p:txBody>
          <a:bodyPr>
            <a:normAutofit fontScale="90000"/>
          </a:bodyPr>
          <a:lstStyle/>
          <a:p>
            <a:r>
              <a:rPr lang="de-AT" sz="4000" b="1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Életrajzi</a:t>
            </a:r>
            <a:r>
              <a:rPr lang="de-AT" sz="4000" b="1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keretek</a:t>
            </a:r>
            <a:r>
              <a:rPr lang="de-AT" sz="4000" b="1" dirty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és</a:t>
            </a:r>
            <a:r>
              <a:rPr lang="de-AT" sz="4000" b="1" dirty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imitációs</a:t>
            </a:r>
            <a:r>
              <a:rPr lang="de-AT" sz="4000" b="1" dirty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gyakorlat</a:t>
            </a:r>
            <a:endParaRPr lang="de-AT" sz="3800" b="1" dirty="0">
              <a:solidFill>
                <a:srgbClr val="5028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525658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arenR"/>
            </a:pP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Német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nyelvtudás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Nürnberg,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Bécs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AutoNum type="arabicParenR"/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Bécs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esetleges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/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valószínű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találkozás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Jacob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Regnarttal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725488" algn="just">
              <a:lnSpc>
                <a:spcPct val="150000"/>
              </a:lnSpc>
              <a:spcBef>
                <a:spcPts val="0"/>
              </a:spcBef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Bécs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1560 </a:t>
            </a:r>
            <a:r>
              <a:rPr lang="de-AT" sz="2400" b="1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–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[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Velence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1568-1570] </a:t>
            </a:r>
            <a:r>
              <a:rPr lang="de-AT" sz="2400" b="1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–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1578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arenR" startAt="3"/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Imitációs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gyakorlat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sokféle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irodalmi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minta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alapján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725488">
              <a:lnSpc>
                <a:spcPct val="150000"/>
              </a:lnSpc>
              <a:spcBef>
                <a:spcPts val="0"/>
              </a:spcBef>
            </a:pP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latin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olasz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német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lengyel</a:t>
            </a:r>
            <a:r>
              <a:rPr lang="de-AT" sz="2400" dirty="0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de-AT" sz="2400" dirty="0" err="1" smtClean="0">
                <a:solidFill>
                  <a:srgbClr val="5028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török</a:t>
            </a:r>
            <a:endParaRPr lang="de-AT" sz="2400" dirty="0" smtClean="0">
              <a:solidFill>
                <a:srgbClr val="5028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567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56" y="-99392"/>
            <a:ext cx="8229600" cy="764704"/>
          </a:xfrm>
        </p:spPr>
        <p:txBody>
          <a:bodyPr>
            <a:normAutofit/>
          </a:bodyPr>
          <a:lstStyle/>
          <a:p>
            <a:r>
              <a:rPr lang="de-AT" sz="3600" b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Regnart-átdolgozások</a:t>
            </a:r>
            <a:endParaRPr lang="de-AT" sz="3600" b="1" dirty="0">
              <a:solidFill>
                <a:srgbClr val="5028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457200" y="917030"/>
            <a:ext cx="4040188" cy="639762"/>
          </a:xfrm>
        </p:spPr>
        <p:txBody>
          <a:bodyPr anchor="ctr"/>
          <a:lstStyle/>
          <a:p>
            <a:pPr algn="ctr"/>
            <a:r>
              <a:rPr lang="de-AT" dirty="0" err="1" smtClean="0">
                <a:solidFill>
                  <a:srgbClr val="502800"/>
                </a:solidFill>
                <a:latin typeface="Palatino Linotype" pitchFamily="18" charset="0"/>
              </a:rPr>
              <a:t>Regnart</a:t>
            </a:r>
            <a:endParaRPr lang="de-AT" dirty="0">
              <a:solidFill>
                <a:srgbClr val="502800"/>
              </a:solidFill>
              <a:latin typeface="Palatino Linotype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608512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Nun bin ich einmal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err="1" smtClean="0">
                <a:solidFill>
                  <a:srgbClr val="C00000"/>
                </a:solidFill>
                <a:latin typeface="Palatino Linotype" pitchFamily="18" charset="0"/>
              </a:rPr>
              <a:t>frey</a:t>
            </a: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 von liebes banden (I.3)</a:t>
            </a: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Nun hab ich doch einmal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erlebt die </a:t>
            </a:r>
            <a:r>
              <a:rPr lang="de-AT" sz="2200" dirty="0" err="1" smtClean="0">
                <a:solidFill>
                  <a:srgbClr val="C00000"/>
                </a:solidFill>
                <a:latin typeface="Palatino Linotype" pitchFamily="18" charset="0"/>
              </a:rPr>
              <a:t>Stund</a:t>
            </a: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, (I.7)</a:t>
            </a: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Wann ich den </a:t>
            </a:r>
            <a:r>
              <a:rPr lang="de-AT" sz="2200" dirty="0" err="1" smtClean="0">
                <a:solidFill>
                  <a:srgbClr val="C00000"/>
                </a:solidFill>
                <a:latin typeface="Palatino Linotype" pitchFamily="18" charset="0"/>
              </a:rPr>
              <a:t>gantzen</a:t>
            </a: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tag (XXIII.)</a:t>
            </a: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2200" dirty="0">
              <a:solidFill>
                <a:srgbClr val="C000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Wer sehen </a:t>
            </a:r>
            <a:r>
              <a:rPr lang="de-AT" sz="2200" dirty="0" err="1" smtClean="0">
                <a:solidFill>
                  <a:srgbClr val="C00000"/>
                </a:solidFill>
                <a:latin typeface="Palatino Linotype" pitchFamily="18" charset="0"/>
              </a:rPr>
              <a:t>wil</a:t>
            </a: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C00000"/>
                </a:solidFill>
                <a:latin typeface="Palatino Linotype" pitchFamily="18" charset="0"/>
              </a:rPr>
              <a:t>zwen</a:t>
            </a:r>
            <a:r>
              <a:rPr lang="de-AT" sz="2200" dirty="0" smtClean="0">
                <a:solidFill>
                  <a:srgbClr val="C00000"/>
                </a:solidFill>
                <a:latin typeface="Palatino Linotype" pitchFamily="18" charset="0"/>
              </a:rPr>
              <a:t> lebendige Brunnen (XV.)</a:t>
            </a:r>
            <a:endParaRPr lang="de-AT" sz="22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041775" cy="639762"/>
          </a:xfrm>
        </p:spPr>
        <p:txBody>
          <a:bodyPr anchor="ctr"/>
          <a:lstStyle/>
          <a:p>
            <a:pPr algn="ctr"/>
            <a:r>
              <a:rPr lang="de-AT" dirty="0" err="1" smtClean="0">
                <a:solidFill>
                  <a:srgbClr val="502800"/>
                </a:solidFill>
                <a:latin typeface="Palatino Linotype" pitchFamily="18" charset="0"/>
              </a:rPr>
              <a:t>Balassi</a:t>
            </a:r>
            <a:endParaRPr lang="de-AT" dirty="0">
              <a:solidFill>
                <a:srgbClr val="502800"/>
              </a:solidFill>
              <a:latin typeface="Palatino Linotype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4211959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5028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5028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Szabadsága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vagyon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már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én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szegény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fejemnek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, (18.)</a:t>
            </a: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5028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5028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2200" dirty="0">
              <a:solidFill>
                <a:srgbClr val="5028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Már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csak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éjjel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hadna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énnékem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nyugodnom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, (20.)</a:t>
            </a:r>
          </a:p>
          <a:p>
            <a:pPr marL="0" indent="0">
              <a:spcBef>
                <a:spcPts val="0"/>
              </a:spcBef>
              <a:buNone/>
            </a:pPr>
            <a:endParaRPr lang="de-AT" sz="2200" dirty="0">
              <a:solidFill>
                <a:srgbClr val="5028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2200" dirty="0" smtClean="0">
              <a:solidFill>
                <a:srgbClr val="502800"/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Ha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ki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akar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látni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két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eleven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 </a:t>
            </a:r>
            <a:r>
              <a:rPr lang="de-AT" sz="2200" dirty="0" err="1" smtClean="0">
                <a:solidFill>
                  <a:srgbClr val="502800"/>
                </a:solidFill>
                <a:latin typeface="Palatino Linotype" pitchFamily="18" charset="0"/>
              </a:rPr>
              <a:t>kutat</a:t>
            </a: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2200" dirty="0" smtClean="0">
                <a:solidFill>
                  <a:srgbClr val="502800"/>
                </a:solidFill>
                <a:latin typeface="Palatino Linotype" pitchFamily="18" charset="0"/>
              </a:rPr>
              <a:t>(49.)</a:t>
            </a:r>
            <a:endParaRPr lang="de-AT" sz="2200" dirty="0">
              <a:solidFill>
                <a:srgbClr val="502800"/>
              </a:solidFill>
              <a:latin typeface="Palatino Linotype" pitchFamily="18" charset="0"/>
            </a:endParaRPr>
          </a:p>
        </p:txBody>
      </p:sp>
      <p:sp>
        <p:nvSpPr>
          <p:cNvPr id="9" name="Jobb oldali kapcsos zárójel 8"/>
          <p:cNvSpPr/>
          <p:nvPr/>
        </p:nvSpPr>
        <p:spPr>
          <a:xfrm>
            <a:off x="4139952" y="1628800"/>
            <a:ext cx="432048" cy="18002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3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113" r="7606" b="22045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293" r="7846" b="36779"/>
          <a:stretch/>
        </p:blipFill>
        <p:spPr bwMode="auto">
          <a:xfrm>
            <a:off x="-23241" y="0"/>
            <a:ext cx="9167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de-AT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I.3 </a:t>
            </a:r>
            <a:r>
              <a:rPr lang="de-AT" sz="3600" b="1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és</a:t>
            </a:r>
            <a:r>
              <a:rPr lang="de-AT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I.7</a:t>
            </a:r>
            <a:r>
              <a:rPr lang="de-AT" sz="3600" b="1" dirty="0" smtClean="0">
                <a:solidFill>
                  <a:srgbClr val="502800"/>
                </a:solidFill>
                <a:latin typeface="Palatino Linotype" panose="02040502050505030304" pitchFamily="18" charset="0"/>
              </a:rPr>
              <a:t>: </a:t>
            </a:r>
            <a:r>
              <a:rPr lang="de-AT" sz="3600" b="1" i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Tizennyolcadik</a:t>
            </a:r>
            <a:endParaRPr lang="de-AT" sz="3600" b="1" i="1" dirty="0">
              <a:solidFill>
                <a:srgbClr val="5028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0" y="692696"/>
            <a:ext cx="4716016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1800" b="1" dirty="0" err="1">
                <a:solidFill>
                  <a:srgbClr val="C00000"/>
                </a:solidFill>
              </a:rPr>
              <a:t>frey</a:t>
            </a:r>
            <a:r>
              <a:rPr lang="de-AT" sz="1800" dirty="0">
                <a:solidFill>
                  <a:srgbClr val="C00000"/>
                </a:solidFill>
              </a:rPr>
              <a:t> von liebes </a:t>
            </a:r>
            <a:r>
              <a:rPr lang="de-AT" sz="1800" dirty="0" smtClean="0">
                <a:solidFill>
                  <a:srgbClr val="C00000"/>
                </a:solidFill>
              </a:rPr>
              <a:t>banden</a:t>
            </a:r>
          </a:p>
          <a:p>
            <a:pPr marL="0" indent="0"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sz="1800" dirty="0">
                <a:solidFill>
                  <a:srgbClr val="C00000"/>
                </a:solidFill>
              </a:rPr>
              <a:t>mit </a:t>
            </a:r>
            <a:r>
              <a:rPr lang="de-AT" sz="1800" i="1" dirty="0" err="1">
                <a:solidFill>
                  <a:srgbClr val="C00000"/>
                </a:solidFill>
              </a:rPr>
              <a:t>lust</a:t>
            </a:r>
            <a:r>
              <a:rPr lang="de-AT" sz="1800" i="1" dirty="0">
                <a:solidFill>
                  <a:srgbClr val="C00000"/>
                </a:solidFill>
              </a:rPr>
              <a:t> </a:t>
            </a:r>
            <a:r>
              <a:rPr lang="de-AT" sz="1800" dirty="0">
                <a:solidFill>
                  <a:srgbClr val="C00000"/>
                </a:solidFill>
              </a:rPr>
              <a:t>ein </a:t>
            </a:r>
            <a:r>
              <a:rPr lang="de-AT" sz="1800" i="1" dirty="0">
                <a:solidFill>
                  <a:srgbClr val="C00000"/>
                </a:solidFill>
              </a:rPr>
              <a:t>Liedlein </a:t>
            </a:r>
            <a:r>
              <a:rPr lang="de-AT" sz="1800" dirty="0" smtClean="0">
                <a:solidFill>
                  <a:srgbClr val="C00000"/>
                </a:solidFill>
              </a:rPr>
              <a:t>singen (3x)</a:t>
            </a: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sz="1800" i="1" dirty="0" smtClean="0">
                <a:solidFill>
                  <a:srgbClr val="C00000"/>
                </a:solidFill>
              </a:rPr>
              <a:t>vor </a:t>
            </a:r>
            <a:r>
              <a:rPr lang="de-AT" sz="1800" i="1" dirty="0" err="1" smtClean="0">
                <a:solidFill>
                  <a:srgbClr val="C00000"/>
                </a:solidFill>
              </a:rPr>
              <a:t>frewden</a:t>
            </a:r>
            <a:r>
              <a:rPr lang="de-AT" sz="1800" i="1" dirty="0" smtClean="0">
                <a:solidFill>
                  <a:srgbClr val="C00000"/>
                </a:solidFill>
              </a:rPr>
              <a:t> </a:t>
            </a:r>
            <a:r>
              <a:rPr lang="de-AT" sz="1800" dirty="0" err="1" smtClean="0">
                <a:solidFill>
                  <a:srgbClr val="C00000"/>
                </a:solidFill>
              </a:rPr>
              <a:t>thut</a:t>
            </a:r>
            <a:r>
              <a:rPr lang="de-AT" sz="1800" dirty="0" smtClean="0">
                <a:solidFill>
                  <a:srgbClr val="C00000"/>
                </a:solidFill>
              </a:rPr>
              <a:t> mir </a:t>
            </a:r>
            <a:r>
              <a:rPr lang="de-AT" sz="1800" i="1" dirty="0" err="1" smtClean="0">
                <a:solidFill>
                  <a:srgbClr val="C00000"/>
                </a:solidFill>
              </a:rPr>
              <a:t>offt</a:t>
            </a:r>
            <a:r>
              <a:rPr lang="de-AT" sz="1800" i="1" dirty="0" smtClean="0">
                <a:solidFill>
                  <a:srgbClr val="C00000"/>
                </a:solidFill>
              </a:rPr>
              <a:t> </a:t>
            </a:r>
            <a:r>
              <a:rPr lang="de-AT" sz="1800" dirty="0" smtClean="0">
                <a:solidFill>
                  <a:srgbClr val="C00000"/>
                </a:solidFill>
              </a:rPr>
              <a:t>mein </a:t>
            </a:r>
            <a:r>
              <a:rPr lang="de-AT" sz="1800" i="1" dirty="0" smtClean="0">
                <a:solidFill>
                  <a:srgbClr val="C00000"/>
                </a:solidFill>
              </a:rPr>
              <a:t>Hertz</a:t>
            </a:r>
            <a:endParaRPr lang="de-AT" sz="1800" i="1" dirty="0">
              <a:solidFill>
                <a:srgbClr val="C000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i="1" dirty="0" err="1" smtClean="0">
                <a:solidFill>
                  <a:srgbClr val="C00000"/>
                </a:solidFill>
              </a:rPr>
              <a:t>auffspringen</a:t>
            </a:r>
            <a:endParaRPr lang="de-AT" sz="18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all die </a:t>
            </a:r>
            <a:r>
              <a:rPr lang="de-AT" sz="1800" dirty="0" err="1" smtClean="0">
                <a:solidFill>
                  <a:srgbClr val="C00000"/>
                </a:solidFill>
              </a:rPr>
              <a:t>ir</a:t>
            </a:r>
            <a:r>
              <a:rPr lang="de-AT" sz="1800" dirty="0" smtClean="0">
                <a:solidFill>
                  <a:srgbClr val="C00000"/>
                </a:solidFill>
              </a:rPr>
              <a:t> seit mit lieb </a:t>
            </a:r>
            <a:r>
              <a:rPr lang="de-AT" sz="1800" dirty="0" err="1" smtClean="0">
                <a:solidFill>
                  <a:srgbClr val="C00000"/>
                </a:solidFill>
              </a:rPr>
              <a:t>umbgeben</a:t>
            </a:r>
            <a:r>
              <a:rPr lang="de-AT" sz="1800" dirty="0" smtClean="0">
                <a:solidFill>
                  <a:srgbClr val="C0000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zu </a:t>
            </a:r>
            <a:r>
              <a:rPr lang="de-AT" sz="1800" dirty="0">
                <a:solidFill>
                  <a:srgbClr val="C00000"/>
                </a:solidFill>
              </a:rPr>
              <a:t>wenden </a:t>
            </a:r>
            <a:r>
              <a:rPr lang="de-AT" sz="1800" dirty="0" err="1">
                <a:solidFill>
                  <a:srgbClr val="C00000"/>
                </a:solidFill>
              </a:rPr>
              <a:t>wiederumb</a:t>
            </a:r>
            <a:r>
              <a:rPr lang="de-AT" sz="1800" dirty="0">
                <a:solidFill>
                  <a:srgbClr val="C00000"/>
                </a:solidFill>
              </a:rPr>
              <a:t> </a:t>
            </a:r>
            <a:r>
              <a:rPr lang="de-AT" sz="1800" dirty="0" err="1">
                <a:solidFill>
                  <a:srgbClr val="C00000"/>
                </a:solidFill>
              </a:rPr>
              <a:t>befleist</a:t>
            </a:r>
            <a:r>
              <a:rPr lang="de-AT" sz="1800" dirty="0">
                <a:solidFill>
                  <a:srgbClr val="C00000"/>
                </a:solidFill>
              </a:rPr>
              <a:t> </a:t>
            </a:r>
            <a:r>
              <a:rPr lang="de-AT" sz="1800" dirty="0" smtClean="0">
                <a:solidFill>
                  <a:srgbClr val="C00000"/>
                </a:solidFill>
              </a:rPr>
              <a:t>euch eben</a:t>
            </a:r>
            <a:endParaRPr lang="de-AT" sz="1800" dirty="0">
              <a:solidFill>
                <a:srgbClr val="C000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de-AT" sz="1800" dirty="0" smtClean="0">
              <a:solidFill>
                <a:srgbClr val="502800"/>
              </a:solidFill>
            </a:endParaRPr>
          </a:p>
          <a:p>
            <a:pPr marL="0" indent="0" algn="ctr"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von </a:t>
            </a:r>
            <a:r>
              <a:rPr lang="de-AT" sz="1800" dirty="0">
                <a:solidFill>
                  <a:srgbClr val="C00000"/>
                </a:solidFill>
              </a:rPr>
              <a:t>liebes sucht </a:t>
            </a:r>
            <a:r>
              <a:rPr lang="de-AT" sz="1800" b="1" dirty="0" smtClean="0">
                <a:solidFill>
                  <a:srgbClr val="C00000"/>
                </a:solidFill>
              </a:rPr>
              <a:t>gesund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>
                <a:solidFill>
                  <a:srgbClr val="C00000"/>
                </a:solidFill>
              </a:rPr>
              <a:t>Mein </a:t>
            </a:r>
            <a:r>
              <a:rPr lang="de-AT" sz="1800" b="1" dirty="0">
                <a:solidFill>
                  <a:srgbClr val="C00000"/>
                </a:solidFill>
              </a:rPr>
              <a:t>lieb</a:t>
            </a:r>
            <a:r>
              <a:rPr lang="de-AT" sz="1800" dirty="0">
                <a:solidFill>
                  <a:srgbClr val="C00000"/>
                </a:solidFill>
              </a:rPr>
              <a:t> und </a:t>
            </a:r>
            <a:r>
              <a:rPr lang="de-AT" sz="1800" b="1" dirty="0" err="1" smtClean="0">
                <a:solidFill>
                  <a:srgbClr val="C00000"/>
                </a:solidFill>
              </a:rPr>
              <a:t>laid</a:t>
            </a:r>
            <a:r>
              <a:rPr lang="de-AT" sz="1800" b="1" dirty="0" smtClean="0">
                <a:solidFill>
                  <a:srgbClr val="C00000"/>
                </a:solidFill>
              </a:rPr>
              <a:t> </a:t>
            </a:r>
            <a:r>
              <a:rPr lang="de-AT" sz="1800" dirty="0" err="1">
                <a:solidFill>
                  <a:srgbClr val="C00000"/>
                </a:solidFill>
              </a:rPr>
              <a:t>seind</a:t>
            </a:r>
            <a:r>
              <a:rPr lang="de-AT" sz="1800" dirty="0">
                <a:solidFill>
                  <a:srgbClr val="C00000"/>
                </a:solidFill>
              </a:rPr>
              <a:t> </a:t>
            </a:r>
            <a:r>
              <a:rPr lang="de-AT" sz="1800" dirty="0" smtClean="0">
                <a:solidFill>
                  <a:srgbClr val="C00000"/>
                </a:solidFill>
              </a:rPr>
              <a:t>all zugleich dahin.</a:t>
            </a: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C00000"/>
                </a:solidFill>
              </a:rPr>
              <a:t>Sonder</a:t>
            </a:r>
            <a:r>
              <a:rPr lang="de-AT" sz="1800" dirty="0" smtClean="0">
                <a:solidFill>
                  <a:srgbClr val="C00000"/>
                </a:solidFill>
              </a:rPr>
              <a:t> </a:t>
            </a:r>
            <a:r>
              <a:rPr lang="de-AT" sz="1800" dirty="0">
                <a:solidFill>
                  <a:srgbClr val="C00000"/>
                </a:solidFill>
              </a:rPr>
              <a:t>zu Gott setzen sein </a:t>
            </a:r>
            <a:r>
              <a:rPr lang="de-AT" sz="1800" dirty="0" err="1">
                <a:solidFill>
                  <a:srgbClr val="C00000"/>
                </a:solidFill>
              </a:rPr>
              <a:t>zuversicht</a:t>
            </a:r>
            <a:r>
              <a:rPr lang="de-AT" sz="1800" dirty="0" smtClean="0">
                <a:solidFill>
                  <a:srgbClr val="C00000"/>
                </a:solidFill>
              </a:rPr>
              <a:t>. </a:t>
            </a: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Im </a:t>
            </a:r>
            <a:r>
              <a:rPr lang="de-AT" sz="1800" dirty="0" err="1">
                <a:solidFill>
                  <a:srgbClr val="C00000"/>
                </a:solidFill>
              </a:rPr>
              <a:t>sey</a:t>
            </a:r>
            <a:r>
              <a:rPr lang="de-AT" sz="1800" dirty="0">
                <a:solidFill>
                  <a:srgbClr val="C00000"/>
                </a:solidFill>
              </a:rPr>
              <a:t> </a:t>
            </a:r>
            <a:r>
              <a:rPr lang="de-AT" sz="1800" dirty="0" err="1">
                <a:solidFill>
                  <a:srgbClr val="C00000"/>
                </a:solidFill>
              </a:rPr>
              <a:t>gedanckt</a:t>
            </a:r>
            <a:r>
              <a:rPr lang="de-AT" sz="1800" dirty="0">
                <a:solidFill>
                  <a:srgbClr val="C00000"/>
                </a:solidFill>
              </a:rPr>
              <a:t>, er </a:t>
            </a:r>
            <a:r>
              <a:rPr lang="de-AT" sz="1800" dirty="0" err="1" smtClean="0">
                <a:solidFill>
                  <a:srgbClr val="C00000"/>
                </a:solidFill>
              </a:rPr>
              <a:t>hats</a:t>
            </a:r>
            <a:r>
              <a:rPr lang="de-AT" sz="1800" dirty="0" smtClean="0">
                <a:solidFill>
                  <a:srgbClr val="C00000"/>
                </a:solidFill>
              </a:rPr>
              <a:t> </a:t>
            </a:r>
            <a:r>
              <a:rPr lang="de-AT" sz="1800" dirty="0">
                <a:solidFill>
                  <a:srgbClr val="C00000"/>
                </a:solidFill>
              </a:rPr>
              <a:t>also </a:t>
            </a:r>
            <a:r>
              <a:rPr lang="de-AT" sz="1800" dirty="0" err="1">
                <a:solidFill>
                  <a:srgbClr val="C00000"/>
                </a:solidFill>
              </a:rPr>
              <a:t>gericht</a:t>
            </a:r>
            <a:r>
              <a:rPr lang="de-AT" sz="18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716016" y="692696"/>
            <a:ext cx="4464496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1800" b="1" dirty="0" err="1" smtClean="0"/>
              <a:t>Szabad</a:t>
            </a:r>
            <a:r>
              <a:rPr lang="de-AT" sz="1800" dirty="0" err="1" smtClean="0"/>
              <a:t>sága</a:t>
            </a:r>
            <a:r>
              <a:rPr lang="de-AT" sz="1800" dirty="0" smtClean="0"/>
              <a:t> </a:t>
            </a:r>
            <a:r>
              <a:rPr lang="de-AT" sz="1800" dirty="0" err="1" smtClean="0"/>
              <a:t>vagyon</a:t>
            </a:r>
            <a:r>
              <a:rPr lang="de-AT" sz="1800" dirty="0" smtClean="0"/>
              <a:t>...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buNone/>
            </a:pPr>
            <a:r>
              <a:rPr lang="de-AT" sz="1800" dirty="0" err="1" smtClean="0"/>
              <a:t>Meg</a:t>
            </a:r>
            <a:r>
              <a:rPr lang="de-AT" sz="1800" b="1" dirty="0" err="1" smtClean="0"/>
              <a:t>szabad</a:t>
            </a:r>
            <a:r>
              <a:rPr lang="de-AT" sz="1800" dirty="0" err="1" smtClean="0"/>
              <a:t>ult</a:t>
            </a:r>
            <a:r>
              <a:rPr lang="de-AT" sz="1800" dirty="0" smtClean="0"/>
              <a:t> </a:t>
            </a:r>
            <a:r>
              <a:rPr lang="de-AT" sz="1800" dirty="0" err="1" smtClean="0"/>
              <a:t>rabhoz</a:t>
            </a:r>
            <a:r>
              <a:rPr lang="de-AT" sz="1800" dirty="0" smtClean="0"/>
              <a:t> </a:t>
            </a:r>
            <a:r>
              <a:rPr lang="de-AT" sz="1800" dirty="0" err="1" smtClean="0"/>
              <a:t>hasonló</a:t>
            </a:r>
            <a:r>
              <a:rPr lang="de-AT" sz="1800" dirty="0" smtClean="0"/>
              <a:t>...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buNone/>
            </a:pPr>
            <a:r>
              <a:rPr lang="de-AT" sz="1800" b="1" dirty="0" err="1" smtClean="0"/>
              <a:t>Szabad</a:t>
            </a:r>
            <a:r>
              <a:rPr lang="de-AT" sz="1800" dirty="0" err="1" smtClean="0"/>
              <a:t>on</a:t>
            </a:r>
            <a:r>
              <a:rPr lang="de-AT" sz="1800" dirty="0" smtClean="0"/>
              <a:t> </a:t>
            </a:r>
            <a:r>
              <a:rPr lang="de-AT" sz="1800" i="1" dirty="0" err="1" smtClean="0"/>
              <a:t>örülök</a:t>
            </a:r>
            <a:r>
              <a:rPr lang="de-AT" sz="1800" dirty="0"/>
              <a:t> </a:t>
            </a:r>
            <a:r>
              <a:rPr lang="de-AT" sz="1800" dirty="0" err="1" smtClean="0"/>
              <a:t>minden</a:t>
            </a:r>
            <a:r>
              <a:rPr lang="de-AT" sz="1800" dirty="0" smtClean="0"/>
              <a:t> </a:t>
            </a:r>
            <a:r>
              <a:rPr lang="de-AT" sz="1800" dirty="0" err="1" smtClean="0"/>
              <a:t>múlatságoknak</a:t>
            </a:r>
            <a:r>
              <a:rPr lang="de-AT" sz="18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spcBef>
                <a:spcPts val="0"/>
              </a:spcBef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1800" i="1" dirty="0" err="1" smtClean="0"/>
              <a:t>Örülök</a:t>
            </a:r>
            <a:r>
              <a:rPr lang="de-AT" sz="1800" dirty="0" smtClean="0"/>
              <a:t>, </a:t>
            </a:r>
            <a:r>
              <a:rPr lang="de-AT" sz="1800" dirty="0" err="1" smtClean="0"/>
              <a:t>röpülök</a:t>
            </a:r>
            <a:r>
              <a:rPr lang="de-AT" sz="1800" dirty="0" smtClean="0"/>
              <a:t>...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i="1" dirty="0" err="1" smtClean="0"/>
              <a:t>víg</a:t>
            </a:r>
            <a:r>
              <a:rPr lang="de-AT" sz="1800" i="1" dirty="0" smtClean="0"/>
              <a:t> </a:t>
            </a:r>
            <a:r>
              <a:rPr lang="de-AT" sz="1800" dirty="0" err="1" smtClean="0"/>
              <a:t>és</a:t>
            </a:r>
            <a:r>
              <a:rPr lang="de-AT" sz="1800" dirty="0" smtClean="0"/>
              <a:t> </a:t>
            </a:r>
            <a:r>
              <a:rPr lang="de-AT" sz="1800" b="1" dirty="0" err="1" smtClean="0"/>
              <a:t>szabad</a:t>
            </a:r>
            <a:r>
              <a:rPr lang="de-AT" sz="1800" b="1" dirty="0" smtClean="0"/>
              <a:t> </a:t>
            </a:r>
            <a:r>
              <a:rPr lang="de-AT" sz="1800" dirty="0" err="1" smtClean="0"/>
              <a:t>elmével</a:t>
            </a:r>
            <a:r>
              <a:rPr lang="de-AT" sz="18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/>
              <a:t>Gyűlésben</a:t>
            </a:r>
            <a:r>
              <a:rPr lang="de-AT" sz="1800" dirty="0" smtClean="0"/>
              <a:t> </a:t>
            </a:r>
            <a:r>
              <a:rPr lang="de-AT" sz="1800" dirty="0" err="1" smtClean="0"/>
              <a:t>indulván</a:t>
            </a:r>
            <a:r>
              <a:rPr lang="de-AT" sz="1800" dirty="0" smtClean="0"/>
              <a:t> </a:t>
            </a:r>
            <a:r>
              <a:rPr lang="de-AT" sz="1800" dirty="0" err="1" smtClean="0"/>
              <a:t>jó</a:t>
            </a:r>
            <a:r>
              <a:rPr lang="de-AT" sz="1800" dirty="0" smtClean="0"/>
              <a:t> </a:t>
            </a:r>
            <a:r>
              <a:rPr lang="de-AT" sz="1800" dirty="0" err="1" smtClean="0"/>
              <a:t>ruhás</a:t>
            </a:r>
            <a:r>
              <a:rPr lang="de-AT" sz="1800" dirty="0" smtClean="0"/>
              <a:t> </a:t>
            </a:r>
            <a:r>
              <a:rPr lang="de-AT" sz="1800" dirty="0" err="1" smtClean="0"/>
              <a:t>legényekkel</a:t>
            </a:r>
            <a:r>
              <a:rPr lang="de-AT" sz="18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i="1" dirty="0" err="1" smtClean="0"/>
              <a:t>Hozzám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hasonlókkal</a:t>
            </a:r>
            <a:r>
              <a:rPr lang="de-AT" sz="1800" dirty="0" smtClean="0"/>
              <a:t>, </a:t>
            </a:r>
            <a:r>
              <a:rPr lang="de-AT" sz="1800" dirty="0" err="1" smtClean="0"/>
              <a:t>vitéz</a:t>
            </a:r>
            <a:r>
              <a:rPr lang="de-AT" sz="1800" dirty="0" smtClean="0"/>
              <a:t> </a:t>
            </a:r>
            <a:r>
              <a:rPr lang="de-AT" sz="1800" dirty="0" err="1" smtClean="0"/>
              <a:t>ifiakkal</a:t>
            </a:r>
            <a:r>
              <a:rPr lang="de-AT" sz="18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de-AT" sz="1800" b="1" dirty="0" err="1" smtClean="0"/>
              <a:t>Szerelemtől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nincsen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bántása</a:t>
            </a:r>
            <a:endParaRPr lang="de-AT" sz="18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/>
              <a:t>én</a:t>
            </a:r>
            <a:r>
              <a:rPr lang="de-AT" sz="1800" dirty="0" smtClean="0"/>
              <a:t> </a:t>
            </a:r>
            <a:r>
              <a:rPr lang="de-AT" sz="1800" dirty="0" err="1" smtClean="0"/>
              <a:t>szívemnek</a:t>
            </a:r>
            <a:r>
              <a:rPr lang="de-AT" sz="1800" dirty="0" smtClean="0"/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de-AT" sz="1800" dirty="0" err="1" smtClean="0"/>
              <a:t>Vagyok</a:t>
            </a:r>
            <a:r>
              <a:rPr lang="de-AT" sz="1800" dirty="0" smtClean="0"/>
              <a:t> </a:t>
            </a:r>
            <a:r>
              <a:rPr lang="de-AT" sz="1800" dirty="0" err="1" smtClean="0"/>
              <a:t>békességes</a:t>
            </a:r>
            <a:r>
              <a:rPr lang="de-AT" sz="1800" dirty="0" smtClean="0"/>
              <a:t>, </a:t>
            </a:r>
            <a:r>
              <a:rPr lang="de-AT" sz="1800" dirty="0" err="1" smtClean="0"/>
              <a:t>én</a:t>
            </a:r>
            <a:r>
              <a:rPr lang="de-AT" sz="1800" dirty="0" smtClean="0"/>
              <a:t> </a:t>
            </a:r>
            <a:r>
              <a:rPr lang="de-AT" sz="1800" dirty="0" err="1" smtClean="0"/>
              <a:t>elmém</a:t>
            </a:r>
            <a:endParaRPr lang="de-AT" sz="1800" dirty="0"/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/>
              <a:t>már</a:t>
            </a:r>
            <a:r>
              <a:rPr lang="de-AT" sz="1800" dirty="0" smtClean="0"/>
              <a:t> </a:t>
            </a:r>
            <a:r>
              <a:rPr lang="de-AT" sz="1800" dirty="0" err="1" smtClean="0"/>
              <a:t>csendes</a:t>
            </a:r>
            <a:r>
              <a:rPr lang="de-AT" sz="1800" dirty="0" smtClean="0"/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AT" sz="1800" b="1" dirty="0" err="1" smtClean="0"/>
              <a:t>nincs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gyötrelme</a:t>
            </a:r>
            <a:r>
              <a:rPr lang="de-AT" sz="1800" b="1" dirty="0" smtClean="0"/>
              <a:t> </a:t>
            </a:r>
            <a:r>
              <a:rPr lang="de-AT" sz="1800" dirty="0" err="1" smtClean="0"/>
              <a:t>lelkemnek</a:t>
            </a:r>
            <a:r>
              <a:rPr lang="de-AT" sz="18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de-AT" sz="1800" b="1" spc="-50" dirty="0" smtClean="0"/>
              <a:t>√</a:t>
            </a:r>
            <a:r>
              <a:rPr lang="de-AT" sz="1800" b="1" spc="-50" baseline="70000" dirty="0" smtClean="0"/>
              <a:t>—</a:t>
            </a:r>
          </a:p>
          <a:p>
            <a:pPr marL="0" indent="0" algn="ctr">
              <a:spcBef>
                <a:spcPts val="0"/>
              </a:spcBef>
              <a:buNone/>
            </a:pPr>
            <a:endParaRPr lang="de-AT" sz="1800" b="1" spc="-50" baseline="70000" dirty="0"/>
          </a:p>
        </p:txBody>
      </p:sp>
    </p:spTree>
    <p:extLst>
      <p:ext uri="{BB962C8B-B14F-4D97-AF65-F5344CB8AC3E}">
        <p14:creationId xmlns:p14="http://schemas.microsoft.com/office/powerpoint/2010/main" val="15591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2232" r="8548" b="19658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de-AT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XXIII.</a:t>
            </a:r>
            <a:r>
              <a:rPr lang="de-AT" sz="3600" b="1" dirty="0" smtClean="0">
                <a:solidFill>
                  <a:srgbClr val="502800"/>
                </a:solidFill>
                <a:latin typeface="Palatino Linotype" panose="02040502050505030304" pitchFamily="18" charset="0"/>
              </a:rPr>
              <a:t>: </a:t>
            </a:r>
            <a:r>
              <a:rPr lang="de-AT" sz="3600" b="1" i="1" dirty="0" err="1" smtClean="0">
                <a:solidFill>
                  <a:srgbClr val="502800"/>
                </a:solidFill>
                <a:latin typeface="Palatino Linotype" panose="02040502050505030304" pitchFamily="18" charset="0"/>
              </a:rPr>
              <a:t>Huszadik</a:t>
            </a:r>
            <a:endParaRPr lang="de-AT" sz="3600" b="1" i="1" dirty="0">
              <a:solidFill>
                <a:srgbClr val="5028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144016" y="836712"/>
            <a:ext cx="3923928" cy="6021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C00000"/>
                </a:solidFill>
              </a:rPr>
              <a:t>bey</a:t>
            </a:r>
            <a:r>
              <a:rPr lang="de-AT" sz="1800" dirty="0" smtClean="0">
                <a:solidFill>
                  <a:srgbClr val="C00000"/>
                </a:solidFill>
              </a:rPr>
              <a:t> </a:t>
            </a:r>
            <a:r>
              <a:rPr lang="de-AT" sz="1800" dirty="0" err="1" smtClean="0">
                <a:solidFill>
                  <a:srgbClr val="C00000"/>
                </a:solidFill>
              </a:rPr>
              <a:t>nacht</a:t>
            </a:r>
            <a:r>
              <a:rPr lang="de-AT" sz="1800" dirty="0" smtClean="0">
                <a:solidFill>
                  <a:srgbClr val="C00000"/>
                </a:solidFill>
              </a:rPr>
              <a:t>, wann ich soll schlaffen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Ein </a:t>
            </a:r>
            <a:r>
              <a:rPr lang="de-AT" sz="1800" dirty="0" err="1" smtClean="0">
                <a:solidFill>
                  <a:srgbClr val="C00000"/>
                </a:solidFill>
              </a:rPr>
              <a:t>traum</a:t>
            </a:r>
            <a:r>
              <a:rPr lang="de-AT" sz="1800" dirty="0" smtClean="0">
                <a:solidFill>
                  <a:srgbClr val="C00000"/>
                </a:solidFill>
              </a:rPr>
              <a:t> mit </a:t>
            </a:r>
            <a:r>
              <a:rPr lang="de-AT" sz="1800" dirty="0" err="1" smtClean="0">
                <a:solidFill>
                  <a:srgbClr val="C00000"/>
                </a:solidFill>
              </a:rPr>
              <a:t>grossem</a:t>
            </a:r>
            <a:r>
              <a:rPr lang="de-AT" sz="1800" dirty="0" smtClean="0">
                <a:solidFill>
                  <a:srgbClr val="C00000"/>
                </a:solidFill>
              </a:rPr>
              <a:t> schrecken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C00000"/>
                </a:solidFill>
              </a:rPr>
              <a:t>thut</a:t>
            </a:r>
            <a:r>
              <a:rPr lang="de-AT" sz="1800" dirty="0" smtClean="0">
                <a:solidFill>
                  <a:srgbClr val="C00000"/>
                </a:solidFill>
              </a:rPr>
              <a:t> mich gar </a:t>
            </a:r>
            <a:r>
              <a:rPr lang="de-AT" sz="1800" dirty="0" err="1" smtClean="0">
                <a:solidFill>
                  <a:srgbClr val="C00000"/>
                </a:solidFill>
              </a:rPr>
              <a:t>offt</a:t>
            </a:r>
            <a:r>
              <a:rPr lang="de-AT" sz="1800" dirty="0" smtClean="0">
                <a:solidFill>
                  <a:srgbClr val="C00000"/>
                </a:solidFill>
              </a:rPr>
              <a:t> </a:t>
            </a:r>
            <a:r>
              <a:rPr lang="de-AT" sz="1800" dirty="0" err="1" smtClean="0">
                <a:solidFill>
                  <a:srgbClr val="C00000"/>
                </a:solidFill>
              </a:rPr>
              <a:t>auffwecken</a:t>
            </a:r>
            <a:r>
              <a:rPr lang="de-AT" sz="18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Im schlaff </a:t>
            </a:r>
            <a:r>
              <a:rPr lang="de-AT" sz="1800" dirty="0" err="1" smtClean="0">
                <a:solidFill>
                  <a:srgbClr val="C00000"/>
                </a:solidFill>
              </a:rPr>
              <a:t>sih</a:t>
            </a:r>
            <a:r>
              <a:rPr lang="de-AT" sz="1800" dirty="0" smtClean="0">
                <a:solidFill>
                  <a:srgbClr val="C00000"/>
                </a:solidFill>
              </a:rPr>
              <a:t> ich den schein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der aller liebsten mein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Und </a:t>
            </a:r>
            <a:r>
              <a:rPr lang="de-AT" sz="1800" dirty="0" err="1">
                <a:solidFill>
                  <a:srgbClr val="C00000"/>
                </a:solidFill>
              </a:rPr>
              <a:t>schrey</a:t>
            </a:r>
            <a:r>
              <a:rPr lang="de-AT" sz="1800" dirty="0">
                <a:solidFill>
                  <a:srgbClr val="C00000"/>
                </a:solidFill>
              </a:rPr>
              <a:t> mit lauter stimmen: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Jungfrau </a:t>
            </a:r>
            <a:r>
              <a:rPr lang="de-AT" sz="1800" dirty="0">
                <a:solidFill>
                  <a:srgbClr val="C00000"/>
                </a:solidFill>
              </a:rPr>
              <a:t>last </a:t>
            </a:r>
            <a:r>
              <a:rPr lang="de-AT" sz="1800" dirty="0" err="1" smtClean="0">
                <a:solidFill>
                  <a:srgbClr val="C00000"/>
                </a:solidFill>
              </a:rPr>
              <a:t>ewren</a:t>
            </a:r>
            <a:r>
              <a:rPr lang="de-AT" sz="1800" dirty="0" smtClean="0">
                <a:solidFill>
                  <a:srgbClr val="C00000"/>
                </a:solidFill>
              </a:rPr>
              <a:t> grimmen.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>
                <a:solidFill>
                  <a:srgbClr val="C00000"/>
                </a:solidFill>
              </a:rPr>
              <a:t>I</a:t>
            </a:r>
            <a:r>
              <a:rPr lang="de-AT" sz="1800" dirty="0" smtClean="0">
                <a:solidFill>
                  <a:srgbClr val="C00000"/>
                </a:solidFill>
              </a:rPr>
              <a:t>st </a:t>
            </a:r>
            <a:r>
              <a:rPr lang="de-AT" sz="1800" dirty="0">
                <a:solidFill>
                  <a:srgbClr val="C00000"/>
                </a:solidFill>
              </a:rPr>
              <a:t>alle </a:t>
            </a:r>
            <a:r>
              <a:rPr lang="de-AT" sz="1800" dirty="0" err="1">
                <a:solidFill>
                  <a:srgbClr val="C00000"/>
                </a:solidFill>
              </a:rPr>
              <a:t>hülff</a:t>
            </a:r>
            <a:r>
              <a:rPr lang="de-AT" sz="1800" dirty="0">
                <a:solidFill>
                  <a:srgbClr val="C00000"/>
                </a:solidFill>
              </a:rPr>
              <a:t> verloren,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Dich </a:t>
            </a:r>
            <a:r>
              <a:rPr lang="de-AT" sz="1800" dirty="0">
                <a:solidFill>
                  <a:srgbClr val="C00000"/>
                </a:solidFill>
              </a:rPr>
              <a:t>mag niemand erretten,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Mein </a:t>
            </a:r>
            <a:r>
              <a:rPr lang="de-AT" sz="1800" dirty="0" err="1">
                <a:solidFill>
                  <a:srgbClr val="C00000"/>
                </a:solidFill>
              </a:rPr>
              <a:t>hand</a:t>
            </a:r>
            <a:r>
              <a:rPr lang="de-AT" sz="1800" dirty="0">
                <a:solidFill>
                  <a:srgbClr val="C00000"/>
                </a:solidFill>
              </a:rPr>
              <a:t>, die </a:t>
            </a:r>
            <a:r>
              <a:rPr lang="de-AT" sz="1800" dirty="0" err="1" smtClean="0">
                <a:solidFill>
                  <a:srgbClr val="C00000"/>
                </a:solidFill>
              </a:rPr>
              <a:t>muß</a:t>
            </a:r>
            <a:r>
              <a:rPr lang="de-AT" sz="1800" dirty="0" smtClean="0">
                <a:solidFill>
                  <a:srgbClr val="C00000"/>
                </a:solidFill>
              </a:rPr>
              <a:t> </a:t>
            </a:r>
            <a:r>
              <a:rPr lang="de-AT" sz="1800" dirty="0">
                <a:solidFill>
                  <a:srgbClr val="C00000"/>
                </a:solidFill>
              </a:rPr>
              <a:t>dich </a:t>
            </a:r>
            <a:r>
              <a:rPr lang="de-AT" sz="1800" dirty="0" err="1" smtClean="0">
                <a:solidFill>
                  <a:srgbClr val="C00000"/>
                </a:solidFill>
              </a:rPr>
              <a:t>tödten</a:t>
            </a:r>
            <a:r>
              <a:rPr lang="de-AT" sz="1800" dirty="0" smtClean="0">
                <a:solidFill>
                  <a:srgbClr val="C00000"/>
                </a:solidFill>
              </a:rPr>
              <a:t>.</a:t>
            </a: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>
                <a:solidFill>
                  <a:srgbClr val="C00000"/>
                </a:solidFill>
              </a:rPr>
              <a:t>Diß</a:t>
            </a:r>
            <a:r>
              <a:rPr lang="de-AT" sz="1800" dirty="0">
                <a:solidFill>
                  <a:srgbClr val="C00000"/>
                </a:solidFill>
              </a:rPr>
              <a:t> hab ich nun zu </a:t>
            </a:r>
            <a:r>
              <a:rPr lang="de-AT" sz="1800" dirty="0" err="1">
                <a:solidFill>
                  <a:srgbClr val="C00000"/>
                </a:solidFill>
              </a:rPr>
              <a:t>gwinn</a:t>
            </a:r>
            <a:endParaRPr lang="de-AT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>
                <a:solidFill>
                  <a:srgbClr val="C00000"/>
                </a:solidFill>
              </a:rPr>
              <a:t>Umb</a:t>
            </a:r>
            <a:r>
              <a:rPr lang="de-AT" sz="1800" dirty="0">
                <a:solidFill>
                  <a:srgbClr val="C00000"/>
                </a:solidFill>
              </a:rPr>
              <a:t> </a:t>
            </a:r>
            <a:r>
              <a:rPr lang="de-AT" sz="1800" dirty="0" err="1">
                <a:solidFill>
                  <a:srgbClr val="C00000"/>
                </a:solidFill>
              </a:rPr>
              <a:t>daß</a:t>
            </a:r>
            <a:r>
              <a:rPr lang="de-AT" sz="1800" dirty="0">
                <a:solidFill>
                  <a:srgbClr val="C00000"/>
                </a:solidFill>
              </a:rPr>
              <a:t> </a:t>
            </a:r>
            <a:r>
              <a:rPr lang="de-AT" sz="1800" b="1" dirty="0">
                <a:solidFill>
                  <a:srgbClr val="C00000"/>
                </a:solidFill>
              </a:rPr>
              <a:t>ich beständig bin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b="1" dirty="0" err="1" smtClean="0">
                <a:solidFill>
                  <a:srgbClr val="C00000"/>
                </a:solidFill>
              </a:rPr>
              <a:t>Gegn</a:t>
            </a:r>
            <a:r>
              <a:rPr lang="de-AT" sz="1800" b="1" dirty="0" smtClean="0">
                <a:solidFill>
                  <a:srgbClr val="C00000"/>
                </a:solidFill>
              </a:rPr>
              <a:t> </a:t>
            </a:r>
            <a:r>
              <a:rPr lang="de-AT" sz="1800" b="1" dirty="0">
                <a:solidFill>
                  <a:srgbClr val="C00000"/>
                </a:solidFill>
              </a:rPr>
              <a:t>euch in lieb und </a:t>
            </a:r>
            <a:r>
              <a:rPr lang="de-AT" sz="1800" b="1" dirty="0" err="1" smtClean="0">
                <a:solidFill>
                  <a:srgbClr val="C00000"/>
                </a:solidFill>
              </a:rPr>
              <a:t>trewen</a:t>
            </a:r>
            <a:endParaRPr lang="de-AT" sz="18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C00000"/>
                </a:solidFill>
              </a:rPr>
              <a:t>Dß</a:t>
            </a:r>
            <a:r>
              <a:rPr lang="de-AT" sz="1800" dirty="0" smtClean="0">
                <a:solidFill>
                  <a:srgbClr val="C00000"/>
                </a:solidFill>
              </a:rPr>
              <a:t> sich </a:t>
            </a:r>
            <a:r>
              <a:rPr lang="de-AT" sz="1800" i="1" dirty="0" smtClean="0">
                <a:solidFill>
                  <a:srgbClr val="C00000"/>
                </a:solidFill>
              </a:rPr>
              <a:t>stets </a:t>
            </a:r>
            <a:r>
              <a:rPr lang="de-AT" sz="1800" i="1" dirty="0" err="1" smtClean="0">
                <a:solidFill>
                  <a:srgbClr val="C00000"/>
                </a:solidFill>
              </a:rPr>
              <a:t>thut</a:t>
            </a:r>
            <a:r>
              <a:rPr lang="de-AT" sz="1800" i="1" dirty="0" smtClean="0">
                <a:solidFill>
                  <a:srgbClr val="C00000"/>
                </a:solidFill>
              </a:rPr>
              <a:t> </a:t>
            </a:r>
            <a:r>
              <a:rPr lang="de-AT" sz="1800" i="1" dirty="0" err="1" smtClean="0">
                <a:solidFill>
                  <a:srgbClr val="C00000"/>
                </a:solidFill>
              </a:rPr>
              <a:t>vernewen</a:t>
            </a:r>
            <a:endParaRPr lang="de-AT" sz="1800" i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>
                <a:solidFill>
                  <a:srgbClr val="C00000"/>
                </a:solidFill>
              </a:rPr>
              <a:t>Bey</a:t>
            </a:r>
            <a:r>
              <a:rPr lang="de-AT" sz="1800" dirty="0" smtClean="0">
                <a:solidFill>
                  <a:srgbClr val="C00000"/>
                </a:solidFill>
              </a:rPr>
              <a:t> tag mein </a:t>
            </a:r>
            <a:r>
              <a:rPr lang="de-AT" sz="1800" dirty="0" err="1" smtClean="0">
                <a:solidFill>
                  <a:srgbClr val="C00000"/>
                </a:solidFill>
              </a:rPr>
              <a:t>elends</a:t>
            </a:r>
            <a:r>
              <a:rPr lang="de-AT" sz="1800" dirty="0" smtClean="0">
                <a:solidFill>
                  <a:srgbClr val="C00000"/>
                </a:solidFill>
              </a:rPr>
              <a:t> klagen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>
                <a:solidFill>
                  <a:srgbClr val="C00000"/>
                </a:solidFill>
              </a:rPr>
              <a:t>und nachts solch schwere plagen.</a:t>
            </a:r>
            <a:endParaRPr lang="de-AT" sz="1800" dirty="0">
              <a:solidFill>
                <a:srgbClr val="C00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995936" y="836712"/>
            <a:ext cx="5148064" cy="6021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/>
              <a:t>Már</a:t>
            </a:r>
            <a:r>
              <a:rPr lang="de-AT" sz="1800" dirty="0" smtClean="0"/>
              <a:t> </a:t>
            </a:r>
            <a:r>
              <a:rPr lang="de-AT" sz="1800" dirty="0" err="1" smtClean="0"/>
              <a:t>csak</a:t>
            </a:r>
            <a:r>
              <a:rPr lang="de-AT" sz="1800" dirty="0" smtClean="0"/>
              <a:t> </a:t>
            </a:r>
            <a:r>
              <a:rPr lang="de-AT" sz="1800" dirty="0" err="1" smtClean="0"/>
              <a:t>éjjel</a:t>
            </a:r>
            <a:r>
              <a:rPr lang="de-AT" sz="1800" dirty="0" smtClean="0"/>
              <a:t> </a:t>
            </a:r>
            <a:r>
              <a:rPr lang="de-AT" sz="1800" dirty="0" err="1" smtClean="0"/>
              <a:t>hadna</a:t>
            </a:r>
            <a:r>
              <a:rPr lang="de-AT" sz="1800" dirty="0" smtClean="0"/>
              <a:t> </a:t>
            </a:r>
            <a:r>
              <a:rPr lang="de-AT" sz="1800" dirty="0" err="1" smtClean="0"/>
              <a:t>nyugodnom</a:t>
            </a:r>
            <a:r>
              <a:rPr lang="de-AT" sz="18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smtClean="0"/>
              <a:t>[...]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/>
              <a:t>Gyakran</a:t>
            </a:r>
            <a:r>
              <a:rPr lang="de-AT" sz="1800" dirty="0" smtClean="0"/>
              <a:t> </a:t>
            </a:r>
            <a:r>
              <a:rPr lang="de-AT" sz="1800" dirty="0" err="1" smtClean="0"/>
              <a:t>költ</a:t>
            </a:r>
            <a:r>
              <a:rPr lang="de-AT" sz="1800" dirty="0" smtClean="0"/>
              <a:t> </a:t>
            </a:r>
            <a:r>
              <a:rPr lang="de-AT" sz="1800" dirty="0" err="1" smtClean="0"/>
              <a:t>álmomból</a:t>
            </a:r>
            <a:r>
              <a:rPr lang="de-AT" sz="1800" dirty="0" smtClean="0"/>
              <a:t> </a:t>
            </a:r>
            <a:r>
              <a:rPr lang="de-AT" sz="1800" dirty="0" err="1" smtClean="0"/>
              <a:t>róla</a:t>
            </a:r>
            <a:r>
              <a:rPr lang="de-AT" sz="1800" dirty="0" smtClean="0"/>
              <a:t> </a:t>
            </a:r>
            <a:r>
              <a:rPr lang="de-AT" sz="1800" dirty="0" err="1" smtClean="0"/>
              <a:t>való</a:t>
            </a:r>
            <a:r>
              <a:rPr lang="de-AT" sz="1800" dirty="0" smtClean="0"/>
              <a:t> </a:t>
            </a:r>
            <a:r>
              <a:rPr lang="de-AT" sz="1800" dirty="0" err="1" smtClean="0"/>
              <a:t>nagy</a:t>
            </a:r>
            <a:r>
              <a:rPr lang="de-AT" sz="1800" dirty="0" smtClean="0"/>
              <a:t> </a:t>
            </a:r>
            <a:r>
              <a:rPr lang="de-AT" sz="1800" dirty="0" err="1" smtClean="0"/>
              <a:t>gondom</a:t>
            </a:r>
            <a:r>
              <a:rPr lang="de-AT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/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 smtClean="0"/>
              <a:t>Szeretőm</a:t>
            </a:r>
            <a:r>
              <a:rPr lang="de-AT" sz="1800" dirty="0" smtClean="0"/>
              <a:t> </a:t>
            </a:r>
            <a:r>
              <a:rPr lang="de-AT" sz="1800" dirty="0" err="1" smtClean="0"/>
              <a:t>személyét</a:t>
            </a:r>
            <a:r>
              <a:rPr lang="de-AT" sz="1800" dirty="0" smtClean="0"/>
              <a:t> </a:t>
            </a:r>
            <a:r>
              <a:rPr lang="de-AT" sz="1800" dirty="0" err="1" smtClean="0"/>
              <a:t>álmomban</a:t>
            </a:r>
            <a:r>
              <a:rPr lang="de-AT" sz="1800" dirty="0" smtClean="0"/>
              <a:t> </a:t>
            </a:r>
            <a:r>
              <a:rPr lang="de-AT" sz="1800" dirty="0" err="1" smtClean="0"/>
              <a:t>látám</a:t>
            </a:r>
            <a:r>
              <a:rPr lang="de-AT" sz="18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spcBef>
                <a:spcPts val="0"/>
              </a:spcBef>
              <a:buNone/>
            </a:pPr>
            <a:endParaRPr lang="de-AT" sz="18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Ne siess </a:t>
            </a:r>
            <a:r>
              <a:rPr lang="hu-HU" sz="1800" dirty="0" err="1"/>
              <a:t>éngemet</a:t>
            </a:r>
            <a:r>
              <a:rPr lang="hu-HU" sz="1800" dirty="0"/>
              <a:t> megölni, Asszonyom!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Ezt </a:t>
            </a:r>
            <a:r>
              <a:rPr lang="hu-HU" sz="1800" dirty="0" err="1"/>
              <a:t>érdemlette-é</a:t>
            </a:r>
            <a:r>
              <a:rPr lang="hu-HU" sz="1800" dirty="0"/>
              <a:t> tőled </a:t>
            </a:r>
            <a:r>
              <a:rPr lang="hu-HU" sz="1800" b="1" dirty="0"/>
              <a:t>szolgálatom</a:t>
            </a:r>
            <a:r>
              <a:rPr lang="hu-HU" sz="1800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AT" sz="1800" b="1" dirty="0" err="1"/>
              <a:t>Elköltél</a:t>
            </a:r>
            <a:r>
              <a:rPr lang="de-AT" sz="1800" dirty="0"/>
              <a:t> – </a:t>
            </a:r>
            <a:r>
              <a:rPr lang="de-AT" sz="1800" dirty="0" err="1"/>
              <a:t>mond</a:t>
            </a:r>
            <a:r>
              <a:rPr lang="de-AT" sz="1800" dirty="0"/>
              <a:t> –, </a:t>
            </a:r>
            <a:r>
              <a:rPr lang="de-AT" sz="1800" dirty="0" err="1"/>
              <a:t>arról</a:t>
            </a:r>
            <a:r>
              <a:rPr lang="de-AT" sz="1800" dirty="0"/>
              <a:t> </a:t>
            </a:r>
            <a:r>
              <a:rPr lang="de-AT" sz="1800" dirty="0" err="1"/>
              <a:t>könyörgésed</a:t>
            </a:r>
            <a:r>
              <a:rPr lang="de-AT" sz="1800" dirty="0"/>
              <a:t> </a:t>
            </a:r>
            <a:r>
              <a:rPr lang="de-AT" sz="1800" dirty="0" err="1"/>
              <a:t>semmi</a:t>
            </a:r>
            <a:r>
              <a:rPr lang="de-AT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/>
              <a:t>Meghalsz</a:t>
            </a:r>
            <a:r>
              <a:rPr lang="de-AT" sz="1800" dirty="0"/>
              <a:t>, </a:t>
            </a:r>
            <a:r>
              <a:rPr lang="de-AT" sz="1800" dirty="0" err="1"/>
              <a:t>meghalsz</a:t>
            </a:r>
            <a:r>
              <a:rPr lang="de-AT" sz="1800" dirty="0"/>
              <a:t> </a:t>
            </a:r>
            <a:r>
              <a:rPr lang="de-AT" sz="1800" dirty="0" smtClean="0"/>
              <a:t>– </a:t>
            </a:r>
            <a:r>
              <a:rPr lang="de-AT" sz="1800" dirty="0" err="1" smtClean="0"/>
              <a:t>úgymond</a:t>
            </a:r>
            <a:r>
              <a:rPr lang="de-AT" sz="1800" dirty="0" smtClean="0"/>
              <a:t> –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AT" sz="1800" dirty="0" err="1" smtClean="0"/>
              <a:t>meg</a:t>
            </a:r>
            <a:r>
              <a:rPr lang="de-AT" sz="1800" dirty="0" smtClean="0"/>
              <a:t> </a:t>
            </a:r>
            <a:r>
              <a:rPr lang="de-AT" sz="1800" dirty="0" err="1"/>
              <a:t>nem</a:t>
            </a:r>
            <a:r>
              <a:rPr lang="de-AT" sz="1800" dirty="0"/>
              <a:t> </a:t>
            </a:r>
            <a:r>
              <a:rPr lang="de-AT" sz="1800" dirty="0" err="1"/>
              <a:t>menthet</a:t>
            </a:r>
            <a:r>
              <a:rPr lang="de-AT" sz="1800" dirty="0"/>
              <a:t> </a:t>
            </a:r>
            <a:r>
              <a:rPr lang="de-AT" sz="1800" dirty="0" err="1"/>
              <a:t>senki</a:t>
            </a:r>
            <a:r>
              <a:rPr lang="de-AT" sz="1800" dirty="0"/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/>
              <a:t>Világból</a:t>
            </a:r>
            <a:r>
              <a:rPr lang="de-AT" sz="1800" dirty="0"/>
              <a:t>, </a:t>
            </a:r>
            <a:r>
              <a:rPr lang="de-AT" sz="1800" dirty="0" err="1"/>
              <a:t>akarom</a:t>
            </a:r>
            <a:r>
              <a:rPr lang="de-AT" sz="1800" dirty="0"/>
              <a:t>, </a:t>
            </a:r>
            <a:r>
              <a:rPr lang="de-AT" sz="1800" dirty="0" err="1"/>
              <a:t>hogy</a:t>
            </a:r>
            <a:r>
              <a:rPr lang="de-AT" sz="1800" dirty="0"/>
              <a:t> </a:t>
            </a:r>
            <a:r>
              <a:rPr lang="de-AT" sz="1800" dirty="0" err="1"/>
              <a:t>kezem</a:t>
            </a:r>
            <a:r>
              <a:rPr lang="de-AT" sz="1800" dirty="0"/>
              <a:t> </a:t>
            </a:r>
            <a:r>
              <a:rPr lang="de-AT" sz="1800" dirty="0" err="1"/>
              <a:t>miatt</a:t>
            </a:r>
            <a:r>
              <a:rPr lang="de-AT" sz="1800" dirty="0"/>
              <a:t> </a:t>
            </a:r>
            <a:r>
              <a:rPr lang="de-AT" sz="1800" dirty="0" err="1"/>
              <a:t>múlj</a:t>
            </a:r>
            <a:r>
              <a:rPr lang="de-AT" sz="1800" dirty="0"/>
              <a:t> </a:t>
            </a:r>
            <a:r>
              <a:rPr lang="de-AT" sz="1800" dirty="0" err="1"/>
              <a:t>ki</a:t>
            </a:r>
            <a:r>
              <a:rPr lang="de-AT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de-AT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/>
              <a:t>No</a:t>
            </a:r>
            <a:r>
              <a:rPr lang="de-AT" sz="1800" dirty="0"/>
              <a:t>, </a:t>
            </a:r>
            <a:r>
              <a:rPr lang="de-AT" sz="1800" dirty="0" err="1"/>
              <a:t>ámbár</a:t>
            </a:r>
            <a:r>
              <a:rPr lang="de-AT" sz="1800" dirty="0"/>
              <a:t> </a:t>
            </a:r>
            <a:r>
              <a:rPr lang="de-AT" sz="1800" dirty="0" err="1"/>
              <a:t>legyen</a:t>
            </a:r>
            <a:r>
              <a:rPr lang="de-AT" sz="1800" dirty="0"/>
              <a:t> </a:t>
            </a:r>
            <a:r>
              <a:rPr lang="de-AT" sz="1800" dirty="0" err="1"/>
              <a:t>úgy</a:t>
            </a:r>
            <a:r>
              <a:rPr lang="de-AT" sz="1800" dirty="0"/>
              <a:t>, </a:t>
            </a:r>
            <a:r>
              <a:rPr lang="de-AT" sz="1800" dirty="0" err="1"/>
              <a:t>ez</a:t>
            </a:r>
            <a:r>
              <a:rPr lang="de-AT" sz="1800" dirty="0"/>
              <a:t> </a:t>
            </a:r>
            <a:r>
              <a:rPr lang="de-AT" sz="1800" dirty="0" err="1"/>
              <a:t>ám</a:t>
            </a:r>
            <a:r>
              <a:rPr lang="de-AT" sz="1800" dirty="0"/>
              <a:t> </a:t>
            </a:r>
            <a:r>
              <a:rPr lang="de-AT" sz="1800" dirty="0" err="1"/>
              <a:t>én</a:t>
            </a:r>
            <a:r>
              <a:rPr lang="de-AT" sz="1800" dirty="0"/>
              <a:t> </a:t>
            </a:r>
            <a:r>
              <a:rPr lang="de-AT" sz="1800" dirty="0" err="1"/>
              <a:t>jutalmam</a:t>
            </a:r>
            <a:r>
              <a:rPr lang="de-AT" sz="1800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dirty="0" err="1"/>
              <a:t>Kiért</a:t>
            </a:r>
            <a:r>
              <a:rPr lang="de-AT" sz="1800" dirty="0"/>
              <a:t> </a:t>
            </a:r>
            <a:r>
              <a:rPr lang="de-AT" sz="1800" b="1" dirty="0" err="1"/>
              <a:t>neked</a:t>
            </a:r>
            <a:r>
              <a:rPr lang="de-AT" sz="1800" b="1" dirty="0"/>
              <a:t> </a:t>
            </a:r>
            <a:r>
              <a:rPr lang="de-AT" sz="1800" b="1" dirty="0" err="1"/>
              <a:t>fottig</a:t>
            </a:r>
            <a:r>
              <a:rPr lang="de-AT" sz="1800" b="1" dirty="0"/>
              <a:t> </a:t>
            </a:r>
            <a:r>
              <a:rPr lang="de-AT" sz="1800" dirty="0" err="1"/>
              <a:t>én</a:t>
            </a:r>
            <a:r>
              <a:rPr lang="de-AT" sz="1800" dirty="0"/>
              <a:t> </a:t>
            </a:r>
            <a:r>
              <a:rPr lang="de-AT" sz="1800" b="1" dirty="0" err="1"/>
              <a:t>híven</a:t>
            </a:r>
            <a:r>
              <a:rPr lang="de-AT" sz="1800" b="1" dirty="0"/>
              <a:t> </a:t>
            </a:r>
            <a:r>
              <a:rPr lang="de-AT" sz="1800" b="1" dirty="0" err="1"/>
              <a:t>szolgáltam</a:t>
            </a:r>
            <a:r>
              <a:rPr lang="de-AT" sz="18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sz="1800" i="1" dirty="0" err="1" smtClean="0"/>
              <a:t>Vedd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el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bár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éltemet</a:t>
            </a:r>
            <a:r>
              <a:rPr lang="de-AT" sz="1800" dirty="0" smtClean="0"/>
              <a:t>, </a:t>
            </a:r>
            <a:r>
              <a:rPr lang="de-AT" sz="1800" dirty="0" err="1" smtClean="0"/>
              <a:t>ugyanis</a:t>
            </a:r>
            <a:r>
              <a:rPr lang="de-AT" sz="1800" dirty="0" smtClean="0"/>
              <a:t> </a:t>
            </a:r>
            <a:r>
              <a:rPr lang="de-AT" sz="1800" dirty="0" err="1" smtClean="0"/>
              <a:t>csak</a:t>
            </a:r>
            <a:r>
              <a:rPr lang="de-AT" sz="1800" dirty="0" smtClean="0"/>
              <a:t> </a:t>
            </a:r>
            <a:r>
              <a:rPr lang="de-AT" sz="1800" dirty="0" err="1" smtClean="0"/>
              <a:t>kínlódtam</a:t>
            </a:r>
            <a:r>
              <a:rPr lang="de-AT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33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Diavetítés a képernyőre (4:3 oldalarány)</PresentationFormat>
  <Paragraphs>192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„daß ich beständig bin” azaz: „fottig én híven szolgáltam”</vt:lpstr>
      <vt:lpstr>Az előadás vázlata</vt:lpstr>
      <vt:lpstr>Életrajzi keretek és imitációs gyakorlat</vt:lpstr>
      <vt:lpstr>Regnart-átdolgozások</vt:lpstr>
      <vt:lpstr>PowerPoint bemutató</vt:lpstr>
      <vt:lpstr>PowerPoint bemutató</vt:lpstr>
      <vt:lpstr>I.3 és I.7: Tizennyolcadik</vt:lpstr>
      <vt:lpstr>PowerPoint bemutató</vt:lpstr>
      <vt:lpstr>XXIII.: Huszadik</vt:lpstr>
      <vt:lpstr>PowerPoint bemutató</vt:lpstr>
      <vt:lpstr>XV.: Negyvenkilencedik</vt:lpstr>
      <vt:lpstr>Összefoglalás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„Fejtse meg nekem ezeket”</dc:title>
  <dc:creator>Majorossy Imre</dc:creator>
  <cp:lastModifiedBy>Majorossy Imre</cp:lastModifiedBy>
  <cp:revision>367</cp:revision>
  <dcterms:created xsi:type="dcterms:W3CDTF">2018-01-15T11:12:09Z</dcterms:created>
  <dcterms:modified xsi:type="dcterms:W3CDTF">2019-05-25T07:23:00Z</dcterms:modified>
</cp:coreProperties>
</file>