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8" r:id="rId2"/>
    <p:sldId id="321" r:id="rId3"/>
    <p:sldId id="326" r:id="rId4"/>
    <p:sldId id="327" r:id="rId5"/>
    <p:sldId id="330" r:id="rId6"/>
    <p:sldId id="332" r:id="rId7"/>
    <p:sldId id="319" r:id="rId8"/>
    <p:sldId id="320" r:id="rId9"/>
    <p:sldId id="331" r:id="rId10"/>
    <p:sldId id="333" r:id="rId11"/>
    <p:sldId id="335" r:id="rId12"/>
    <p:sldId id="336" r:id="rId13"/>
    <p:sldId id="338" r:id="rId14"/>
    <p:sldId id="337" r:id="rId15"/>
    <p:sldId id="339" r:id="rId16"/>
    <p:sldId id="340" r:id="rId17"/>
    <p:sldId id="341" r:id="rId18"/>
    <p:sldId id="342" r:id="rId19"/>
    <p:sldId id="343" r:id="rId20"/>
    <p:sldId id="345" r:id="rId21"/>
    <p:sldId id="288" r:id="rId22"/>
    <p:sldId id="291" r:id="rId23"/>
    <p:sldId id="287" r:id="rId24"/>
    <p:sldId id="293" r:id="rId25"/>
    <p:sldId id="294" r:id="rId26"/>
    <p:sldId id="300" r:id="rId27"/>
    <p:sldId id="356" r:id="rId28"/>
    <p:sldId id="357" r:id="rId29"/>
    <p:sldId id="301" r:id="rId30"/>
    <p:sldId id="304" r:id="rId31"/>
    <p:sldId id="305" r:id="rId32"/>
    <p:sldId id="306" r:id="rId33"/>
    <p:sldId id="348" r:id="rId34"/>
    <p:sldId id="349" r:id="rId35"/>
    <p:sldId id="312" r:id="rId36"/>
    <p:sldId id="309" r:id="rId37"/>
    <p:sldId id="311" r:id="rId38"/>
    <p:sldId id="310" r:id="rId39"/>
    <p:sldId id="308" r:id="rId40"/>
    <p:sldId id="351" r:id="rId41"/>
    <p:sldId id="352" r:id="rId42"/>
    <p:sldId id="353" r:id="rId43"/>
    <p:sldId id="259" r:id="rId44"/>
    <p:sldId id="350" r:id="rId45"/>
    <p:sldId id="257" r:id="rId46"/>
    <p:sldId id="355" r:id="rId47"/>
    <p:sldId id="329" r:id="rId48"/>
    <p:sldId id="313" r:id="rId49"/>
    <p:sldId id="277" r:id="rId50"/>
    <p:sldId id="354" r:id="rId51"/>
    <p:sldId id="314" r:id="rId52"/>
    <p:sldId id="260" r:id="rId53"/>
    <p:sldId id="261" r:id="rId54"/>
    <p:sldId id="276" r:id="rId55"/>
    <p:sldId id="278" r:id="rId56"/>
    <p:sldId id="283" r:id="rId57"/>
    <p:sldId id="317" r:id="rId58"/>
    <p:sldId id="285" r:id="rId59"/>
    <p:sldId id="344" r:id="rId60"/>
    <p:sldId id="346" r:id="rId61"/>
    <p:sldId id="347" r:id="rId6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7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3DFE0-4E27-4A9B-A8D3-D28074E84E48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B292C-914A-4CB8-B199-E0085D7F7C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9717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776875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ED3654A-79EE-4C98-8C32-00DD8626C159}" type="slidenum">
              <a:rPr lang="hu-HU" altLang="hu-HU" smtClean="0"/>
              <a:pPr>
                <a:spcBef>
                  <a:spcPct val="0"/>
                </a:spcBef>
              </a:pPr>
              <a:t>32</a:t>
            </a:fld>
            <a:endParaRPr lang="hu-HU" altLang="hu-HU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altLang="hu-HU" sz="2400" smtClean="0"/>
              <a:t>Festő és modellje, 1904</a:t>
            </a:r>
          </a:p>
        </p:txBody>
      </p:sp>
    </p:spTree>
    <p:extLst>
      <p:ext uri="{BB962C8B-B14F-4D97-AF65-F5344CB8AC3E}">
        <p14:creationId xmlns:p14="http://schemas.microsoft.com/office/powerpoint/2010/main" val="2773099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46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721557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43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982932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64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964832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BC26-47E7-49A7-89E8-DB9DCE315C89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68FA-4A6D-4D15-B853-245062C803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265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BC26-47E7-49A7-89E8-DB9DCE315C89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68FA-4A6D-4D15-B853-245062C803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5557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BC26-47E7-49A7-89E8-DB9DCE315C89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68FA-4A6D-4D15-B853-245062C803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198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BC26-47E7-49A7-89E8-DB9DCE315C89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68FA-4A6D-4D15-B853-245062C803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754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BC26-47E7-49A7-89E8-DB9DCE315C89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68FA-4A6D-4D15-B853-245062C803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9789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BC26-47E7-49A7-89E8-DB9DCE315C89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68FA-4A6D-4D15-B853-245062C803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5820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BC26-47E7-49A7-89E8-DB9DCE315C89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68FA-4A6D-4D15-B853-245062C803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1958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BC26-47E7-49A7-89E8-DB9DCE315C89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68FA-4A6D-4D15-B853-245062C803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884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BC26-47E7-49A7-89E8-DB9DCE315C89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68FA-4A6D-4D15-B853-245062C803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097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BC26-47E7-49A7-89E8-DB9DCE315C89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68FA-4A6D-4D15-B853-245062C803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0303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BC26-47E7-49A7-89E8-DB9DCE315C89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68FA-4A6D-4D15-B853-245062C803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3213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BBC26-47E7-49A7-89E8-DB9DCE315C89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B68FA-4A6D-4D15-B853-245062C803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95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upload.wikimedia.org/wikipedia/commons/d/df/Adriaen_van_Ostade_006.jpg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94"/>
            <a:ext cx="4716016" cy="410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852" y="1196752"/>
            <a:ext cx="4716016" cy="410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83568" y="5517232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ORLAI FESI PETŐFIT – CSERNUS FESTI ORLAIT</a:t>
            </a:r>
          </a:p>
          <a:p>
            <a:pPr algn="ctr"/>
            <a:r>
              <a:rPr lang="hu-H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Csernus Tibor festménye 1951-ből</a:t>
            </a:r>
            <a:endParaRPr lang="hu-H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358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8" t="10890" r="32235" b="7911"/>
          <a:stretch/>
        </p:blipFill>
        <p:spPr bwMode="auto">
          <a:xfrm>
            <a:off x="251520" y="188640"/>
            <a:ext cx="313818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707904" y="33265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Irodalomtörténeti Közlemények, 1951/2</a:t>
            </a:r>
            <a:endParaRPr lang="hu-H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1" t="12200" r="33446" b="5156"/>
          <a:stretch/>
        </p:blipFill>
        <p:spPr bwMode="auto">
          <a:xfrm rot="16200000">
            <a:off x="3818186" y="945177"/>
            <a:ext cx="4354159" cy="629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806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Ã©ptalÃ¡lat a kÃ¶vetkezÅre: âorlai petÅfi debrecenben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2672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9512" y="609329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Orlai</a:t>
            </a:r>
            <a:r>
              <a:rPr lang="hu-HU" dirty="0" smtClean="0"/>
              <a:t> </a:t>
            </a:r>
            <a:r>
              <a:rPr lang="hu-HU" dirty="0" err="1"/>
              <a:t>P</a:t>
            </a:r>
            <a:r>
              <a:rPr lang="hu-HU" dirty="0" err="1" smtClean="0"/>
              <a:t>etrich</a:t>
            </a:r>
            <a:r>
              <a:rPr lang="hu-HU" dirty="0" smtClean="0"/>
              <a:t> Soma:</a:t>
            </a:r>
          </a:p>
          <a:p>
            <a:r>
              <a:rPr lang="hu-HU" dirty="0" smtClean="0"/>
              <a:t>Petőfi Mezőberényben, 1849 körül, PIM 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4651359" y="6105431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err="1"/>
              <a:t>Orlai</a:t>
            </a:r>
            <a:r>
              <a:rPr lang="hu-HU" dirty="0"/>
              <a:t> </a:t>
            </a:r>
            <a:r>
              <a:rPr lang="hu-HU" dirty="0" err="1"/>
              <a:t>Petrich</a:t>
            </a:r>
            <a:r>
              <a:rPr lang="hu-HU" dirty="0"/>
              <a:t> Soma</a:t>
            </a:r>
            <a:r>
              <a:rPr lang="hu-HU" dirty="0" smtClean="0"/>
              <a:t>:</a:t>
            </a:r>
          </a:p>
          <a:p>
            <a:pPr algn="r"/>
            <a:r>
              <a:rPr lang="hu-HU" dirty="0" smtClean="0"/>
              <a:t>Petőfi Mezőberényben, MNM, 1849 körül</a:t>
            </a:r>
            <a:endParaRPr lang="hu-HU" dirty="0"/>
          </a:p>
        </p:txBody>
      </p:sp>
      <p:pic>
        <p:nvPicPr>
          <p:cNvPr id="8196" name="Picture 4" descr="Képtalálat a következőre: „Petőfi Mezőberényben, PIM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1" t="7885" r="11291" b="7307"/>
          <a:stretch/>
        </p:blipFill>
        <p:spPr bwMode="auto">
          <a:xfrm>
            <a:off x="251520" y="276351"/>
            <a:ext cx="4104456" cy="552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487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[missing &quot;en.site.object.main-img-alt&quot; translation] 'Petőfi Sándor'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r="2187" b="5637"/>
          <a:stretch/>
        </p:blipFill>
        <p:spPr bwMode="auto">
          <a:xfrm>
            <a:off x="323528" y="188640"/>
            <a:ext cx="4272741" cy="575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00"/>
          <a:stretch/>
        </p:blipFill>
        <p:spPr bwMode="auto">
          <a:xfrm>
            <a:off x="5173359" y="0"/>
            <a:ext cx="399288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3528" y="6093296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Orlai</a:t>
            </a:r>
            <a:r>
              <a:rPr lang="hu-HU" dirty="0" smtClean="0"/>
              <a:t> </a:t>
            </a:r>
            <a:r>
              <a:rPr lang="hu-HU" dirty="0" err="1" smtClean="0"/>
              <a:t>petrich</a:t>
            </a:r>
            <a:r>
              <a:rPr lang="hu-HU" dirty="0" smtClean="0"/>
              <a:t> Soma: </a:t>
            </a:r>
            <a:r>
              <a:rPr lang="hu-HU" dirty="0" err="1" smtClean="0"/>
              <a:t>petőfi</a:t>
            </a:r>
            <a:r>
              <a:rPr lang="hu-HU" dirty="0" smtClean="0"/>
              <a:t> mellképe, 1848</a:t>
            </a:r>
          </a:p>
          <a:p>
            <a:r>
              <a:rPr lang="hu-HU" dirty="0" smtClean="0"/>
              <a:t>MNM TKCS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33232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4" t="23779" r="22246" b="10442"/>
          <a:stretch/>
        </p:blipFill>
        <p:spPr bwMode="auto">
          <a:xfrm>
            <a:off x="4427984" y="476671"/>
            <a:ext cx="4365919" cy="501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4" t="27036" r="18423" b="9775"/>
          <a:stretch/>
        </p:blipFill>
        <p:spPr bwMode="auto">
          <a:xfrm>
            <a:off x="323528" y="476671"/>
            <a:ext cx="3592180" cy="481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932040" y="5661248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Berény Róbert: A </a:t>
            </a:r>
            <a:r>
              <a:rPr lang="hu-HU" dirty="0" err="1" smtClean="0"/>
              <a:t>daguerrotípia</a:t>
            </a:r>
            <a:r>
              <a:rPr lang="hu-HU" dirty="0" smtClean="0"/>
              <a:t> után készült festménye, </a:t>
            </a:r>
          </a:p>
          <a:p>
            <a:pPr algn="r"/>
            <a:r>
              <a:rPr lang="hu-HU" dirty="0" smtClean="0"/>
              <a:t>Szabad Művészet, 1948, 143. és 227. 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323528" y="5733256"/>
            <a:ext cx="3592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Jankó Jánosnak a </a:t>
            </a:r>
            <a:r>
              <a:rPr lang="hu-HU" dirty="0" err="1" smtClean="0"/>
              <a:t>daguerrotípia</a:t>
            </a:r>
            <a:r>
              <a:rPr lang="hu-HU" dirty="0" smtClean="0"/>
              <a:t> után készült ceruzarajza. </a:t>
            </a:r>
          </a:p>
          <a:p>
            <a:r>
              <a:rPr lang="hu-HU" dirty="0" err="1" smtClean="0"/>
              <a:t>Rep</a:t>
            </a:r>
            <a:r>
              <a:rPr lang="hu-HU" dirty="0" smtClean="0"/>
              <a:t>.: Szabad Művészet, 1948, 143.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5205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éptalálat a következőre: „petőfi dagerrotípia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15"/>
            <a:ext cx="5040560" cy="633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580112" y="60932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Petőfi Sándor, dagerrotípia, 1845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3579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éptalálat a következőre: „petőfi dagerrotípia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383660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t="13743" r="56146" b="47166"/>
          <a:stretch/>
        </p:blipFill>
        <p:spPr bwMode="auto">
          <a:xfrm>
            <a:off x="723206" y="836712"/>
            <a:ext cx="3776785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179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9" t="21517" r="35097" b="8992"/>
          <a:stretch/>
        </p:blipFill>
        <p:spPr bwMode="auto">
          <a:xfrm>
            <a:off x="107504" y="476672"/>
            <a:ext cx="3960440" cy="57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283968" y="1272133"/>
            <a:ext cx="4572000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lvl="0"/>
            <a:r>
              <a:rPr lang="hu-HU" dirty="0" smtClean="0"/>
              <a:t>„Írásaiban </a:t>
            </a:r>
            <a:r>
              <a:rPr lang="hu-HU" dirty="0" err="1" smtClean="0"/>
              <a:t>Orlai</a:t>
            </a:r>
            <a:r>
              <a:rPr lang="hu-HU" dirty="0" smtClean="0"/>
              <a:t> a </a:t>
            </a:r>
            <a:r>
              <a:rPr lang="hu-HU" dirty="0"/>
              <a:t>realizmus fogalmát </a:t>
            </a:r>
            <a:r>
              <a:rPr lang="hu-HU" dirty="0" smtClean="0"/>
              <a:t>fejtegeti, azt </a:t>
            </a:r>
            <a:r>
              <a:rPr lang="hu-HU" dirty="0"/>
              <a:t>„a mai értelemben használja</a:t>
            </a:r>
            <a:r>
              <a:rPr lang="hu-HU" dirty="0" smtClean="0"/>
              <a:t>” (Szegi Pál)</a:t>
            </a:r>
          </a:p>
          <a:p>
            <a:pPr lvl="0"/>
            <a:endParaRPr lang="hu-HU" dirty="0"/>
          </a:p>
          <a:p>
            <a:pPr lvl="1"/>
            <a:r>
              <a:rPr lang="hu-HU" dirty="0"/>
              <a:t>„Véleményem szerint a művész annyiból lehet </a:t>
            </a:r>
            <a:r>
              <a:rPr lang="hu-HU" dirty="0" smtClean="0"/>
              <a:t>hű </a:t>
            </a:r>
            <a:r>
              <a:rPr lang="hu-HU" dirty="0"/>
              <a:t>a természethez,  </a:t>
            </a:r>
            <a:r>
              <a:rPr lang="hu-HU" dirty="0" smtClean="0"/>
              <a:t>s </a:t>
            </a:r>
            <a:r>
              <a:rPr lang="hu-HU" dirty="0"/>
              <a:t>csak annyiból </a:t>
            </a:r>
            <a:r>
              <a:rPr lang="hu-HU" dirty="0" err="1"/>
              <a:t>uralkodhatik</a:t>
            </a:r>
            <a:r>
              <a:rPr lang="hu-HU" dirty="0"/>
              <a:t> felette, mennyiből annak általános, összes jellemét iparkodik visszaadni; ha a természet részletes igazságába akar hatni, belevész annak gazdagságába, s el fogja miatta téveszteni a főcélt, azon hatást, </a:t>
            </a:r>
            <a:r>
              <a:rPr lang="hu-HU" dirty="0" err="1"/>
              <a:t>mellyet</a:t>
            </a:r>
            <a:r>
              <a:rPr lang="hu-HU" dirty="0"/>
              <a:t> az egésznek a nézőre kell tennie.” </a:t>
            </a:r>
            <a:endParaRPr lang="hu-HU" dirty="0" smtClean="0"/>
          </a:p>
          <a:p>
            <a:pPr lvl="1"/>
            <a:endParaRPr lang="hu-HU" dirty="0"/>
          </a:p>
          <a:p>
            <a:pPr lvl="1" algn="r"/>
            <a:r>
              <a:rPr lang="hu-HU" dirty="0" smtClean="0"/>
              <a:t>(</a:t>
            </a:r>
            <a:r>
              <a:rPr lang="hu-HU" dirty="0" err="1" smtClean="0"/>
              <a:t>Orlai</a:t>
            </a:r>
            <a:r>
              <a:rPr lang="hu-HU" dirty="0" smtClean="0"/>
              <a:t>: Eszmék a művészet körül)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92275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kogart.hu/sites/default/files/styles/kogart_max_width/public/creation/001684_s.jpg?itok=Cs6GyN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68580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75656" y="5661248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Múterem</a:t>
            </a:r>
            <a:r>
              <a:rPr lang="hu-HU" dirty="0" smtClean="0"/>
              <a:t>, 1950-es évek eleje</a:t>
            </a:r>
          </a:p>
          <a:p>
            <a:pPr algn="ctr"/>
            <a:r>
              <a:rPr lang="hu-HU" dirty="0" smtClean="0"/>
              <a:t>Akvarell – </a:t>
            </a:r>
            <a:r>
              <a:rPr lang="hu-HU" dirty="0" err="1" smtClean="0"/>
              <a:t>Kogart</a:t>
            </a:r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34353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kogart.hu/sites/default/files/styles/kogart_max_width/public/creation/001778_s.jpg?itok=-wl88T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549528" cy="6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573325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Műterem létrával II, 1950-es évek</a:t>
            </a:r>
          </a:p>
          <a:p>
            <a:r>
              <a:rPr lang="hu-HU" dirty="0" smtClean="0"/>
              <a:t>Akvarell, </a:t>
            </a:r>
            <a:r>
              <a:rPr lang="hu-HU" dirty="0"/>
              <a:t>410 × 293 </a:t>
            </a:r>
            <a:r>
              <a:rPr lang="hu-HU" dirty="0" smtClean="0"/>
              <a:t>mm</a:t>
            </a:r>
          </a:p>
          <a:p>
            <a:r>
              <a:rPr lang="hu-HU" dirty="0" err="1" smtClean="0"/>
              <a:t>Kogart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51648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kogart.hu/sites/default/files/styles/kogart_max_width/public/creation/001779_s.jpg?itok=zOfAk6h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858000" cy="48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816424" y="5589240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Műterem létrával II, 1950-es évek</a:t>
            </a:r>
          </a:p>
          <a:p>
            <a:pPr algn="ctr"/>
            <a:r>
              <a:rPr lang="hu-HU" dirty="0" smtClean="0"/>
              <a:t>Akvarell, </a:t>
            </a:r>
            <a:r>
              <a:rPr lang="hu-HU" dirty="0"/>
              <a:t>295 × </a:t>
            </a:r>
            <a:r>
              <a:rPr lang="hu-HU" dirty="0" smtClean="0"/>
              <a:t>413 mm</a:t>
            </a:r>
          </a:p>
          <a:p>
            <a:pPr algn="ctr"/>
            <a:r>
              <a:rPr lang="hu-HU" dirty="0" err="1" smtClean="0"/>
              <a:t>Kogart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2745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éptalálat a következőre: „II. magyar képzőművészeti kiállítá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398145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810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871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kogart.hu/sites/default/files/styles/kogart_max_width/public/creation/001782_s.jpg?itok=8djFQl5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74837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051720" y="55892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Művész a műteremben, 1950-es évek</a:t>
            </a:r>
          </a:p>
          <a:p>
            <a:pPr algn="ctr"/>
            <a:r>
              <a:rPr lang="hu-HU" dirty="0" smtClean="0"/>
              <a:t>Akvarell, </a:t>
            </a:r>
            <a:r>
              <a:rPr lang="hu-HU" dirty="0"/>
              <a:t>345 × 497 </a:t>
            </a:r>
            <a:r>
              <a:rPr lang="hu-HU" dirty="0" smtClean="0"/>
              <a:t>- </a:t>
            </a:r>
            <a:r>
              <a:rPr lang="hu-HU" dirty="0" err="1" smtClean="0"/>
              <a:t>Kogart</a:t>
            </a:r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20411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kogart.hu/sites/default/files/styles/kogart_max_width/public/creation/001904_s.jpg?itok=4Adn4Ih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60648"/>
            <a:ext cx="4409960" cy="318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3645024"/>
            <a:ext cx="4373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Aktot rajzoló művész, szénrajz, </a:t>
            </a:r>
          </a:p>
          <a:p>
            <a:r>
              <a:rPr lang="hu-HU" sz="1600" dirty="0" smtClean="0"/>
              <a:t>1950-es évek második fele</a:t>
            </a:r>
          </a:p>
          <a:p>
            <a:r>
              <a:rPr lang="hu-HU" sz="1600" dirty="0" err="1" smtClean="0"/>
              <a:t>Kogart</a:t>
            </a:r>
            <a:endParaRPr lang="hu-HU" sz="1600" dirty="0"/>
          </a:p>
        </p:txBody>
      </p:sp>
      <p:pic>
        <p:nvPicPr>
          <p:cNvPr id="4" name="Picture 2" descr="http://www.kogart.hu/sites/default/files/styles/kogart_max_width/public/creation/001905_s.jpg?itok=DlTLe6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43" y="2492896"/>
            <a:ext cx="4661955" cy="35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522189" y="6096495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smtClean="0"/>
              <a:t>Aktot rajzoló művészek felülnézetből, szénrajz</a:t>
            </a:r>
          </a:p>
          <a:p>
            <a:pPr algn="r"/>
            <a:r>
              <a:rPr lang="hu-HU" sz="1600" dirty="0" smtClean="0"/>
              <a:t>1950-es évek 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297930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kogart.hu/sites/default/files/styles/kogart_max_width/public/creation/001680_s.jpg?itok=K40M3z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" y="246197"/>
            <a:ext cx="4568155" cy="325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33679" y="37170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Aktot rajzoló </a:t>
            </a:r>
            <a:r>
              <a:rPr lang="hu-HU" dirty="0" smtClean="0"/>
              <a:t>művészek, tusrajz</a:t>
            </a:r>
            <a:endParaRPr lang="hu-HU" dirty="0"/>
          </a:p>
          <a:p>
            <a:r>
              <a:rPr lang="hu-HU" dirty="0"/>
              <a:t>1950-es évek </a:t>
            </a:r>
          </a:p>
        </p:txBody>
      </p:sp>
      <p:pic>
        <p:nvPicPr>
          <p:cNvPr id="4" name="Picture 2" descr="http://www.kogart.hu/sites/default/files/styles/kogart_max_width/public/creation/001906_s.jpg?itok=OSMp5H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45" y="2564904"/>
            <a:ext cx="4389155" cy="332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552354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dirty="0"/>
              <a:t>Aktot rajzoló </a:t>
            </a:r>
            <a:r>
              <a:rPr lang="hu-HU" dirty="0" smtClean="0"/>
              <a:t>művészek, </a:t>
            </a:r>
            <a:r>
              <a:rPr lang="hu-HU" dirty="0"/>
              <a:t>szénrajz</a:t>
            </a:r>
          </a:p>
          <a:p>
            <a:pPr algn="r"/>
            <a:r>
              <a:rPr lang="hu-HU" dirty="0"/>
              <a:t>1950-es évek </a:t>
            </a:r>
          </a:p>
        </p:txBody>
      </p:sp>
    </p:spTree>
    <p:extLst>
      <p:ext uri="{BB962C8B-B14F-4D97-AF65-F5344CB8AC3E}">
        <p14:creationId xmlns:p14="http://schemas.microsoft.com/office/powerpoint/2010/main" val="454368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kogart.hu/sites/default/files/styles/kogart_max_width/public/creation/001907_s.jpg?itok=bGyncbX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90240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44008" y="537321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Aktot rajzoló művész, papír, tus, 1950-es évek második fele – </a:t>
            </a:r>
            <a:r>
              <a:rPr lang="hu-HU" dirty="0" err="1" smtClean="0"/>
              <a:t>Kogart</a:t>
            </a:r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18078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kogart.hu/sites/default/files/styles/kogart_max_width/public/creation/001780_s.jpg?itok=kdFdIZ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4300"/>
            <a:ext cx="685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691680" y="5949280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Festő és aktmodell, tempera, 1950-es évek</a:t>
            </a:r>
          </a:p>
          <a:p>
            <a:pPr algn="ctr"/>
            <a:r>
              <a:rPr lang="hu-HU" dirty="0" err="1" smtClean="0"/>
              <a:t>Kogart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55487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kogart.hu/sites/default/files/styles/kogart_max_width/public/creation/001678_s.jpg?itok=IG_0A3P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907704" y="5733256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Festő és modell, 1951</a:t>
            </a:r>
          </a:p>
          <a:p>
            <a:pPr algn="ctr"/>
            <a:r>
              <a:rPr lang="hu-HU" dirty="0" smtClean="0"/>
              <a:t>Szénrajz, </a:t>
            </a:r>
            <a:r>
              <a:rPr lang="hu-HU" dirty="0"/>
              <a:t>185 × 242 </a:t>
            </a:r>
            <a:r>
              <a:rPr lang="hu-HU" dirty="0" smtClean="0"/>
              <a:t>mm – </a:t>
            </a:r>
            <a:r>
              <a:rPr lang="hu-HU" dirty="0" err="1" smtClean="0"/>
              <a:t>Kogart</a:t>
            </a:r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41568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"/>
            <a:ext cx="7620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03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éptalálat a következőre: „st lukas madonna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11935"/>
            <a:ext cx="4477288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566124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Ágoston-oltár festője, 1487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88812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ChangeArrowheads="1"/>
          </p:cNvSpPr>
          <p:nvPr/>
        </p:nvSpPr>
        <p:spPr bwMode="auto">
          <a:xfrm>
            <a:off x="3086100" y="1284288"/>
            <a:ext cx="1081088" cy="1905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3086100" y="1284288"/>
            <a:ext cx="1081088" cy="1905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  <p:sp>
        <p:nvSpPr>
          <p:cNvPr id="70660" name="Rectangle 3"/>
          <p:cNvSpPr>
            <a:spLocks noChangeArrowheads="1"/>
          </p:cNvSpPr>
          <p:nvPr/>
        </p:nvSpPr>
        <p:spPr bwMode="auto">
          <a:xfrm>
            <a:off x="3086100" y="1284288"/>
            <a:ext cx="1081088" cy="1905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1143000" y="6276975"/>
            <a:ext cx="7086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Microsoft YaHei" charset="-122"/>
              </a:defRPr>
            </a:lvl9pPr>
          </a:lstStyle>
          <a:p>
            <a:pPr eaLnBrk="1" hangingPunct="1">
              <a:spcBef>
                <a:spcPts val="1000"/>
              </a:spcBef>
              <a:buClrTx/>
              <a:buFontTx/>
              <a:buNone/>
            </a:pPr>
            <a:r>
              <a:rPr lang="hu-HU" altLang="hu-HU" sz="1600">
                <a:solidFill>
                  <a:srgbClr val="000000"/>
                </a:solidFill>
              </a:rPr>
              <a:t>Vitaly Komar, Alexander Melamid: A szocialista realizmus eredete, 1982-1983</a:t>
            </a:r>
          </a:p>
        </p:txBody>
      </p:sp>
      <p:sp>
        <p:nvSpPr>
          <p:cNvPr id="70662" name="Rectangle 5"/>
          <p:cNvSpPr>
            <a:spLocks noChangeArrowheads="1"/>
          </p:cNvSpPr>
          <p:nvPr/>
        </p:nvSpPr>
        <p:spPr bwMode="auto">
          <a:xfrm>
            <a:off x="-26988" y="-582613"/>
            <a:ext cx="9144001" cy="1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  <p:sp>
        <p:nvSpPr>
          <p:cNvPr id="70663" name="Rectangle 6"/>
          <p:cNvSpPr>
            <a:spLocks noChangeArrowheads="1"/>
          </p:cNvSpPr>
          <p:nvPr/>
        </p:nvSpPr>
        <p:spPr bwMode="auto">
          <a:xfrm>
            <a:off x="-26988" y="-582613"/>
            <a:ext cx="4108451" cy="1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  <p:sp>
        <p:nvSpPr>
          <p:cNvPr id="70664" name="Rectangle 7"/>
          <p:cNvSpPr>
            <a:spLocks noChangeArrowheads="1"/>
          </p:cNvSpPr>
          <p:nvPr/>
        </p:nvSpPr>
        <p:spPr bwMode="auto">
          <a:xfrm>
            <a:off x="-26988" y="-582613"/>
            <a:ext cx="1588" cy="1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  <p:pic>
        <p:nvPicPr>
          <p:cNvPr id="7066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"/>
          <a:stretch>
            <a:fillRect/>
          </a:stretch>
        </p:blipFill>
        <p:spPr bwMode="auto">
          <a:xfrm>
            <a:off x="2133600" y="0"/>
            <a:ext cx="4206875" cy="61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6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2088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éptalálat a következőre: „vermeer a festőművésze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5136235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0648"/>
            <a:ext cx="3810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580112" y="587727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Vermeer</a:t>
            </a:r>
            <a:r>
              <a:rPr lang="hu-HU" dirty="0" smtClean="0"/>
              <a:t>: A festőművészet, 1676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94896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éptalálat a következőre: „RÉVAI JÓZSEF PETŐFI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7" b="6311"/>
          <a:stretch/>
        </p:blipFill>
        <p:spPr bwMode="auto">
          <a:xfrm>
            <a:off x="239412" y="1484784"/>
            <a:ext cx="2832502" cy="404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95536" y="580526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1948 </a:t>
            </a:r>
            <a:endParaRPr lang="hu-H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2667" r="23483" b="5622"/>
          <a:stretch/>
        </p:blipFill>
        <p:spPr bwMode="auto">
          <a:xfrm>
            <a:off x="3419872" y="0"/>
            <a:ext cx="5031151" cy="411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Képtalálat a következőre: „horváth márton lobogónk petőfi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4" b="6329"/>
          <a:stretch/>
        </p:blipFill>
        <p:spPr bwMode="auto">
          <a:xfrm>
            <a:off x="5606788" y="2636912"/>
            <a:ext cx="2826113" cy="404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067944" y="436510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1949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923928" y="617459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1950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82545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:Adriaen van Ostade 006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862638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762000" y="6248400"/>
            <a:ext cx="762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dirty="0"/>
              <a:t>Adrien van </a:t>
            </a:r>
            <a:r>
              <a:rPr lang="hu-HU" altLang="hu-HU" sz="2000" dirty="0" err="1"/>
              <a:t>Ostade</a:t>
            </a:r>
            <a:r>
              <a:rPr lang="hu-HU" altLang="hu-HU" sz="2000" dirty="0"/>
              <a:t>: Műterem, 1663</a:t>
            </a:r>
          </a:p>
        </p:txBody>
      </p:sp>
    </p:spTree>
    <p:extLst>
      <p:ext uri="{BB962C8B-B14F-4D97-AF65-F5344CB8AC3E}">
        <p14:creationId xmlns:p14="http://schemas.microsoft.com/office/powerpoint/2010/main" val="238504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Révész - Rum\Dokumentumok\Képek\642px-Paul_C%C3%A9zanne_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6" y="228600"/>
            <a:ext cx="611505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79512" y="6168044"/>
            <a:ext cx="708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smtClean="0"/>
              <a:t>Paul Cézanne: Felolvasás </a:t>
            </a:r>
            <a:r>
              <a:rPr lang="hu-HU" altLang="hu-HU" sz="1800" dirty="0"/>
              <a:t>Zolánál, 1869-70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82" y="228600"/>
            <a:ext cx="2734018" cy="237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458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 descr="http://www.hung-art.hu/kep/f/ferenc_k/muvek/3/feren3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654800" cy="61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Szövegdoboz 3"/>
          <p:cNvSpPr txBox="1">
            <a:spLocks noChangeArrowheads="1"/>
          </p:cNvSpPr>
          <p:nvPr/>
        </p:nvSpPr>
        <p:spPr bwMode="auto">
          <a:xfrm>
            <a:off x="1187450" y="6308725"/>
            <a:ext cx="7056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charset="0"/>
              </a:rPr>
              <a:t>Ferenczy Károly: Festő és modellje, 1904</a:t>
            </a:r>
          </a:p>
        </p:txBody>
      </p:sp>
    </p:spTree>
    <p:extLst>
      <p:ext uri="{BB962C8B-B14F-4D97-AF65-F5344CB8AC3E}">
        <p14:creationId xmlns:p14="http://schemas.microsoft.com/office/powerpoint/2010/main" val="2923344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316416" cy="574962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835696" y="62373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Bernáth Aurél: Műterem, 1949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32209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6237312"/>
            <a:ext cx="547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Koffán</a:t>
            </a:r>
            <a:r>
              <a:rPr lang="hu-HU" dirty="0" smtClean="0"/>
              <a:t> Károly: Gondolkodó, 1947</a:t>
            </a:r>
            <a:endParaRPr lang="hu-H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3" t="23655" r="45636" b="10782"/>
          <a:stretch/>
        </p:blipFill>
        <p:spPr bwMode="auto">
          <a:xfrm>
            <a:off x="5364088" y="644202"/>
            <a:ext cx="3516285" cy="499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0" t="23217" r="40375" b="5001"/>
          <a:stretch/>
        </p:blipFill>
        <p:spPr bwMode="auto">
          <a:xfrm>
            <a:off x="0" y="407288"/>
            <a:ext cx="4922520" cy="546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606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6632"/>
            <a:ext cx="5696198" cy="558924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95536" y="60212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Domanovszky</a:t>
            </a:r>
            <a:r>
              <a:rPr lang="hu-HU" dirty="0" smtClean="0"/>
              <a:t> Endre: Dolgozók festőiskolája, 1950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0809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Dell\Documents\Képz. Főisk\KF 1945-56 kiállítás\Kiállítás képek\Diploma műterem\2.Ujvári Lajos - Szőnyi mester korrigá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t="1142" r="10561" b="5219"/>
          <a:stretch/>
        </p:blipFill>
        <p:spPr bwMode="auto">
          <a:xfrm>
            <a:off x="395536" y="0"/>
            <a:ext cx="8179725" cy="613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03648" y="630932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Ujvári Lajos: Szőnyi mester korrigál, 1951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98752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Dell\Documents\Képz. Főisk\KF 1945-56 kiállítás\Kiállítás képek\Mesterek\Berény Róbert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47" y="0"/>
            <a:ext cx="5205616" cy="648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3528" y="544522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Berény Róbert: Festőnövendék, 1952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6904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Dell\Documents\Képz. Főisk\KF 1945-56 kiállítás\Kiállítás képek\Diploma műterem\Berény Róbert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"/>
            <a:ext cx="7646927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75656" y="6237312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Berény Róbert: Műteremben, 1952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21122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8900" r="14455" b="14455"/>
          <a:stretch>
            <a:fillRect/>
          </a:stretch>
        </p:blipFill>
        <p:spPr bwMode="auto">
          <a:xfrm>
            <a:off x="838200" y="381000"/>
            <a:ext cx="7489825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76" t="8900" r="14455" b="144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539750" y="6165850"/>
            <a:ext cx="807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9pPr>
          </a:lstStyle>
          <a:p>
            <a:pPr algn="ctr" eaLnBrk="1" hangingPunct="1">
              <a:spcBef>
                <a:spcPts val="1000"/>
              </a:spcBef>
              <a:buClrTx/>
              <a:buFontTx/>
              <a:buNone/>
            </a:pPr>
            <a:r>
              <a:rPr lang="hu-HU" altLang="hu-HU" sz="1600"/>
              <a:t>Kiss József: Hans Gasser Széchenyit mintázza Döblingben, 1860</a:t>
            </a:r>
          </a:p>
        </p:txBody>
      </p:sp>
    </p:spTree>
    <p:extLst>
      <p:ext uri="{BB962C8B-B14F-4D97-AF65-F5344CB8AC3E}">
        <p14:creationId xmlns:p14="http://schemas.microsoft.com/office/powerpoint/2010/main" val="2515145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11560" y="548680"/>
            <a:ext cx="8148984" cy="20928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b="1" dirty="0" smtClean="0"/>
              <a:t>Kontinuitás elve</a:t>
            </a:r>
          </a:p>
          <a:p>
            <a:r>
              <a:rPr lang="hu-HU" sz="1600" dirty="0"/>
              <a:t>„</a:t>
            </a:r>
            <a:r>
              <a:rPr lang="hu-HU" sz="1600" i="1" dirty="0"/>
              <a:t>Petőfi szelleme élőbb, mint a maga korában volt. A szabadság tízmillió magyar elidegeníthetetlen tulajdona lett. A kunyhó győzedelmeskedett a paloták felett</a:t>
            </a:r>
            <a:r>
              <a:rPr lang="hu-HU" sz="1600" i="1" dirty="0" smtClean="0"/>
              <a:t>.</a:t>
            </a:r>
            <a:r>
              <a:rPr lang="hu-HU" sz="1600" dirty="0" smtClean="0"/>
              <a:t>” </a:t>
            </a:r>
          </a:p>
          <a:p>
            <a:pPr algn="r"/>
            <a:r>
              <a:rPr lang="hu-HU" sz="1600" dirty="0" smtClean="0"/>
              <a:t>(Horváth Márton)</a:t>
            </a:r>
          </a:p>
          <a:p>
            <a:endParaRPr lang="hu-HU" sz="1600" b="1" dirty="0"/>
          </a:p>
          <a:p>
            <a:r>
              <a:rPr lang="hu-HU" sz="1600" dirty="0"/>
              <a:t>„</a:t>
            </a:r>
            <a:r>
              <a:rPr lang="hu-HU" sz="1600" i="1" dirty="0"/>
              <a:t>Petőfi a leghitelesebb és legcáfolhatatlanabb tanú arra, hogy a mai magyar demokrácia egyenes leszármazottja, végrendeleti végrehajtója a 100 év előtti magyar forradalomnak.”</a:t>
            </a:r>
            <a:r>
              <a:rPr lang="hu-HU" sz="1600" dirty="0"/>
              <a:t> </a:t>
            </a:r>
            <a:r>
              <a:rPr lang="hu-HU" sz="1600" dirty="0" smtClean="0"/>
              <a:t> </a:t>
            </a:r>
          </a:p>
          <a:p>
            <a:pPr algn="r"/>
            <a:r>
              <a:rPr lang="hu-HU" sz="1600" dirty="0" smtClean="0"/>
              <a:t>(Révai József)</a:t>
            </a:r>
            <a:endParaRPr lang="hu-HU" sz="16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23641" y="2996952"/>
            <a:ext cx="8136904" cy="14157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2. </a:t>
            </a:r>
            <a:r>
              <a:rPr lang="hu-HU" b="1" dirty="0" smtClean="0"/>
              <a:t>Népiesség elve</a:t>
            </a:r>
          </a:p>
          <a:p>
            <a:r>
              <a:rPr lang="hu-HU" sz="1600" b="1" i="1" dirty="0"/>
              <a:t>„</a:t>
            </a:r>
            <a:r>
              <a:rPr lang="hu-HU" sz="1600" i="1" dirty="0"/>
              <a:t>Az ő költészete nem a nemesi lelkiismeret furdalás költészete többé, hanem egy öntudatra ébredő népnek a hangja.</a:t>
            </a:r>
            <a:r>
              <a:rPr lang="hu-HU" sz="1600" dirty="0"/>
              <a:t> […] </a:t>
            </a:r>
            <a:r>
              <a:rPr lang="hu-HU" sz="1600" i="1" dirty="0"/>
              <a:t>a nép szemével nézi, látja és fejezi ki önmagát, ábrázolja az országot, foglalja programba Magyarország útját és tennivalóit.”</a:t>
            </a:r>
            <a:r>
              <a:rPr lang="hu-HU" b="1" dirty="0" smtClean="0"/>
              <a:t> </a:t>
            </a:r>
          </a:p>
          <a:p>
            <a:pPr algn="r"/>
            <a:r>
              <a:rPr lang="hu-HU" sz="1600" dirty="0" smtClean="0"/>
              <a:t>(Révai József)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47563" y="4797152"/>
            <a:ext cx="8112981" cy="160043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3. </a:t>
            </a:r>
            <a:r>
              <a:rPr lang="hu-HU" b="1" dirty="0" smtClean="0"/>
              <a:t>Közéletiség elve</a:t>
            </a:r>
          </a:p>
          <a:p>
            <a:r>
              <a:rPr lang="hu-HU" sz="1600" dirty="0"/>
              <a:t>„</a:t>
            </a:r>
            <a:r>
              <a:rPr lang="hu-HU" sz="1600" i="1" dirty="0"/>
              <a:t>Petőfi nem egyszerű közkatonája, hanem egyik vezetője volt az 1848-as forradalomnak</a:t>
            </a:r>
            <a:r>
              <a:rPr lang="hu-HU" sz="1600" i="1" dirty="0" smtClean="0"/>
              <a:t>”</a:t>
            </a:r>
          </a:p>
          <a:p>
            <a:pPr algn="r"/>
            <a:r>
              <a:rPr lang="hu-HU" sz="1600" dirty="0"/>
              <a:t>(Révai József</a:t>
            </a:r>
            <a:r>
              <a:rPr lang="hu-HU" sz="1600" dirty="0" smtClean="0"/>
              <a:t>)</a:t>
            </a:r>
          </a:p>
          <a:p>
            <a:pPr algn="r"/>
            <a:endParaRPr lang="hu-HU" sz="1600" dirty="0" smtClean="0"/>
          </a:p>
          <a:p>
            <a:r>
              <a:rPr lang="hu-HU" sz="1600" i="1" dirty="0" smtClean="0"/>
              <a:t>„</a:t>
            </a:r>
            <a:r>
              <a:rPr lang="hu-HU" sz="1600" i="1" dirty="0"/>
              <a:t>P</a:t>
            </a:r>
            <a:r>
              <a:rPr lang="hu-HU" sz="1600" i="1" dirty="0" smtClean="0"/>
              <a:t>etőfi saját kora </a:t>
            </a:r>
            <a:r>
              <a:rPr lang="hu-HU" sz="1600" i="1" dirty="0" err="1" smtClean="0"/>
              <a:t>bolsevikje</a:t>
            </a:r>
            <a:r>
              <a:rPr lang="hu-HU" sz="1600" i="1" dirty="0" smtClean="0"/>
              <a:t> volt.” </a:t>
            </a:r>
          </a:p>
          <a:p>
            <a:pPr algn="r"/>
            <a:r>
              <a:rPr lang="hu-HU" sz="1600" i="1" dirty="0" smtClean="0"/>
              <a:t>(Horváth Márton idézi </a:t>
            </a:r>
            <a:r>
              <a:rPr lang="hu-HU" sz="1600" dirty="0" err="1" smtClean="0"/>
              <a:t>Lunacsarszkijt</a:t>
            </a:r>
            <a:r>
              <a:rPr lang="hu-HU" sz="1600" dirty="0" smtClean="0"/>
              <a:t>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540948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tudiolum.com/wang/russian/bog/stalin-01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1293"/>
            <a:ext cx="3810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tudiolum.com/wang/russian/bog/lenin-01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5768"/>
            <a:ext cx="3810000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55575" y="594928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leningrádi akadémia hallgatói Sztálin portréját festik, 1934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4932040" y="594928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Isaac </a:t>
            </a:r>
            <a:r>
              <a:rPr lang="hu-HU" dirty="0" err="1" smtClean="0"/>
              <a:t>Brodsky</a:t>
            </a:r>
            <a:r>
              <a:rPr lang="hu-HU" dirty="0" smtClean="0"/>
              <a:t> Lenin portréját festi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7370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641"/>
            <a:ext cx="421110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847" y="188640"/>
            <a:ext cx="4227153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07504" y="609329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Rákosi születésnapjára készülő dekorációk, 1952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89818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éptalálat a következőre: „geli korzhev in the days of war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672408" cy="45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501317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Geli</a:t>
            </a:r>
            <a:r>
              <a:rPr lang="hu-HU" dirty="0" smtClean="0"/>
              <a:t> M. </a:t>
            </a:r>
            <a:r>
              <a:rPr lang="hu-HU" dirty="0" err="1" smtClean="0"/>
              <a:t>Korzhev</a:t>
            </a:r>
            <a:r>
              <a:rPr lang="hu-HU" dirty="0" smtClean="0"/>
              <a:t>. A háború napjaiban, 1953, vázlat</a:t>
            </a:r>
            <a:endParaRPr lang="hu-HU" dirty="0"/>
          </a:p>
        </p:txBody>
      </p:sp>
      <p:pic>
        <p:nvPicPr>
          <p:cNvPr id="1028" name="Picture 4" descr="Kapcsolódó ké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958" y="188640"/>
            <a:ext cx="446873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449958" y="6093296"/>
            <a:ext cx="4468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Geli</a:t>
            </a:r>
            <a:r>
              <a:rPr lang="hu-HU" dirty="0" smtClean="0"/>
              <a:t> M. </a:t>
            </a:r>
            <a:r>
              <a:rPr lang="hu-HU" dirty="0" err="1" smtClean="0"/>
              <a:t>Korzhev</a:t>
            </a:r>
            <a:r>
              <a:rPr lang="hu-HU" dirty="0" smtClean="0"/>
              <a:t>: A háború napjaiban, 1954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93000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irodalmijelen.hu/sites/default/files/user-eszter/jf-csernus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" y="360670"/>
            <a:ext cx="6983338" cy="524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9512" y="5805264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Csernus Tibor: Juhász Ferenc portréja, 1954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44679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éptalálat a következőre: „manet mallarmé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2656"/>
            <a:ext cx="403918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ww.irodalmijelen.hu/sites/default/files/user-eszter/jf-csernus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732" y="2060848"/>
            <a:ext cx="4873268" cy="365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07504" y="364502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Manet: </a:t>
            </a:r>
            <a:r>
              <a:rPr lang="hu-HU" dirty="0"/>
              <a:t>M</a:t>
            </a:r>
            <a:r>
              <a:rPr lang="hu-HU" dirty="0" smtClean="0"/>
              <a:t>allarmé portréja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21262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éptalálat a következőre: „juhász ferenc 1951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5"/>
            <a:ext cx="47625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364088" y="580526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Juhász Ferenc </a:t>
            </a:r>
            <a:endParaRPr lang="hu-HU" dirty="0"/>
          </a:p>
        </p:txBody>
      </p:sp>
      <p:pic>
        <p:nvPicPr>
          <p:cNvPr id="3" name="Picture 2" descr="Képtalálat a következőre: „juhász ferenc új versek 1951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-27384"/>
            <a:ext cx="249104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06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éptalálat a következőre: „II. magyar képzőművészeti kiállítá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398145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810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2148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11560" y="548680"/>
            <a:ext cx="8148984" cy="20928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b="1" dirty="0" smtClean="0"/>
              <a:t>Kontinuitás elve</a:t>
            </a:r>
          </a:p>
          <a:p>
            <a:r>
              <a:rPr lang="hu-HU" sz="1600" dirty="0"/>
              <a:t>„</a:t>
            </a:r>
            <a:r>
              <a:rPr lang="hu-HU" sz="1600" i="1" dirty="0"/>
              <a:t>Petőfi szelleme élőbb, mint a maga korában volt. A szabadság tízmillió magyar elidegeníthetetlen tulajdona lett. A kunyhó győzedelmeskedett a paloták felett</a:t>
            </a:r>
            <a:r>
              <a:rPr lang="hu-HU" sz="1600" i="1" dirty="0" smtClean="0"/>
              <a:t>.</a:t>
            </a:r>
            <a:r>
              <a:rPr lang="hu-HU" sz="1600" dirty="0" smtClean="0"/>
              <a:t>” </a:t>
            </a:r>
          </a:p>
          <a:p>
            <a:pPr algn="r"/>
            <a:r>
              <a:rPr lang="hu-HU" sz="1600" dirty="0" smtClean="0"/>
              <a:t>(Horváth Márton)</a:t>
            </a:r>
          </a:p>
          <a:p>
            <a:endParaRPr lang="hu-HU" sz="1600" b="1" dirty="0"/>
          </a:p>
          <a:p>
            <a:r>
              <a:rPr lang="hu-HU" sz="1600" dirty="0"/>
              <a:t>„</a:t>
            </a:r>
            <a:r>
              <a:rPr lang="hu-HU" sz="1600" i="1" dirty="0"/>
              <a:t>Petőfi a leghitelesebb és legcáfolhatatlanabb tanú arra, hogy a mai magyar demokrácia egyenes leszármazottja, végrendeleti végrehajtója a 100 év előtti magyar forradalomnak.”</a:t>
            </a:r>
            <a:r>
              <a:rPr lang="hu-HU" sz="1600" dirty="0"/>
              <a:t> </a:t>
            </a:r>
            <a:r>
              <a:rPr lang="hu-HU" sz="1600" dirty="0" smtClean="0"/>
              <a:t> </a:t>
            </a:r>
          </a:p>
          <a:p>
            <a:pPr algn="r"/>
            <a:r>
              <a:rPr lang="hu-HU" sz="1600" dirty="0" smtClean="0"/>
              <a:t>(Révai József)</a:t>
            </a:r>
            <a:endParaRPr lang="hu-HU" sz="16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23641" y="2996952"/>
            <a:ext cx="8136904" cy="14157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2. </a:t>
            </a:r>
            <a:r>
              <a:rPr lang="hu-HU" b="1" dirty="0" smtClean="0"/>
              <a:t>Népiesség elve</a:t>
            </a:r>
          </a:p>
          <a:p>
            <a:r>
              <a:rPr lang="hu-HU" sz="1600" b="1" i="1" dirty="0"/>
              <a:t>„</a:t>
            </a:r>
            <a:r>
              <a:rPr lang="hu-HU" sz="1600" i="1" dirty="0"/>
              <a:t>Az ő költészete nem a nemesi lelkiismeret furdalás költészete többé, hanem egy öntudatra ébredő népnek a hangja.</a:t>
            </a:r>
            <a:r>
              <a:rPr lang="hu-HU" sz="1600" dirty="0"/>
              <a:t> […] </a:t>
            </a:r>
            <a:r>
              <a:rPr lang="hu-HU" sz="1600" i="1" dirty="0"/>
              <a:t>a nép szemével nézi, látja és fejezi ki önmagát, ábrázolja az országot, foglalja programba Magyarország útját és tennivalóit.”</a:t>
            </a:r>
            <a:r>
              <a:rPr lang="hu-HU" b="1" dirty="0" smtClean="0"/>
              <a:t> </a:t>
            </a:r>
          </a:p>
          <a:p>
            <a:pPr algn="r"/>
            <a:r>
              <a:rPr lang="hu-HU" sz="1600" dirty="0" smtClean="0"/>
              <a:t>(Révai József)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47563" y="4797152"/>
            <a:ext cx="8112981" cy="160043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3. </a:t>
            </a:r>
            <a:r>
              <a:rPr lang="hu-HU" b="1" dirty="0" smtClean="0"/>
              <a:t>Közéletiség elve</a:t>
            </a:r>
          </a:p>
          <a:p>
            <a:r>
              <a:rPr lang="hu-HU" sz="1600" dirty="0"/>
              <a:t>„</a:t>
            </a:r>
            <a:r>
              <a:rPr lang="hu-HU" sz="1600" i="1" dirty="0"/>
              <a:t>Petőfi nem egyszerű közkatonája, hanem egyik vezetője volt az 1848-as forradalomnak</a:t>
            </a:r>
            <a:r>
              <a:rPr lang="hu-HU" sz="1600" i="1" dirty="0" smtClean="0"/>
              <a:t>”</a:t>
            </a:r>
          </a:p>
          <a:p>
            <a:pPr algn="r"/>
            <a:r>
              <a:rPr lang="hu-HU" sz="1600" dirty="0"/>
              <a:t>(Révai József</a:t>
            </a:r>
            <a:r>
              <a:rPr lang="hu-HU" sz="1600" dirty="0" smtClean="0"/>
              <a:t>)</a:t>
            </a:r>
          </a:p>
          <a:p>
            <a:pPr algn="r"/>
            <a:endParaRPr lang="hu-HU" sz="1600" dirty="0" smtClean="0"/>
          </a:p>
          <a:p>
            <a:r>
              <a:rPr lang="hu-HU" sz="1600" i="1" dirty="0" smtClean="0"/>
              <a:t>„</a:t>
            </a:r>
            <a:r>
              <a:rPr lang="hu-HU" sz="1600" i="1" dirty="0"/>
              <a:t>P</a:t>
            </a:r>
            <a:r>
              <a:rPr lang="hu-HU" sz="1600" i="1" dirty="0" smtClean="0"/>
              <a:t>etőfi saját kora </a:t>
            </a:r>
            <a:r>
              <a:rPr lang="hu-HU" sz="1600" i="1" dirty="0" err="1" smtClean="0"/>
              <a:t>bolsevikje</a:t>
            </a:r>
            <a:r>
              <a:rPr lang="hu-HU" sz="1600" i="1" dirty="0" smtClean="0"/>
              <a:t> volt.” </a:t>
            </a:r>
          </a:p>
          <a:p>
            <a:pPr algn="r"/>
            <a:r>
              <a:rPr lang="hu-HU" sz="1600" i="1" dirty="0" smtClean="0"/>
              <a:t>(Horváth Márton idézi </a:t>
            </a:r>
            <a:r>
              <a:rPr lang="hu-HU" sz="1600" dirty="0" err="1" smtClean="0"/>
              <a:t>Lunacsarszkijt</a:t>
            </a:r>
            <a:r>
              <a:rPr lang="hu-HU" sz="1600" dirty="0" smtClean="0"/>
              <a:t>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98907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t="7984" r="9810" b="8275"/>
          <a:stretch/>
        </p:blipFill>
        <p:spPr bwMode="auto">
          <a:xfrm>
            <a:off x="467543" y="548680"/>
            <a:ext cx="8060689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63688" y="580526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Landerer nyomdájában kinyomtatják a 12 pontot, 1953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85968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kogart.hu/sites/default/files/styles/kogart_max_width/public/creation/001770_s.jpg?itok=VZz_Q0J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14780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752020" y="5662989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Műteremben lila házakkal, 1960-as évek - </a:t>
            </a:r>
            <a:r>
              <a:rPr lang="hu-HU" dirty="0" err="1" smtClean="0"/>
              <a:t>Kogart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4572000" y="354745"/>
            <a:ext cx="4572000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hu-HU" sz="1600" dirty="0"/>
              <a:t>De szerettem a </a:t>
            </a:r>
            <a:r>
              <a:rPr lang="hu-HU" sz="1600" dirty="0" smtClean="0"/>
              <a:t>műterem-szagot</a:t>
            </a:r>
            <a:r>
              <a:rPr lang="hu-HU" sz="1600" dirty="0"/>
              <a:t>, a </a:t>
            </a:r>
            <a:r>
              <a:rPr lang="hu-HU" sz="1600" dirty="0" smtClean="0"/>
              <a:t>műterem-csöndet</a:t>
            </a:r>
            <a:r>
              <a:rPr lang="hu-HU" sz="1600" dirty="0"/>
              <a:t>, a festékeket, a tubusokat, a palettát, az ecseteket, a képállványt, a még üres kifeszített vak vásznakat, a </a:t>
            </a:r>
            <a:r>
              <a:rPr lang="hu-HU" sz="1600" dirty="0" smtClean="0"/>
              <a:t>kávéfőző </a:t>
            </a:r>
            <a:r>
              <a:rPr lang="hu-HU" sz="1600" dirty="0"/>
              <a:t>iker-üveggömbjét, amely alatt a zöldeskék borszeszláng, s amelyben </a:t>
            </a:r>
            <a:r>
              <a:rPr lang="hu-HU" sz="1600" dirty="0" err="1"/>
              <a:t>bugyborog</a:t>
            </a:r>
            <a:r>
              <a:rPr lang="hu-HU" sz="1600" dirty="0"/>
              <a:t> a víz, önmagából </a:t>
            </a:r>
            <a:r>
              <a:rPr lang="hu-HU" sz="1600" dirty="0" smtClean="0"/>
              <a:t>levegőhólyagokat </a:t>
            </a:r>
            <a:r>
              <a:rPr lang="hu-HU" sz="1600" dirty="0"/>
              <a:t>pöfög, a lenti gömbben meg a </a:t>
            </a:r>
            <a:r>
              <a:rPr lang="hu-HU" sz="1600" dirty="0" err="1"/>
              <a:t>kifõtt</a:t>
            </a:r>
            <a:r>
              <a:rPr lang="hu-HU" sz="1600" dirty="0"/>
              <a:t> kávé, mint a fekete vér</a:t>
            </a:r>
            <a:r>
              <a:rPr lang="hu-HU" sz="1600" dirty="0" smtClean="0"/>
              <a:t>.</a:t>
            </a:r>
          </a:p>
          <a:p>
            <a:pPr algn="r"/>
            <a:endParaRPr lang="hu-HU" sz="1600" dirty="0" smtClean="0"/>
          </a:p>
          <a:p>
            <a:pPr algn="r"/>
            <a:r>
              <a:rPr lang="hu-HU" sz="1600" dirty="0" smtClean="0"/>
              <a:t>Juhász Ferenc, 2001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492500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1" t="22000" r="35127" b="9927"/>
          <a:stretch/>
        </p:blipFill>
        <p:spPr bwMode="auto">
          <a:xfrm>
            <a:off x="395536" y="260648"/>
            <a:ext cx="3659017" cy="518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éptalálat a következőre: „II. magyar képzőművészeti kiállítá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29000"/>
            <a:ext cx="2050625" cy="293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283968" y="1196752"/>
            <a:ext cx="4572000" cy="1477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r>
              <a:rPr lang="hu-HU" dirty="0" smtClean="0"/>
              <a:t>„Csak </a:t>
            </a:r>
            <a:r>
              <a:rPr lang="hu-HU" dirty="0"/>
              <a:t>azt a Petőfi megjelenítést érezhetjük hitelesnek, mely azonos a régi hiteles ábrázolások tárgyi anyagával és egyben azonos a magyar nép képzeletében élő nagyszerű, eleven Petőfi-képpel.”</a:t>
            </a:r>
          </a:p>
        </p:txBody>
      </p:sp>
    </p:spTree>
    <p:extLst>
      <p:ext uri="{BB962C8B-B14F-4D97-AF65-F5344CB8AC3E}">
        <p14:creationId xmlns:p14="http://schemas.microsoft.com/office/powerpoint/2010/main" val="32777660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82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283968" y="40466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/>
              <a:t>Sokan </a:t>
            </a:r>
            <a:r>
              <a:rPr lang="hu-HU" dirty="0"/>
              <a:t>várják kíváncsian Ferenczy Béni </a:t>
            </a:r>
            <a:r>
              <a:rPr lang="hu-HU" dirty="0" err="1"/>
              <a:t>Petőfi-jének</a:t>
            </a:r>
            <a:r>
              <a:rPr lang="hu-HU" dirty="0"/>
              <a:t> kiállítását: a mű nem cáfolja meg alkotójának mesterségbeli tudását, de a költő beteges, szánalmas, lázas álmodozóvá válik rajta s ez a dekadens, talaj tálán figura </a:t>
            </a:r>
            <a:br>
              <a:rPr lang="hu-HU" dirty="0"/>
            </a:br>
            <a:r>
              <a:rPr lang="hu-HU" dirty="0"/>
              <a:t>semmiképpen sem a mi forradalmi Petőfink. </a:t>
            </a:r>
            <a:br>
              <a:rPr lang="hu-HU" dirty="0"/>
            </a:br>
            <a:endParaRPr lang="hu-HU" dirty="0" smtClean="0"/>
          </a:p>
          <a:p>
            <a:pPr algn="r"/>
            <a:r>
              <a:rPr lang="hu-HU" dirty="0" smtClean="0"/>
              <a:t>Aradi Nóra</a:t>
            </a:r>
          </a:p>
          <a:p>
            <a:pPr algn="r"/>
            <a:r>
              <a:rPr lang="hu-HU" dirty="0" smtClean="0"/>
              <a:t>Magyar Nemzet, 1955. december 21.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6" t="21555" r="12853" b="13536"/>
          <a:stretch/>
        </p:blipFill>
        <p:spPr bwMode="auto">
          <a:xfrm>
            <a:off x="379766" y="404664"/>
            <a:ext cx="3250518" cy="494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4253737" y="343178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/>
              <a:t>„A </a:t>
            </a:r>
            <a:r>
              <a:rPr lang="hu-HU" dirty="0"/>
              <a:t>felesleg hús már eltűnt róla, vékonyan izmos és inas, gondjai közül a fönségesek és irtózatosak maradtak. Előttem áll a soványság Apollója, a gilicecsontú </a:t>
            </a:r>
            <a:r>
              <a:rPr lang="hu-HU" dirty="0" err="1"/>
              <a:t>lélek-herkules</a:t>
            </a:r>
            <a:r>
              <a:rPr lang="hu-HU" dirty="0"/>
              <a:t>, a veszedelmes tekintetű, akit egy világ bámult és siratott meg. A férj, aki elhagyta a családot a szabadságért, Sándor, </a:t>
            </a:r>
            <a:r>
              <a:rPr lang="hu-HU" dirty="0" err="1"/>
              <a:t>akiéri</a:t>
            </a:r>
            <a:r>
              <a:rPr lang="hu-HU" dirty="0"/>
              <a:t> Júlia lovaglónadrágban, kis- kesztyűs kezében korbácsot szorítva bolyongott a vérrel alvó csatamezőn</a:t>
            </a:r>
            <a:r>
              <a:rPr lang="hu-HU" dirty="0" smtClean="0"/>
              <a:t>.”</a:t>
            </a:r>
          </a:p>
          <a:p>
            <a:pPr algn="r"/>
            <a:r>
              <a:rPr lang="hu-HU" smtClean="0"/>
              <a:t>Nagy László, 1956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67983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sernus_juhas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4296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2665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kogart.hu/sites/default/files/styles/kogart_max_width/public/creation/001676_s.jpg?itok=oLn8tr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858000" cy="48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368152" y="5733256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</a:t>
            </a:r>
            <a:r>
              <a:rPr lang="hu-HU" dirty="0"/>
              <a:t>Landerer-nyomdában kinyomtatják a 12 pontot (vázlat </a:t>
            </a:r>
            <a:r>
              <a:rPr lang="hu-HU" dirty="0" smtClean="0"/>
              <a:t>diplomamunkához), 1951</a:t>
            </a:r>
            <a:endParaRPr lang="hu-HU" dirty="0"/>
          </a:p>
          <a:p>
            <a:r>
              <a:rPr lang="hu-HU" dirty="0" smtClean="0"/>
              <a:t>Tus, Papír, 220 </a:t>
            </a:r>
            <a:r>
              <a:rPr lang="hu-HU" dirty="0"/>
              <a:t>× 310 </a:t>
            </a:r>
            <a:r>
              <a:rPr lang="hu-HU" dirty="0" smtClean="0"/>
              <a:t>mm – </a:t>
            </a:r>
            <a:r>
              <a:rPr lang="hu-HU" dirty="0" err="1" smtClean="0"/>
              <a:t>Kogart</a:t>
            </a:r>
            <a:r>
              <a:rPr lang="hu-HU" dirty="0" smtClean="0"/>
              <a:t> Gyűjtemény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01504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kogart.hu/sites/default/files/styles/kogart_max_width/public/creation/002853_s.jpg?itok=pxDwwA6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225"/>
            <a:ext cx="68580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195736" y="616530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Műteremben, 1994</a:t>
            </a:r>
          </a:p>
          <a:p>
            <a:pPr algn="ctr"/>
            <a:r>
              <a:rPr lang="hu-HU" dirty="0"/>
              <a:t>164 × 197 </a:t>
            </a:r>
            <a:r>
              <a:rPr lang="hu-HU" dirty="0" smtClean="0"/>
              <a:t>cm - </a:t>
            </a:r>
            <a:r>
              <a:rPr lang="hu-HU" dirty="0" err="1" smtClean="0"/>
              <a:t>Kogart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71805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kogart.hu/sites/default/files/styles/kogart_max_width/public/creation/onarckep_0.jpg?itok=sU5X98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52925" cy="535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051720" y="594928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Önarckép műteremben, 1970-es évek - </a:t>
            </a:r>
            <a:r>
              <a:rPr lang="hu-HU" dirty="0"/>
              <a:t> </a:t>
            </a:r>
            <a:r>
              <a:rPr lang="hu-HU" dirty="0" smtClean="0"/>
              <a:t>55 </a:t>
            </a:r>
            <a:r>
              <a:rPr lang="hu-HU" dirty="0"/>
              <a:t>× 46 </a:t>
            </a:r>
            <a:r>
              <a:rPr lang="hu-HU" dirty="0" smtClean="0"/>
              <a:t>cm – </a:t>
            </a:r>
            <a:r>
              <a:rPr lang="hu-HU" dirty="0" err="1" smtClean="0"/>
              <a:t>Kogart</a:t>
            </a:r>
            <a:r>
              <a:rPr lang="hu-HU" smtClean="0"/>
              <a:t> </a:t>
            </a:r>
            <a:endParaRPr lang="hu-HU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032283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102100" cy="606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9091" name="Text Box 2"/>
          <p:cNvSpPr txBox="1">
            <a:spLocks noChangeArrowheads="1"/>
          </p:cNvSpPr>
          <p:nvPr/>
        </p:nvSpPr>
        <p:spPr bwMode="auto">
          <a:xfrm>
            <a:off x="457200" y="6172200"/>
            <a:ext cx="8153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9pPr>
          </a:lstStyle>
          <a:p>
            <a:pPr algn="ctr" eaLnBrk="1" hangingPunct="1">
              <a:spcBef>
                <a:spcPts val="1500"/>
              </a:spcBef>
              <a:buClrTx/>
              <a:buFontTx/>
              <a:buNone/>
            </a:pPr>
            <a:r>
              <a:rPr lang="hu-HU" altLang="hu-HU" sz="2400"/>
              <a:t>Orlai Petrich Soma: Petőfi Pesten 1848-ban, 1850 körül</a:t>
            </a:r>
          </a:p>
        </p:txBody>
      </p:sp>
    </p:spTree>
    <p:extLst>
      <p:ext uri="{BB962C8B-B14F-4D97-AF65-F5344CB8AC3E}">
        <p14:creationId xmlns:p14="http://schemas.microsoft.com/office/powerpoint/2010/main" val="1631133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from object titled Petőfi Debrecenbe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81000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6484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10693" r="9778" b="9128"/>
          <a:stretch>
            <a:fillRect/>
          </a:stretch>
        </p:blipFill>
        <p:spPr bwMode="auto">
          <a:xfrm>
            <a:off x="685800" y="6096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025" t="10693" r="9778" b="91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10693" r="17795" b="17146"/>
          <a:stretch>
            <a:fillRect/>
          </a:stretch>
        </p:blipFill>
        <p:spPr bwMode="auto">
          <a:xfrm>
            <a:off x="685800" y="38862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025" t="10693" r="17795" b="171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9250" r="9760" b="14406"/>
          <a:stretch>
            <a:fillRect/>
          </a:stretch>
        </p:blipFill>
        <p:spPr bwMode="auto">
          <a:xfrm>
            <a:off x="4800600" y="3505200"/>
            <a:ext cx="3810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468" t="9250" r="9760" b="144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13370" r="5760" b="17146"/>
          <a:stretch>
            <a:fillRect/>
          </a:stretch>
        </p:blipFill>
        <p:spPr bwMode="auto">
          <a:xfrm>
            <a:off x="5105400" y="609600"/>
            <a:ext cx="3352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17" t="13370" r="5760" b="171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42" name="Text Box 5"/>
          <p:cNvSpPr txBox="1">
            <a:spLocks noChangeArrowheads="1"/>
          </p:cNvSpPr>
          <p:nvPr/>
        </p:nvSpPr>
        <p:spPr bwMode="auto">
          <a:xfrm>
            <a:off x="609600" y="2971800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9pPr>
          </a:lstStyle>
          <a:p>
            <a:pPr eaLnBrk="1" hangingPunct="1">
              <a:spcBef>
                <a:spcPts val="1000"/>
              </a:spcBef>
              <a:buClrTx/>
              <a:buFontTx/>
              <a:buNone/>
            </a:pPr>
            <a:r>
              <a:rPr lang="hu-HU" altLang="hu-HU" sz="1600"/>
              <a:t>Szemlér Mihály: Petőfi halála, 1860 k.</a:t>
            </a:r>
          </a:p>
        </p:txBody>
      </p:sp>
      <p:sp>
        <p:nvSpPr>
          <p:cNvPr id="91143" name="Text Box 6"/>
          <p:cNvSpPr txBox="1">
            <a:spLocks noChangeArrowheads="1"/>
          </p:cNvSpPr>
          <p:nvPr/>
        </p:nvSpPr>
        <p:spPr bwMode="auto">
          <a:xfrm>
            <a:off x="609600" y="6096000"/>
            <a:ext cx="3276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9pPr>
          </a:lstStyle>
          <a:p>
            <a:pPr eaLnBrk="1" hangingPunct="1">
              <a:spcBef>
                <a:spcPts val="1000"/>
              </a:spcBef>
              <a:buClrTx/>
              <a:buFontTx/>
              <a:buNone/>
            </a:pPr>
            <a:r>
              <a:rPr lang="hu-HU" altLang="hu-HU" sz="1600"/>
              <a:t>Madarász Viktor: Petőfi halála, 1877</a:t>
            </a:r>
          </a:p>
        </p:txBody>
      </p:sp>
      <p:sp>
        <p:nvSpPr>
          <p:cNvPr id="91144" name="Text Box 7"/>
          <p:cNvSpPr txBox="1">
            <a:spLocks noChangeArrowheads="1"/>
          </p:cNvSpPr>
          <p:nvPr/>
        </p:nvSpPr>
        <p:spPr bwMode="auto">
          <a:xfrm>
            <a:off x="5029200" y="2819400"/>
            <a:ext cx="388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9pPr>
          </a:lstStyle>
          <a:p>
            <a:pPr eaLnBrk="1" hangingPunct="1">
              <a:spcBef>
                <a:spcPts val="1000"/>
              </a:spcBef>
              <a:buClrTx/>
              <a:buFontTx/>
              <a:buNone/>
            </a:pPr>
            <a:r>
              <a:rPr lang="hu-HU" altLang="hu-HU" sz="1600"/>
              <a:t>Madarász Viktor: Petőfi halála, 1880 k.</a:t>
            </a:r>
          </a:p>
        </p:txBody>
      </p:sp>
      <p:sp>
        <p:nvSpPr>
          <p:cNvPr id="91145" name="Text Box 8"/>
          <p:cNvSpPr txBox="1">
            <a:spLocks noChangeArrowheads="1"/>
          </p:cNvSpPr>
          <p:nvPr/>
        </p:nvSpPr>
        <p:spPr bwMode="auto">
          <a:xfrm>
            <a:off x="4800600" y="6172200"/>
            <a:ext cx="3124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9pPr>
          </a:lstStyle>
          <a:p>
            <a:pPr eaLnBrk="1" hangingPunct="1">
              <a:spcBef>
                <a:spcPts val="1000"/>
              </a:spcBef>
              <a:buClrTx/>
              <a:buFontTx/>
              <a:buNone/>
            </a:pPr>
            <a:r>
              <a:rPr lang="hu-HU" altLang="hu-HU" sz="1600"/>
              <a:t>Lotz Károly: Petőfi halála, 1861</a:t>
            </a:r>
          </a:p>
        </p:txBody>
      </p:sp>
    </p:spTree>
    <p:extLst>
      <p:ext uri="{BB962C8B-B14F-4D97-AF65-F5344CB8AC3E}">
        <p14:creationId xmlns:p14="http://schemas.microsoft.com/office/powerpoint/2010/main" val="20740172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kogart.hu/sites/default/files/styles/kogart_max_width/public/creation/001896_s.jpg?itok=nAEt5nJ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6858000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979712" y="573325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Két nő a műteremben, 1950-es évek</a:t>
            </a:r>
          </a:p>
          <a:p>
            <a:pPr algn="ctr"/>
            <a:r>
              <a:rPr lang="hu-HU" dirty="0" smtClean="0"/>
              <a:t>Akvarell, </a:t>
            </a:r>
            <a:r>
              <a:rPr lang="hu-HU" dirty="0"/>
              <a:t>245 × </a:t>
            </a:r>
            <a:r>
              <a:rPr lang="hu-HU" dirty="0" smtClean="0"/>
              <a:t>345 mm - </a:t>
            </a:r>
            <a:r>
              <a:rPr lang="hu-HU" dirty="0" err="1" smtClean="0"/>
              <a:t>Kogart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65566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éptalálat a következőre: „madarász petőfi halála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374675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éptalálat a következőre: „révész imre petőfi a táborba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355976" cy="348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9596" y="291565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Madarász Viktor: Petőfi halála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4788024" y="21999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Révész Imre: </a:t>
            </a:r>
            <a:r>
              <a:rPr lang="hu-HU" dirty="0"/>
              <a:t>P</a:t>
            </a:r>
            <a:r>
              <a:rPr lang="hu-HU" dirty="0" smtClean="0"/>
              <a:t>etőfi a táborban, 1884</a:t>
            </a:r>
            <a:endParaRPr lang="hu-HU" dirty="0"/>
          </a:p>
        </p:txBody>
      </p:sp>
      <p:pic>
        <p:nvPicPr>
          <p:cNvPr id="5126" name="Picture 6" descr="Kattintson az új ablakban való nagyításhoz! &#10;Click to enlarge it in a new window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72" y="3886223"/>
            <a:ext cx="4669935" cy="297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932040" y="616530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Révész Imre: </a:t>
            </a:r>
            <a:r>
              <a:rPr lang="hu-HU" dirty="0"/>
              <a:t>P</a:t>
            </a:r>
            <a:r>
              <a:rPr lang="hu-HU" dirty="0" smtClean="0"/>
              <a:t>etőfi a nép között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156187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ogart.hu/sites/default/files/styles/kogart_max_width/public/creation/002483_s.jpg?itok=NuDkJ82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858000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39752" y="566124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Akt műteremben, 1950-es évek, </a:t>
            </a:r>
            <a:r>
              <a:rPr lang="hu-HU" dirty="0" err="1" smtClean="0"/>
              <a:t>Kogart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45875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kogart.hu/sites/default/files/styles/kogart_max_width/public/creation/001960_s.jpg?itok=pT_tOE-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858000" cy="48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267744" y="57332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/>
              <a:t>Aktot </a:t>
            </a:r>
            <a:r>
              <a:rPr lang="hu-HU" dirty="0" smtClean="0"/>
              <a:t>rajzoló, ceruzarajz</a:t>
            </a:r>
            <a:endParaRPr lang="hu-HU" dirty="0"/>
          </a:p>
          <a:p>
            <a:pPr algn="ctr"/>
            <a:r>
              <a:rPr lang="hu-HU" dirty="0"/>
              <a:t>1950-es évek </a:t>
            </a:r>
          </a:p>
        </p:txBody>
      </p:sp>
    </p:spTree>
    <p:extLst>
      <p:ext uri="{BB962C8B-B14F-4D97-AF65-F5344CB8AC3E}">
        <p14:creationId xmlns:p14="http://schemas.microsoft.com/office/powerpoint/2010/main" val="3895104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1" t="24656" r="21786" b="19111"/>
          <a:stretch/>
        </p:blipFill>
        <p:spPr bwMode="auto">
          <a:xfrm>
            <a:off x="2987824" y="548680"/>
            <a:ext cx="2991085" cy="428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987824" y="5055477"/>
            <a:ext cx="2991085" cy="652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Kiss-Kovács</a:t>
            </a:r>
            <a:r>
              <a:rPr lang="hu-HU" dirty="0" smtClean="0"/>
              <a:t> Gyula: Petőfi (tanulmány), 1951</a:t>
            </a:r>
            <a:endParaRPr lang="hu-H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3" t="22236" r="50695" b="13852"/>
          <a:stretch/>
        </p:blipFill>
        <p:spPr bwMode="auto">
          <a:xfrm>
            <a:off x="179512" y="4109"/>
            <a:ext cx="2533765" cy="487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7" t="26257" r="24516" b="17632"/>
          <a:stretch/>
        </p:blipFill>
        <p:spPr bwMode="auto">
          <a:xfrm>
            <a:off x="6228184" y="1844824"/>
            <a:ext cx="2687972" cy="427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95702" y="5197208"/>
            <a:ext cx="2517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Kisfaludy-Stróbl Zsigmond: Vándor </a:t>
            </a:r>
            <a:r>
              <a:rPr lang="hu-HU" dirty="0" smtClean="0"/>
              <a:t>Petőfi</a:t>
            </a:r>
          </a:p>
          <a:p>
            <a:r>
              <a:rPr lang="hu-HU" dirty="0" smtClean="0"/>
              <a:t>1951 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6311147" y="6309320"/>
            <a:ext cx="2605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Baksa-Soós György: Petőfi</a:t>
            </a:r>
          </a:p>
        </p:txBody>
      </p:sp>
    </p:spTree>
    <p:extLst>
      <p:ext uri="{BB962C8B-B14F-4D97-AF65-F5344CB8AC3E}">
        <p14:creationId xmlns:p14="http://schemas.microsoft.com/office/powerpoint/2010/main" val="702693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30444" r="72412" b="4700"/>
          <a:stretch/>
        </p:blipFill>
        <p:spPr bwMode="auto">
          <a:xfrm>
            <a:off x="5580112" y="116632"/>
            <a:ext cx="3384376" cy="63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187624" y="6021288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Kocsis </a:t>
            </a:r>
            <a:r>
              <a:rPr lang="hu-HU" dirty="0" smtClean="0"/>
              <a:t>András: Petőfi, 1949 </a:t>
            </a:r>
          </a:p>
          <a:p>
            <a:r>
              <a:rPr lang="hu-HU" dirty="0" smtClean="0"/>
              <a:t>1951-ben felállítva 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379766" y="407707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/>
              <a:t>„Egészséges, erőt kifejező, természetes </a:t>
            </a:r>
            <a:r>
              <a:rPr lang="hu-HU" sz="1600" dirty="0" smtClean="0"/>
              <a:t>pózban </a:t>
            </a:r>
            <a:r>
              <a:rPr lang="hu-HU" sz="1600" dirty="0"/>
              <a:t>állítja elénk a költőt, akinek arca kérlelhetetlen szigorúságot és elszánt harciasságot fejez ki</a:t>
            </a:r>
            <a:r>
              <a:rPr lang="hu-HU" sz="1600" dirty="0" smtClean="0"/>
              <a:t>.”</a:t>
            </a:r>
          </a:p>
          <a:p>
            <a:endParaRPr lang="hu-HU" sz="1600" dirty="0"/>
          </a:p>
          <a:p>
            <a:pPr algn="r"/>
            <a:r>
              <a:rPr lang="hu-HU" sz="1600" dirty="0" smtClean="0"/>
              <a:t>Szegi Pál, Szabad Művészet</a:t>
            </a:r>
            <a:endParaRPr lang="hu-HU" sz="1600" dirty="0"/>
          </a:p>
        </p:txBody>
      </p:sp>
      <p:pic>
        <p:nvPicPr>
          <p:cNvPr id="2054" name="Picture 6" descr="https://s3.eu-central-1.amazonaws.com/kozterkep/photos/386c1d9e2a04ec50545399a0c669d893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42" y="260648"/>
            <a:ext cx="24842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823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t="5215" r="15803" b="12473"/>
          <a:stretch/>
        </p:blipFill>
        <p:spPr bwMode="auto">
          <a:xfrm>
            <a:off x="539552" y="307570"/>
            <a:ext cx="8136904" cy="503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547664" y="580526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Ék Sándor: Bem és </a:t>
            </a:r>
            <a:r>
              <a:rPr lang="hu-HU" dirty="0"/>
              <a:t>P</a:t>
            </a:r>
            <a:r>
              <a:rPr lang="hu-HU" dirty="0" smtClean="0"/>
              <a:t>etőfi a 48-as csatában, 1951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3280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636</TotalTime>
  <Words>1156</Words>
  <Application>Microsoft Office PowerPoint</Application>
  <PresentationFormat>Diavetítés a képernyőre (4:3 oldalarány)</PresentationFormat>
  <Paragraphs>138</Paragraphs>
  <Slides>61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61</vt:i4>
      </vt:variant>
    </vt:vector>
  </HeadingPairs>
  <TitlesOfParts>
    <vt:vector size="67" baseType="lpstr">
      <vt:lpstr>Batang</vt:lpstr>
      <vt:lpstr>Microsoft YaHei</vt:lpstr>
      <vt:lpstr>Arial</vt:lpstr>
      <vt:lpstr>Calibri</vt:lpstr>
      <vt:lpstr>Times New Roman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Dell</dc:creator>
  <cp:lastModifiedBy>vendeg</cp:lastModifiedBy>
  <cp:revision>33</cp:revision>
  <dcterms:created xsi:type="dcterms:W3CDTF">2019-10-18T08:12:21Z</dcterms:created>
  <dcterms:modified xsi:type="dcterms:W3CDTF">2019-11-13T11:42:22Z</dcterms:modified>
</cp:coreProperties>
</file>