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44" r:id="rId5"/>
    <p:sldMasterId id="2147483756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</p:sldMasterIdLst>
  <p:notesMasterIdLst>
    <p:notesMasterId r:id="rId61"/>
  </p:notesMasterIdLst>
  <p:sldIdLst>
    <p:sldId id="257" r:id="rId17"/>
    <p:sldId id="305" r:id="rId18"/>
    <p:sldId id="277" r:id="rId19"/>
    <p:sldId id="319" r:id="rId20"/>
    <p:sldId id="286" r:id="rId21"/>
    <p:sldId id="260" r:id="rId22"/>
    <p:sldId id="308" r:id="rId23"/>
    <p:sldId id="262" r:id="rId24"/>
    <p:sldId id="276" r:id="rId25"/>
    <p:sldId id="317" r:id="rId26"/>
    <p:sldId id="274" r:id="rId27"/>
    <p:sldId id="269" r:id="rId28"/>
    <p:sldId id="272" r:id="rId29"/>
    <p:sldId id="267" r:id="rId30"/>
    <p:sldId id="287" r:id="rId31"/>
    <p:sldId id="288" r:id="rId32"/>
    <p:sldId id="289" r:id="rId33"/>
    <p:sldId id="321" r:id="rId34"/>
    <p:sldId id="294" r:id="rId35"/>
    <p:sldId id="275" r:id="rId36"/>
    <p:sldId id="320" r:id="rId37"/>
    <p:sldId id="291" r:id="rId38"/>
    <p:sldId id="292" r:id="rId39"/>
    <p:sldId id="309" r:id="rId40"/>
    <p:sldId id="295" r:id="rId41"/>
    <p:sldId id="318" r:id="rId42"/>
    <p:sldId id="296" r:id="rId43"/>
    <p:sldId id="297" r:id="rId44"/>
    <p:sldId id="322" r:id="rId45"/>
    <p:sldId id="311" r:id="rId46"/>
    <p:sldId id="298" r:id="rId47"/>
    <p:sldId id="299" r:id="rId48"/>
    <p:sldId id="300" r:id="rId49"/>
    <p:sldId id="280" r:id="rId50"/>
    <p:sldId id="301" r:id="rId51"/>
    <p:sldId id="312" r:id="rId52"/>
    <p:sldId id="313" r:id="rId53"/>
    <p:sldId id="315" r:id="rId54"/>
    <p:sldId id="302" r:id="rId55"/>
    <p:sldId id="266" r:id="rId56"/>
    <p:sldId id="306" r:id="rId57"/>
    <p:sldId id="259" r:id="rId58"/>
    <p:sldId id="304" r:id="rId59"/>
    <p:sldId id="314" r:id="rId6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C0346-198D-4EA3-8ED4-0FA82BD26B67}" type="datetimeFigureOut">
              <a:rPr lang="hu-HU" smtClean="0"/>
              <a:t>2019. 05. 14.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DE3AF-C41D-40E4-9715-3147BC85630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25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83664-0794-4AC1-A1A4-D8A482694FA3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0933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A6EDA-C1D5-4813-B2F0-53B64EFE3A7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9705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C1093-6DB2-49B9-93C8-1BC76F178E7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97433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A1F78-A9B0-40AC-8EA3-BB9AB55EC56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09589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29032-CF9D-4B7D-83B7-658DD7F03DD2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77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801598-36D3-49AE-85C4-5A8FC36B7B2B}" type="slidenum">
              <a:rPr lang="hu-HU" sz="1200">
                <a:solidFill>
                  <a:prstClr val="black"/>
                </a:solidFill>
              </a:rPr>
              <a:pPr/>
              <a:t>6</a:t>
            </a:fld>
            <a:endParaRPr lang="hu-HU" sz="120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94EFB-B28C-460C-8B89-D953BF25BF6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3383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DF6B7-599E-4D08-AE8B-FDEAFE4726B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2537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1C9E92-D7DE-4E5A-B14D-A1E4DF3004F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3121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300F3C-BEF4-4C58-ADBE-5843DC799B27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2073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91BDA5-BC36-42A9-8F1F-A3779AD16CD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49971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9F100B-0850-4FB3-89BC-6DE70AC5C95E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2251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85DA2-8015-4E13-B881-77D6CA9A6E6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3333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8262-7D02-4E8A-86AC-70090C02E215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7957"/>
      </p:ext>
    </p:extLst>
  </p:cSld>
  <p:clrMapOvr>
    <a:masterClrMapping/>
  </p:clrMapOvr>
  <p:transition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0F183-5676-4FB2-AB3E-F10A9912BEA4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34089"/>
      </p:ext>
    </p:extLst>
  </p:cSld>
  <p:clrMapOvr>
    <a:masterClrMapping/>
  </p:clrMapOvr>
  <p:transition advClick="0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CECC80B-BB45-47D5-9F7F-1249D9874B2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260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94353EF-808C-4FAA-B370-EF47778702D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9344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F2C0133E-7CA0-4633-A8CF-C1C45B4B7C2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699623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9B48F74-F5BD-4D76-832A-A4E134EE41E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986582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6DC7AE0-AFCE-434C-8711-A918D5FFD2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73163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1549A99-ABAD-4B4F-B343-20164AC5F9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38345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3576E63-DAEC-4FF0-BCE5-1BCD529646A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86634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6EB3162-4AC0-4280-A261-CB93DC296EF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121491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4CE8191-DE05-4C45-9756-47AED4A4238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55787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4E0510E-17CE-4B40-A936-2CAFA0E17FF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637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0E57B-B0A6-427F-B39F-E9CDD1D8F18F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04706"/>
      </p:ext>
    </p:extLst>
  </p:cSld>
  <p:clrMapOvr>
    <a:masterClrMapping/>
  </p:clrMapOvr>
  <p:transition advClick="0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5149ABC-1980-4719-AA14-8CC7FD5AA1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8318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7E161-C2B3-4CFF-9F8A-A25C7A36BB3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3361372"/>
      </p:ext>
    </p:extLst>
  </p:cSld>
  <p:clrMapOvr>
    <a:masterClrMapping/>
  </p:clrMapOvr>
  <p:transition advClick="0"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E0CFE-97FF-4262-9E93-E6B009C368C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6314182"/>
      </p:ext>
    </p:extLst>
  </p:cSld>
  <p:clrMapOvr>
    <a:masterClrMapping/>
  </p:clrMapOvr>
  <p:transition advClick="0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3E103-1921-4601-8E6C-39E4F1C9BBD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64415317"/>
      </p:ext>
    </p:extLst>
  </p:cSld>
  <p:clrMapOvr>
    <a:masterClrMapping/>
  </p:clrMapOvr>
  <p:transition advClick="0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6A285-7395-4ECE-B2A1-83624BAC56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3704049"/>
      </p:ext>
    </p:extLst>
  </p:cSld>
  <p:clrMapOvr>
    <a:masterClrMapping/>
  </p:clrMapOvr>
  <p:transition advClick="0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1F641-5440-4D2A-90ED-6BA26A7A568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67289156"/>
      </p:ext>
    </p:extLst>
  </p:cSld>
  <p:clrMapOvr>
    <a:masterClrMapping/>
  </p:clrMapOvr>
  <p:transition advClick="0"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02794-9C1D-468C-9329-99F9B451F0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05259986"/>
      </p:ext>
    </p:extLst>
  </p:cSld>
  <p:clrMapOvr>
    <a:masterClrMapping/>
  </p:clrMapOvr>
  <p:transition advClick="0"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7C6D5-9EF5-4965-8E59-1D5A328AF52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55776642"/>
      </p:ext>
    </p:extLst>
  </p:cSld>
  <p:clrMapOvr>
    <a:masterClrMapping/>
  </p:clrMapOvr>
  <p:transition advClick="0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DADA5-506B-47D4-8D0D-136376AE7F4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2930791"/>
      </p:ext>
    </p:extLst>
  </p:cSld>
  <p:clrMapOvr>
    <a:masterClrMapping/>
  </p:clrMapOvr>
  <p:transition advClick="0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D31CF-AE5D-4DCE-B34A-D89503B22FB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6895849"/>
      </p:ext>
    </p:extLst>
  </p:cSld>
  <p:clrMapOvr>
    <a:masterClrMapping/>
  </p:clrMapOvr>
  <p:transition advClick="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A5ACC-7861-4BA6-922B-D3BE6450516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533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A21AB-760C-406D-91EB-C9D0234307B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3092428"/>
      </p:ext>
    </p:extLst>
  </p:cSld>
  <p:clrMapOvr>
    <a:masterClrMapping/>
  </p:clrMapOvr>
  <p:transition advClick="0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3C8DF-2029-4E57-8A04-A0500A746CF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9607668"/>
      </p:ext>
    </p:extLst>
  </p:cSld>
  <p:clrMapOvr>
    <a:masterClrMapping/>
  </p:clrMapOvr>
  <p:transition advClick="0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AB9D8-A533-4C82-8733-B0CEF5B2B1D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02332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BB3EF-7197-4022-A531-EC6A4A9534E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554323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4E59B-6AAD-46A5-A2B1-C2F5BC0B16B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68764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A92BD-14F3-44BD-A46F-94511E1D58E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50324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ADE4-5C7F-4725-B144-AA2C8B4B7B0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242108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4F04C-250D-444A-92D1-6A1E3AB98BB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39999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54EB0-F7B2-492C-95A1-AFF62B8B138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993267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6949F-AC30-4E02-AE73-83F839A7607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7443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9FBC9-3ED0-447B-B624-75E96D87125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530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FF9B0-28C0-4DC8-8B78-95EDCA626DD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34474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9E2E7-EA33-4D03-9AD0-8456E4C3FD4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95847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7E43D-9675-4B72-9B38-47D5510D834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54969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FB3004D5-B4BC-4523-A1BC-350ED4FE31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755919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7E9A0CA-8F90-4F3E-9B7F-306D673CEA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33945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A7CF9D8-A4BC-481E-9E36-B0B36BA05FB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78176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79B3094-DDE4-4866-8B34-3F90194159B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529449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9B058C4-0B9D-4270-9549-CD4AA9636BD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78747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49B6692-C12A-4F74-BEFE-24768037EB3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44372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E49809E-B12A-47C9-9278-C6F420D578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9818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A05F1-2391-46D1-8DF7-01446AA9E96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644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EB7731B-F660-461E-B506-BC87A17B96A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51874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7538F53-661A-4402-8CCE-2F3F181DDF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7251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16EC88F-FFFA-4EDC-B6E3-65DCF322A6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541171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365148E-8820-47A7-8B2D-9E340D17A05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47359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F7D0A9C-A834-445B-B676-F2068DE5709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102031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F7FC3CE1-BAB3-44B6-8EBE-466CF132697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30286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3295CB2-C703-406C-80E1-EBE3695E0DC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386581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2D825B3-FF45-4DC2-A323-F604AF09D77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660098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AA3EB04-1448-4A9E-B08D-892B813B26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215813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300FBAC-509F-458F-B517-3201A1BB9D7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6476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A7651-898F-46C2-8740-DC965396FA1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76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68033CF6-8F2C-4050-8776-06D2F208CF3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986286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F7D071A-8549-41C6-A37F-EFF4102D464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761696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75AE487-7267-4F70-B534-EBDBC4D3BD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516151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06EBC0D-4EC6-4991-B7CE-24D730018BC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491813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058BADA-1348-4805-B4C8-9FE7E907898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68698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CCBC0-8673-4229-91A4-1E0010C01D6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585876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5C740-8695-4650-8A9F-2440FFE55D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320479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C43F1-1DB3-4711-B2FF-6CD355154D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94766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A1FF2-C130-4CCF-818E-54822C1335C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87653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E3E08-7A00-45C5-97F1-983DF247F4E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8561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4C30B-FBAD-4D04-909D-9BD407410A7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007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2A16D-477D-40A8-8CB2-4CC52A5A873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641067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CE59B-3CD2-413C-95C4-67C405870D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222643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BD3ED-6881-4613-821D-E519561BE0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71595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B9150-628F-4FED-83B3-CA1FA4C18EA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28692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8B711-FE31-4675-9667-55870CEE7E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659221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D07E6-D285-4D1D-8004-D340672ADFF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506669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28148ED-E4E0-414B-99B3-21CF7B775E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710374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1771791-FE45-4BBB-A4B3-8C2E09D4B26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011685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986362EC-8B26-42AE-80E8-1C016BF35B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185276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33130D4-2538-4279-BC0C-B23E12FCAB7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89742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F24FC-0661-45EA-9350-A857056F844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527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B7096B3-80E3-4567-9EE8-EE4D87814D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514664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0DC6932-9EF9-4400-9FFC-2E5F8022FA9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77200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B5E57F96-CCE2-4471-BECB-9B58EFC0EA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302062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1492FC9-0360-4971-8C57-550019638A3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45434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4D9787D-5E40-4B42-B252-90B50874E15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10500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8992A67-374D-4C59-BE8D-F054ED902F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5635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373A901-1453-42EB-B83D-FC5D6CA48F1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9281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0ECE0-EE10-41F7-AF19-869DD24BEF8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83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CC3C-7C8A-485B-90CA-E9CDA9A49CF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9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CFF71-1E0A-4699-B340-135FC34EA64B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2970"/>
      </p:ext>
    </p:extLst>
  </p:cSld>
  <p:clrMapOvr>
    <a:masterClrMapping/>
  </p:clrMapOvr>
  <p:transition advClick="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B0653-D8F6-4FB2-B32F-51A90AD3943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8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24A4-63D6-4DC9-92E4-7C412FBFF90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2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29BBA-4296-4AD3-8225-CDA14C3C90C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6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A5BC373-FE00-4173-A8A9-6CE7FC76DE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454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2A26CCA-5502-44AE-9AB7-B6E681C73B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2159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B408BCC-2B86-4B5B-8FBB-1F813151F8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4220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9CF5BC2-819F-4BE9-A51D-E7252FB5DC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536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148A7BF-2C8A-4B0D-8C35-D4F76D7089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0234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333DDF1-342A-4B81-A077-34AB5159BE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7192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C5B170C-4491-46EE-904C-B527124FCE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288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95738-5BAA-4765-83FB-F4A40A1C032E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39785"/>
      </p:ext>
    </p:extLst>
  </p:cSld>
  <p:clrMapOvr>
    <a:masterClrMapping/>
  </p:clrMapOvr>
  <p:transition advClick="0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08E72B2-ACF2-41AE-BBEF-74952F862D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440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051D1F46-5744-46F8-9050-E0A5DC9597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538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07F2EDB-31DB-4D04-9BB7-0AEB62FF0D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1434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9B7A312-48C1-4F45-AB80-FC26F9C095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6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10DB33B-F498-4AD1-A00F-7D0DD23AA7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3619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866CDAA-A4FC-481C-98AB-CC55DA6CD3F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66356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A18945F2-21EE-439A-B0DB-06FB39D515B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18825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6A0E399-E671-41F0-BE5B-484CB62AF7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161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55C94D38-EEDE-4580-AD8F-2C660B6ADF2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827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C3A5FAA-28C3-4859-AACF-73AB54CF4E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41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684E1-B197-4E1B-BA8D-F42D74414C89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72257"/>
      </p:ext>
    </p:extLst>
  </p:cSld>
  <p:clrMapOvr>
    <a:masterClrMapping/>
  </p:clrMapOvr>
  <p:transition advClick="0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A87C233-63ED-4389-95AB-52CD3EF9902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31451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91B8EF22-E4F5-4EBF-A02C-A3C55469F2C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9473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979BF178-5EA9-482E-A73E-CBDC123BD54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846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D5C2E42-C7A3-43C8-B368-C133EB59CEC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19174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47D4846-BB47-4ACB-83FC-D67FCC3423F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216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B1328F2-8A02-48DF-B185-934A95D38A6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1861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6B406D4-800B-4A87-A34B-7D1969C2BB9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4252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3E13933-CEA1-4099-B569-FBE25AC26D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370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AA0405B-9449-46A5-9DC9-38BED11F28D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1446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B009273-3A99-42C5-853D-22BCD963866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1198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F7A2B-0118-405B-BEF4-A3C569DFB0DE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85160"/>
      </p:ext>
    </p:extLst>
  </p:cSld>
  <p:clrMapOvr>
    <a:masterClrMapping/>
  </p:clrMapOvr>
  <p:transition advClick="0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C1658440-7EDE-4336-AA9C-DE8F347556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64265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E9A6354-D9BC-4A78-AE5A-44B45142348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9135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05DACF05-4197-46A8-8D94-50F7EE0288D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0320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FD818335-3691-4728-9D93-D3299F7FF1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24561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9091C3EE-ED7C-4E6F-970B-2B937985360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06817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E697A7F-EE96-43CE-A209-4986D7490A4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12291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25936-12E7-49C9-B0D4-9A5F5DC6A74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2143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69038-7836-4A44-B00C-9F049F5B638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971782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08ACC-6AEB-4921-A208-8B4AE4E1288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4158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8BD9C-1CA1-4D94-996B-C746C816B8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521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FAA8B-E150-4681-A905-306064A9DB75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9559"/>
      </p:ext>
    </p:extLst>
  </p:cSld>
  <p:clrMapOvr>
    <a:masterClrMapping/>
  </p:clrMapOvr>
  <p:transition advClick="0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D534B-FF06-4E97-865E-905E964977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08003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BE08B-47CF-48D2-835B-43EC31684D0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16122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34A56-A35A-43BE-A065-01430928E4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79257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A522A-4934-4999-8CD4-14F00F52099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8882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D4CBA-153C-4C02-AB86-ED1DD0B716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5017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8C10E-DE23-423E-B9A7-7FEFEEAD850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5350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D1577-40EA-4DD9-AA18-0E596D428FD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5135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99AB5-A527-4442-B4DC-B2B0D127798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3959018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65CA2-0730-488D-A997-82957078DA0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1137847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476C2-C4D9-4160-9175-A8116A2267A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156224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E868F-E503-4B42-B951-C10B8FC3D6B3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7002"/>
      </p:ext>
    </p:extLst>
  </p:cSld>
  <p:clrMapOvr>
    <a:masterClrMapping/>
  </p:clrMapOvr>
  <p:transition advClick="0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28008-3D85-42CD-A23E-6247A6252E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302144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A073D-DA18-4082-89AB-84269B2B4AC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002227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462BC-9570-465D-8648-7D15C5FC74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8460420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F24AD-027A-420F-A68A-CE4CCEDF8A6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45649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1D6D2-0533-4E17-B0DA-98935E910A8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1467171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3AB39-8EA1-4C56-800B-77F5DFCA57F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190248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D07DD-33B3-4A4A-994A-B5FC8E1047A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02975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58020-C18D-4CA7-A0E8-0E73EE4D5CC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679594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8726E-714B-47B5-972F-855DC24C4AB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8869108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A9FF1-CD12-4EF6-84A3-EE7FAB144AC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834882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969A7-E4EA-4F03-80D4-88EFC3DE8E8D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567"/>
      </p:ext>
    </p:extLst>
  </p:cSld>
  <p:clrMapOvr>
    <a:masterClrMapping/>
  </p:clrMapOvr>
  <p:transition advClick="0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FECAD-EB30-406D-83E1-30ECBDEF523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3798490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B2712-A11B-4DB1-A163-90535B8F4F1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759642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FBCFC4-C419-49D8-BE2D-9E19A84E92A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2912911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D284C-A3C2-488A-922D-686AF78B0BF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0931454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38F2F-2A19-49A6-8D6C-0867CCDF552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6277306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9CF68-DE26-4C7E-8F7F-24183D74326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769358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39AF1-7EB9-4D36-811F-585A384023E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840479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F79AC-4C8B-48E7-ABB6-1D5F639586C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7736619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920F9-F538-4DDC-8DD0-704BF181E24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220590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95BA3-8492-4A41-BE15-F2CF6F7D83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8470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F0D6D-8919-49B2-84E4-AB9D5B1D66E1}" type="slidenum">
              <a:rPr lang="hu-HU">
                <a:solidFill>
                  <a:srgbClr val="000000"/>
                </a:solidFill>
              </a:rPr>
              <a:pPr/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82056"/>
      </p:ext>
    </p:extLst>
  </p:cSld>
  <p:clrMapOvr>
    <a:masterClrMapping/>
  </p:clrMapOvr>
  <p:transition advClick="0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2FA55-DEEF-4E7C-BF68-861D683E856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34378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54DA-92C9-4488-9504-01B04BDF384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4135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4B80E-624B-4F7C-B34C-D1A2674277F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7571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FE868-0134-40D6-9471-AE763B685E9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046809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E6934-7B99-43FB-B7EC-0D8EADCC5D5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6114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E4459-BB21-46B0-8826-A997ED616E4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55044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679E-0642-4809-8F91-94698F6390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55980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05B3E-BC78-408A-BA9F-BD018A4FF6C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042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7992B-75DB-4D1C-9576-6116647C471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0443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B92E5-FEC0-4C84-AD3B-CE72DA587F9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8111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8009B3-C8BD-43A9-9CE8-82CD46DFDFEE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FF43C72F-F519-42FC-AAE4-9E881836A8C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401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6919A9B-9AF1-4994-A221-9F63C522E42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8713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Click="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88E8AA2-FEBB-4D8B-8D4A-23FA7B85F61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8812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D7A16AC-3F1E-4D9E-A497-09DBD982069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560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34E26824-0CCD-4FD3-B764-B2A0EFEDBE7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73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25E8162-F17E-48A8-A10D-FC2924179A3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153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8676AF1-0544-4891-AFBF-34CBB2A1BC9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365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380F29-13B8-434A-B3A4-5F2D44747DC9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4D5D47E-6D2F-4861-8880-032F0368A81B}" type="slidenum">
              <a:rPr lang="hu-HU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81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E2F1FEA7-C65D-4E97-8AC7-CD1AFCC78A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273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E1FAE9F-6D23-4556-BB27-FC486F36BF4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215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E7127717-E9F5-4322-8469-00E7794A5E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9572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D22F3807-9350-43CC-8F83-1475E2AE204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950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01D8679-7B1C-4AF8-BD92-A85D244FD93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134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3D8A3D9-75BA-4153-8026-12373AD8B95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005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79512" y="332656"/>
            <a:ext cx="896448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3200" b="1" dirty="0">
                <a:solidFill>
                  <a:schemeClr val="accent2">
                    <a:lumMod val="50000"/>
                  </a:schemeClr>
                </a:solidFill>
              </a:rPr>
              <a:t>Kéri Katalin</a:t>
            </a:r>
            <a:r>
              <a:rPr lang="da-DK" sz="3200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hu-H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400" b="1" dirty="0"/>
              <a:t>Gr. Teleki Blanka és De </a:t>
            </a:r>
            <a:r>
              <a:rPr lang="hu-HU" sz="3400" b="1" dirty="0" err="1"/>
              <a:t>Gerando</a:t>
            </a:r>
            <a:r>
              <a:rPr lang="hu-HU" sz="3400" b="1" dirty="0"/>
              <a:t> </a:t>
            </a:r>
            <a:r>
              <a:rPr lang="hu-HU" sz="3400" b="1" dirty="0" err="1"/>
              <a:t>Antonina</a:t>
            </a:r>
            <a:r>
              <a:rPr lang="hu-HU" sz="3400" b="1" dirty="0"/>
              <a:t> kora </a:t>
            </a:r>
            <a:endParaRPr lang="hu-HU" sz="3400" b="1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400" b="1" dirty="0" smtClean="0">
                <a:solidFill>
                  <a:schemeClr val="accent2">
                    <a:lumMod val="50000"/>
                  </a:schemeClr>
                </a:solidFill>
              </a:rPr>
              <a:t>Magyar </a:t>
            </a:r>
            <a:r>
              <a:rPr lang="hu-HU" sz="3400" b="1" dirty="0">
                <a:solidFill>
                  <a:schemeClr val="accent2">
                    <a:lumMod val="50000"/>
                  </a:schemeClr>
                </a:solidFill>
              </a:rPr>
              <a:t>lánynevelés és női művelődés a </a:t>
            </a:r>
            <a:r>
              <a:rPr lang="hu-HU" sz="3400" b="1" dirty="0" smtClean="0">
                <a:solidFill>
                  <a:schemeClr val="accent2">
                    <a:lumMod val="50000"/>
                  </a:schemeClr>
                </a:solidFill>
              </a:rPr>
              <a:t>19. </a:t>
            </a:r>
            <a:r>
              <a:rPr lang="hu-HU" sz="3400" b="1" dirty="0">
                <a:solidFill>
                  <a:schemeClr val="accent2">
                    <a:lumMod val="50000"/>
                  </a:schemeClr>
                </a:solidFill>
              </a:rPr>
              <a:t>században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54" y="3789040"/>
            <a:ext cx="4123403" cy="27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3893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800" b="1" dirty="0">
                <a:solidFill>
                  <a:srgbClr val="000000"/>
                </a:solidFill>
              </a:rPr>
              <a:t>Brunszvik Teréz „szellemi gyermeke</a:t>
            </a:r>
            <a:r>
              <a:rPr lang="hu-HU" sz="2800" b="1" dirty="0" smtClean="0">
                <a:solidFill>
                  <a:srgbClr val="000000"/>
                </a:solidFill>
              </a:rPr>
              <a:t>”, Teleki </a:t>
            </a:r>
            <a:r>
              <a:rPr lang="hu-HU" sz="2800" b="1" dirty="0">
                <a:solidFill>
                  <a:srgbClr val="000000"/>
                </a:solidFill>
              </a:rPr>
              <a:t>Blanka 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25" y="960676"/>
            <a:ext cx="3445207" cy="449255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475653" y="555986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(</a:t>
            </a:r>
            <a:r>
              <a:rPr lang="hu-HU" sz="2400" b="1" dirty="0" smtClean="0"/>
              <a:t>1806-1862)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285201" y="5949280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200" dirty="0" err="1"/>
              <a:t>Marastoni</a:t>
            </a:r>
            <a:r>
              <a:rPr lang="hu-HU" sz="2200" dirty="0"/>
              <a:t> </a:t>
            </a:r>
            <a:r>
              <a:rPr lang="hu-HU" sz="2200" dirty="0" smtClean="0"/>
              <a:t>Jakab </a:t>
            </a:r>
          </a:p>
          <a:p>
            <a:pPr algn="ctr"/>
            <a:r>
              <a:rPr lang="hu-HU" sz="2200" dirty="0" smtClean="0"/>
              <a:t>portréja Blankáról, 1827</a:t>
            </a:r>
            <a:endParaRPr lang="hu-HU" sz="2200" dirty="0"/>
          </a:p>
        </p:txBody>
      </p:sp>
      <p:sp>
        <p:nvSpPr>
          <p:cNvPr id="7" name="Téglalap 6"/>
          <p:cNvSpPr/>
          <p:nvPr/>
        </p:nvSpPr>
        <p:spPr>
          <a:xfrm>
            <a:off x="4644008" y="5559864"/>
            <a:ext cx="39549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/>
              <a:t>„Mindent másokért, </a:t>
            </a:r>
            <a:endParaRPr lang="hu-HU" sz="2800" b="1" dirty="0" smtClean="0"/>
          </a:p>
          <a:p>
            <a:pPr algn="ctr"/>
            <a:r>
              <a:rPr lang="hu-HU" sz="2800" b="1" dirty="0" smtClean="0"/>
              <a:t>semmit </a:t>
            </a:r>
            <a:r>
              <a:rPr lang="hu-HU" sz="2800" b="1" dirty="0"/>
              <a:t>sem magamért!”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941808"/>
            <a:ext cx="3113983" cy="45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600400" cy="262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391163" y="332656"/>
            <a:ext cx="35327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Teleki Blanka nyilvános fellépésének kezdete:</a:t>
            </a:r>
          </a:p>
          <a:p>
            <a:pPr algn="ctr"/>
            <a:endParaRPr lang="hu-HU" sz="2400" dirty="0" smtClean="0"/>
          </a:p>
          <a:p>
            <a:pPr algn="ctr"/>
            <a:r>
              <a:rPr lang="hu-HU" sz="2800" i="1" dirty="0" smtClean="0"/>
              <a:t>„Szózat a magyar főrendű nők nevelése ügyében”</a:t>
            </a:r>
          </a:p>
          <a:p>
            <a:pPr algn="ctr"/>
            <a:endParaRPr lang="hu-HU" sz="2400" b="1" dirty="0" smtClean="0"/>
          </a:p>
          <a:p>
            <a:pPr algn="ctr"/>
            <a:r>
              <a:rPr lang="hu-HU" sz="2400" b="1" dirty="0" smtClean="0"/>
              <a:t>Pesti Hírlap, 1845. december 9.</a:t>
            </a:r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Aláírás:</a:t>
            </a:r>
          </a:p>
          <a:p>
            <a:pPr algn="ctr"/>
            <a:r>
              <a:rPr lang="hu-HU" sz="2400" i="1" dirty="0" smtClean="0"/>
              <a:t>„Egy főrangú hazafi”</a:t>
            </a:r>
            <a:endParaRPr lang="hu-HU" sz="2400" i="1" dirty="0"/>
          </a:p>
        </p:txBody>
      </p:sp>
      <p:sp>
        <p:nvSpPr>
          <p:cNvPr id="3" name="Téglalap 2"/>
          <p:cNvSpPr/>
          <p:nvPr/>
        </p:nvSpPr>
        <p:spPr>
          <a:xfrm>
            <a:off x="4067944" y="314096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i="1" dirty="0"/>
              <a:t>„Csak úgy remélünk biztosan szebb jövőt, alapos jobbra </a:t>
            </a:r>
            <a:r>
              <a:rPr lang="hu-HU" sz="2400" i="1" dirty="0" smtClean="0"/>
              <a:t>fordulást egész </a:t>
            </a:r>
            <a:r>
              <a:rPr lang="hu-HU" sz="2400" i="1" dirty="0"/>
              <a:t>állapotunkban, ha elég erőnk és </a:t>
            </a:r>
            <a:r>
              <a:rPr lang="hu-HU" sz="2400" i="1" dirty="0" smtClean="0"/>
              <a:t>következetességünk lesz </a:t>
            </a:r>
            <a:r>
              <a:rPr lang="hu-HU" sz="2400" i="1" dirty="0"/>
              <a:t>gyökerén kezdeni a reformot, azaz: ha családi </a:t>
            </a:r>
            <a:r>
              <a:rPr lang="hu-HU" sz="2400" i="1" dirty="0" smtClean="0"/>
              <a:t>életünkbe öntünk </a:t>
            </a:r>
            <a:r>
              <a:rPr lang="hu-HU" sz="2400" i="1" dirty="0"/>
              <a:t>összhangot nőink nevelésének nemzeti iránya </a:t>
            </a:r>
            <a:r>
              <a:rPr lang="hu-HU" sz="2400" i="1" dirty="0" smtClean="0"/>
              <a:t>által…”</a:t>
            </a:r>
            <a:endParaRPr lang="hu-HU" sz="2400" i="1" dirty="0"/>
          </a:p>
        </p:txBody>
      </p:sp>
    </p:spTree>
    <p:extLst>
      <p:ext uri="{BB962C8B-B14F-4D97-AF65-F5344CB8AC3E}">
        <p14:creationId xmlns:p14="http://schemas.microsoft.com/office/powerpoint/2010/main" val="345764252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65461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98200" y="332656"/>
            <a:ext cx="4774064" cy="4862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 smtClean="0"/>
              <a:t>„Nyilatkozat”: Teleki Blanka </a:t>
            </a:r>
          </a:p>
          <a:p>
            <a:pPr algn="ctr"/>
            <a:r>
              <a:rPr lang="hu-HU" sz="2800" b="1" dirty="0" smtClean="0"/>
              <a:t>intézetalapítási szándékáról </a:t>
            </a:r>
          </a:p>
          <a:p>
            <a:pPr algn="ctr"/>
            <a:r>
              <a:rPr lang="hu-HU" sz="2800" b="1" dirty="0" smtClean="0"/>
              <a:t>és nőnevelési terveiről </a:t>
            </a:r>
          </a:p>
          <a:p>
            <a:pPr algn="ctr"/>
            <a:endParaRPr lang="hu-HU" dirty="0"/>
          </a:p>
          <a:p>
            <a:pPr algn="ctr"/>
            <a:endParaRPr lang="hu-HU" sz="2400" dirty="0"/>
          </a:p>
          <a:p>
            <a:pPr algn="ctr"/>
            <a:r>
              <a:rPr lang="hu-HU" sz="2800" i="1" dirty="0" smtClean="0"/>
              <a:t>„A nyomorultak attól félnek, </a:t>
            </a:r>
          </a:p>
          <a:p>
            <a:pPr algn="ctr"/>
            <a:r>
              <a:rPr lang="hu-HU" sz="2800" i="1" dirty="0" smtClean="0"/>
              <a:t>hogy néhány év múlva egy tucat</a:t>
            </a:r>
          </a:p>
          <a:p>
            <a:pPr algn="ctr"/>
            <a:r>
              <a:rPr lang="hu-HU" sz="2800" i="1" dirty="0" smtClean="0"/>
              <a:t> hazafiasan gondolkozó nővel </a:t>
            </a:r>
          </a:p>
          <a:p>
            <a:pPr algn="ctr"/>
            <a:r>
              <a:rPr lang="hu-HU" sz="2800" i="1" dirty="0" smtClean="0"/>
              <a:t>több lesz Magyarországon.”</a:t>
            </a:r>
          </a:p>
          <a:p>
            <a:pPr algn="ctr"/>
            <a:endParaRPr lang="hu-HU" sz="2400" dirty="0"/>
          </a:p>
          <a:p>
            <a:pPr algn="ctr"/>
            <a:r>
              <a:rPr lang="hu-HU" sz="2400" b="1" dirty="0"/>
              <a:t>Honderű </a:t>
            </a:r>
            <a:r>
              <a:rPr lang="hu-HU" sz="2400" dirty="0"/>
              <a:t>1846/24. száma</a:t>
            </a:r>
          </a:p>
          <a:p>
            <a:pPr algn="ctr"/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26741592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57" y="1628800"/>
            <a:ext cx="282511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8864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Teleki </a:t>
            </a:r>
            <a:r>
              <a:rPr lang="hu-HU" sz="2800" b="1" dirty="0" smtClean="0"/>
              <a:t>Blanka 1846-ban megnyitott </a:t>
            </a:r>
          </a:p>
          <a:p>
            <a:pPr algn="ctr"/>
            <a:r>
              <a:rPr lang="hu-HU" sz="2800" b="1" dirty="0" smtClean="0"/>
              <a:t>pesti leánynevelő intézetének néhány tanára</a:t>
            </a:r>
            <a:endParaRPr lang="hu-H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" y="1628800"/>
            <a:ext cx="273930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35" y="1628800"/>
            <a:ext cx="274857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20834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95936" y="1844824"/>
            <a:ext cx="48965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i="1" dirty="0" smtClean="0"/>
              <a:t>„Ritka szellemi képességű és </a:t>
            </a:r>
          </a:p>
          <a:p>
            <a:pPr algn="ctr"/>
            <a:r>
              <a:rPr lang="hu-HU" sz="2800" b="1" i="1" dirty="0" smtClean="0"/>
              <a:t>tudományos műveltségű, </a:t>
            </a:r>
          </a:p>
          <a:p>
            <a:pPr algn="ctr"/>
            <a:r>
              <a:rPr lang="hu-HU" sz="2800" b="1" i="1" dirty="0" smtClean="0"/>
              <a:t>meg nem félemlíthető, </a:t>
            </a:r>
          </a:p>
          <a:p>
            <a:pPr algn="ctr"/>
            <a:r>
              <a:rPr lang="hu-HU" sz="2800" b="1" i="1" dirty="0" smtClean="0"/>
              <a:t>szilárd akaratú és </a:t>
            </a:r>
          </a:p>
          <a:p>
            <a:pPr algn="ctr"/>
            <a:r>
              <a:rPr lang="hu-HU" sz="2800" b="1" i="1" dirty="0" smtClean="0"/>
              <a:t>fáradhatatlan kitartású hölgy.”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200" i="1" dirty="0" smtClean="0"/>
              <a:t>(Egyik hadbíró feljegyzése Teleki Blankáról)</a:t>
            </a:r>
            <a:endParaRPr lang="hu-HU" sz="2200" i="1" dirty="0"/>
          </a:p>
        </p:txBody>
      </p:sp>
      <p:sp>
        <p:nvSpPr>
          <p:cNvPr id="3" name="Téglalap 2"/>
          <p:cNvSpPr/>
          <p:nvPr/>
        </p:nvSpPr>
        <p:spPr>
          <a:xfrm>
            <a:off x="107504" y="2606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1851-57: Teleki Blanka letartóztatása, pere és börtönévei</a:t>
            </a:r>
            <a:endParaRPr lang="hu-H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20378"/>
            <a:ext cx="3098029" cy="43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58771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272256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539750" y="5589588"/>
            <a:ext cx="37449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Veres Pálné Beniczky Hermin </a:t>
            </a:r>
            <a:r>
              <a:rPr kumimoji="0" lang="hu-HU" altLang="hu-H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(1815-1895)</a:t>
            </a:r>
          </a:p>
        </p:txBody>
      </p:sp>
      <p:sp>
        <p:nvSpPr>
          <p:cNvPr id="83972" name="Téglalap 2"/>
          <p:cNvSpPr>
            <a:spLocks noChangeArrowheads="1"/>
          </p:cNvSpPr>
          <p:nvPr/>
        </p:nvSpPr>
        <p:spPr bwMode="auto">
          <a:xfrm>
            <a:off x="900113" y="288925"/>
            <a:ext cx="7664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Lánynevelés a dualizmus korszakának előestéjén</a:t>
            </a:r>
          </a:p>
        </p:txBody>
      </p:sp>
      <p:pic>
        <p:nvPicPr>
          <p:cNvPr id="83973" name="Picture 8" descr="https://upload.wikimedia.org/wikipedia/hu/thumb/7/7c/Teleki_S%C3%A1ndorn%C3%A9_Teleki_Jozefin_.JPG/150px-Teleki_S%C3%A1ndorn%C3%A9_Teleki_Jozefin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00" y="1198750"/>
            <a:ext cx="3541263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églalap 1"/>
          <p:cNvSpPr>
            <a:spLocks noChangeArrowheads="1"/>
          </p:cNvSpPr>
          <p:nvPr/>
        </p:nvSpPr>
        <p:spPr bwMode="auto">
          <a:xfrm>
            <a:off x="4646613" y="5589588"/>
            <a:ext cx="4241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gr. Teleki Sándorné Teleki Jozefin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(1838-1915)</a:t>
            </a: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58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keptar.oszk.hu/060400/060463/185_292_pix_Oldal_07_Kep_0003_nagyk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22" y="283006"/>
            <a:ext cx="6336703" cy="53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églalap 1"/>
          <p:cNvSpPr>
            <a:spLocks noChangeArrowheads="1"/>
          </p:cNvSpPr>
          <p:nvPr/>
        </p:nvSpPr>
        <p:spPr bwMode="auto">
          <a:xfrm>
            <a:off x="636588" y="5589588"/>
            <a:ext cx="74628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Az Országos Nőképző Egyesület lányiskolájának növendékei</a:t>
            </a:r>
            <a:endParaRPr kumimoji="0" lang="hu-HU" altLang="hu-HU" sz="2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55688" y="6092825"/>
            <a:ext cx="66246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(Forrás: Vasárnapi Újság, 1893. március 26.)</a:t>
            </a:r>
          </a:p>
        </p:txBody>
      </p:sp>
    </p:spTree>
    <p:extLst>
      <p:ext uri="{BB962C8B-B14F-4D97-AF65-F5344CB8AC3E}">
        <p14:creationId xmlns:p14="http://schemas.microsoft.com/office/powerpoint/2010/main" val="280822040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églalap 1"/>
          <p:cNvSpPr>
            <a:spLocks noChangeArrowheads="1"/>
          </p:cNvSpPr>
          <p:nvPr/>
        </p:nvSpPr>
        <p:spPr bwMode="auto">
          <a:xfrm>
            <a:off x="212725" y="260350"/>
            <a:ext cx="8640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1868:XXXVIII. tc. </a:t>
            </a:r>
            <a:endParaRPr kumimoji="0" lang="es-ES" altLang="hu-HU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19" name="Téglalap 1"/>
          <p:cNvSpPr>
            <a:spLocks noChangeArrowheads="1"/>
          </p:cNvSpPr>
          <p:nvPr/>
        </p:nvSpPr>
        <p:spPr bwMode="auto">
          <a:xfrm>
            <a:off x="193675" y="981075"/>
            <a:ext cx="5457825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Tankötelezettség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törvényi szintű kimondása: </a:t>
            </a:r>
            <a:r>
              <a:rPr kumimoji="0" lang="hu-HU" alt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fiúknak és lányoknak is 6-12 éves kor között, lehetőleg „elkülönülve”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Felső népiskola eltérő időtartamú és tartalmú megszervezése </a:t>
            </a:r>
            <a:r>
              <a:rPr kumimoji="0" lang="hu-HU" alt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(fiúknak 3, lányoknak 2 év, elkülönített tanítás, részben eltérő tantárgyakkal)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Polgári iskola létrehozása: </a:t>
            </a:r>
            <a:r>
              <a:rPr kumimoji="0" lang="hu-HU" alt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fiúknak 6, lányoknak 4 évfolyammal, teljesen elkülönítve; a lányok tantárgyairól a közoktatási miniszter dönt (78.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§</a:t>
            </a:r>
            <a:r>
              <a:rPr kumimoji="0" lang="hu-HU" alt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Tanító- és tanítónő-képezdék felállítása</a:t>
            </a:r>
            <a:endParaRPr kumimoji="0" lang="hu-HU" altLang="hu-HU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275966" cy="409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11" y="5416551"/>
            <a:ext cx="3194050" cy="5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7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96" y="1414414"/>
            <a:ext cx="8331608" cy="47790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3" y="260648"/>
            <a:ext cx="879119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églalap 1"/>
          <p:cNvSpPr>
            <a:spLocks noChangeArrowheads="1"/>
          </p:cNvSpPr>
          <p:nvPr/>
        </p:nvSpPr>
        <p:spPr bwMode="auto">
          <a:xfrm>
            <a:off x="323528" y="260648"/>
            <a:ext cx="8568952" cy="64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Felsőbb leányiskolák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1869-ben megnyílt az Országos Nőképző Egyesület 4 évfolyamos lányiskolája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Gyulai Pál igazgatóságával.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1875-ben Budapesten Molnár Aladár vezetésével 6 évfolyamos állami felsőbb leányiskola nyílott.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1870-es évek végén az ország számos városában alapítottak hasonló iskolákat: Máramarosszigeten és Trencsénben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1877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-ben, Miskolcon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1879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-ben,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Kolozsváron 1880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-ban, 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Lőcsén és Sopronban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1881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-ben, Besztercebányán és Pozsonyban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1883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-ban, Temesváron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1884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-ben.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1916</a:t>
            </a:r>
            <a:r>
              <a:rPr kumimoji="0" lang="hu-HU" alt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-ban az iskolatípust 7 évfolyamossá bővítették, ekkor 35 volt az országban, kb. 7000 növendékkel.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(Forrás: De </a:t>
            </a:r>
            <a:r>
              <a:rPr kumimoji="0" lang="hu-HU" alt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Gerando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Antonina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felsőbb leányiskolákról. Budapest, 1913.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Müller Ildikó: Az alap- és középfokú leányoktatás Magyarországon. Sic </a:t>
            </a:r>
            <a:r>
              <a:rPr kumimoji="0" lang="hu-HU" alt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Itur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ad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Astra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2000/3.)</a:t>
            </a:r>
          </a:p>
        </p:txBody>
      </p:sp>
    </p:spTree>
    <p:extLst>
      <p:ext uri="{BB962C8B-B14F-4D97-AF65-F5344CB8AC3E}">
        <p14:creationId xmlns:p14="http://schemas.microsoft.com/office/powerpoint/2010/main" val="308370221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églalap 1"/>
          <p:cNvSpPr>
            <a:spLocks noChangeArrowheads="1"/>
          </p:cNvSpPr>
          <p:nvPr/>
        </p:nvSpPr>
        <p:spPr bwMode="auto">
          <a:xfrm>
            <a:off x="1043608" y="548680"/>
            <a:ext cx="74882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„A nőnevelés története hasonlatos a Hold túlsó oldalához: az emberek évezredekig csak találgathattak róla, és ismereteink ma is hiányosak…”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hu-HU" altLang="hu-H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Pukánszky</a:t>
            </a:r>
            <a:r>
              <a:rPr kumimoji="0" lang="hu-HU" alt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Béla)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803" y="3645024"/>
            <a:ext cx="3779848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47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67944" y="1000161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200" b="1" dirty="0" smtClean="0"/>
              <a:t>Szülei</a:t>
            </a:r>
            <a:r>
              <a:rPr lang="hu-HU" sz="2200" dirty="0" smtClean="0"/>
              <a:t> August De </a:t>
            </a:r>
            <a:r>
              <a:rPr lang="hu-HU" sz="2200" dirty="0" err="1" smtClean="0"/>
              <a:t>Gerando</a:t>
            </a:r>
            <a:r>
              <a:rPr lang="hu-HU" sz="2200" dirty="0" smtClean="0"/>
              <a:t> és gróf Teleki Emma (Teleki Blanka nővére). </a:t>
            </a:r>
          </a:p>
          <a:p>
            <a:endParaRPr lang="hu-HU" sz="2200" dirty="0" smtClean="0"/>
          </a:p>
          <a:p>
            <a:r>
              <a:rPr lang="hu-HU" sz="2200" b="1" dirty="0" smtClean="0"/>
              <a:t>Tanulmányait </a:t>
            </a:r>
            <a:r>
              <a:rPr lang="hu-HU" sz="2200" dirty="0" smtClean="0"/>
              <a:t>Párizsban végezte. </a:t>
            </a:r>
          </a:p>
          <a:p>
            <a:r>
              <a:rPr lang="hu-HU" sz="2200" dirty="0" smtClean="0"/>
              <a:t>1861-ben tanítónői, 1864-ben tanárnői képesítést szerzett. </a:t>
            </a:r>
          </a:p>
          <a:p>
            <a:endParaRPr lang="hu-HU" sz="2200" dirty="0" smtClean="0"/>
          </a:p>
          <a:p>
            <a:r>
              <a:rPr lang="hu-HU" sz="2200" dirty="0" smtClean="0"/>
              <a:t>1872-ben végképp </a:t>
            </a:r>
            <a:r>
              <a:rPr lang="hu-HU" sz="2200" b="1" dirty="0" smtClean="0"/>
              <a:t>Magyarországon telepedett le</a:t>
            </a:r>
            <a:r>
              <a:rPr lang="hu-HU" sz="2200" dirty="0" smtClean="0"/>
              <a:t>. </a:t>
            </a:r>
          </a:p>
          <a:p>
            <a:endParaRPr lang="hu-HU" sz="2200" dirty="0" smtClean="0"/>
          </a:p>
          <a:p>
            <a:r>
              <a:rPr lang="hu-HU" sz="2200" dirty="0" smtClean="0"/>
              <a:t>1880-tól 1912-ig a </a:t>
            </a:r>
            <a:r>
              <a:rPr lang="hu-HU" sz="2200" b="1" dirty="0" smtClean="0"/>
              <a:t>kolozsvári felsőbb leányiskola</a:t>
            </a:r>
            <a:r>
              <a:rPr lang="hu-HU" sz="2200" dirty="0" smtClean="0"/>
              <a:t> </a:t>
            </a:r>
            <a:r>
              <a:rPr lang="hu-HU" sz="2200" b="1" dirty="0" smtClean="0"/>
              <a:t>igazgatója</a:t>
            </a:r>
            <a:r>
              <a:rPr lang="hu-HU" sz="2200" dirty="0" smtClean="0"/>
              <a:t> volt. </a:t>
            </a:r>
          </a:p>
          <a:p>
            <a:endParaRPr lang="hu-HU" sz="2200" b="1" dirty="0" smtClean="0"/>
          </a:p>
          <a:p>
            <a:r>
              <a:rPr lang="hu-HU" sz="2200" b="1" dirty="0" smtClean="0"/>
              <a:t>Leánynevelő</a:t>
            </a:r>
            <a:r>
              <a:rPr lang="hu-HU" sz="2200" dirty="0" smtClean="0"/>
              <a:t> munkássága mellett </a:t>
            </a:r>
            <a:r>
              <a:rPr lang="hu-HU" sz="2200" b="1" dirty="0" smtClean="0"/>
              <a:t>írói</a:t>
            </a:r>
            <a:r>
              <a:rPr lang="hu-HU" sz="2200" dirty="0" smtClean="0"/>
              <a:t>, </a:t>
            </a:r>
            <a:r>
              <a:rPr lang="hu-HU" sz="2200" b="1" dirty="0" smtClean="0"/>
              <a:t>műfordítói</a:t>
            </a:r>
            <a:r>
              <a:rPr lang="hu-HU" sz="2200" dirty="0" smtClean="0"/>
              <a:t> érdemei is kiemelkedők.</a:t>
            </a:r>
            <a:endParaRPr lang="hu-HU" sz="2200" dirty="0"/>
          </a:p>
        </p:txBody>
      </p:sp>
      <p:sp>
        <p:nvSpPr>
          <p:cNvPr id="3" name="Téglalap 2"/>
          <p:cNvSpPr/>
          <p:nvPr/>
        </p:nvSpPr>
        <p:spPr>
          <a:xfrm>
            <a:off x="107504" y="188640"/>
            <a:ext cx="8919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700" b="1" dirty="0" smtClean="0"/>
              <a:t>Teleki Blanka „szellemi gyermeke”: De </a:t>
            </a:r>
            <a:r>
              <a:rPr lang="hu-HU" sz="2700" b="1" dirty="0" err="1"/>
              <a:t>Gerando</a:t>
            </a:r>
            <a:r>
              <a:rPr lang="hu-HU" sz="2700" b="1" dirty="0"/>
              <a:t> </a:t>
            </a:r>
            <a:r>
              <a:rPr lang="hu-HU" sz="2700" b="1" dirty="0" err="1"/>
              <a:t>Antonina</a:t>
            </a:r>
            <a:r>
              <a:rPr lang="hu-HU" sz="2700" b="1" dirty="0"/>
              <a:t>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00161"/>
            <a:ext cx="2731470" cy="4830786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157237" y="602128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(1845-1914)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041024183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79712" y="188640"/>
            <a:ext cx="6164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De </a:t>
            </a:r>
            <a:r>
              <a:rPr lang="hu-HU" sz="2800" b="1" dirty="0" err="1"/>
              <a:t>Gerando</a:t>
            </a:r>
            <a:r>
              <a:rPr lang="hu-HU" sz="2800" b="1" dirty="0"/>
              <a:t> </a:t>
            </a:r>
            <a:r>
              <a:rPr lang="hu-HU" sz="2800" b="1" dirty="0" err="1" smtClean="0"/>
              <a:t>Antonina</a:t>
            </a:r>
            <a:r>
              <a:rPr lang="hu-HU" sz="2800" b="1" dirty="0" smtClean="0"/>
              <a:t> mint pedagógus 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51520" y="818109"/>
            <a:ext cx="8640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1200" i="1" dirty="0"/>
          </a:p>
          <a:p>
            <a:pPr algn="just"/>
            <a:r>
              <a:rPr lang="hu-HU" sz="2300" b="1" dirty="0" smtClean="0"/>
              <a:t>„Mi az iskola célja? Arra ösztönözni, arra indítani az egyedet, hogy, a mennyire lehetséges, felsőbbrendű lény váljék belőle</a:t>
            </a:r>
            <a:r>
              <a:rPr lang="hu-HU" sz="2000" i="1" dirty="0" smtClean="0"/>
              <a:t>.” (DGA, 1895)</a:t>
            </a:r>
          </a:p>
          <a:p>
            <a:pPr algn="just"/>
            <a:endParaRPr lang="hu-HU" sz="1200" i="1" dirty="0"/>
          </a:p>
          <a:p>
            <a:pPr algn="just"/>
            <a:r>
              <a:rPr lang="hu-HU" sz="2300" b="1" dirty="0" smtClean="0"/>
              <a:t>„A mi szomorú társadalmunk hibája a </a:t>
            </a:r>
            <a:r>
              <a:rPr lang="hu-HU" sz="2300" b="1" i="1" dirty="0" smtClean="0"/>
              <a:t>szívben </a:t>
            </a:r>
            <a:r>
              <a:rPr lang="hu-HU" sz="2300" b="1" dirty="0" smtClean="0"/>
              <a:t>rejlik. Nincs eszménye, nincs közös, erős, nemzeti eszménye, mely minden egyes embert, a legszerényebbet is, kiragadjon alsórendű önzéséből, alsórendű élvezethajhászásából, és megnyer a tökéletesség, a tökéletesedés, a szép </a:t>
            </a:r>
            <a:r>
              <a:rPr lang="hu-HU" sz="2300" b="1" dirty="0" err="1" smtClean="0"/>
              <a:t>cultusának</a:t>
            </a:r>
            <a:r>
              <a:rPr lang="hu-HU" sz="2300" b="1" dirty="0" smtClean="0"/>
              <a:t>! Reformáljuk tehát a társadalmat a szívben. Adjunk neki szeretetet.” </a:t>
            </a:r>
            <a:r>
              <a:rPr lang="hu-HU" sz="2000" i="1" dirty="0"/>
              <a:t>(DGA, </a:t>
            </a:r>
            <a:r>
              <a:rPr lang="hu-HU" sz="2000" i="1" dirty="0" smtClean="0"/>
              <a:t>1899)</a:t>
            </a:r>
            <a:endParaRPr lang="hu-HU" sz="23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4208044"/>
            <a:ext cx="3954435" cy="23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96274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84163" y="5861050"/>
            <a:ext cx="86090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írni-olvasni tudó nők számarányának emelkedése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(Forrás: korabeli népszámlálási adatok)</a:t>
            </a:r>
          </a:p>
        </p:txBody>
      </p:sp>
      <p:pic>
        <p:nvPicPr>
          <p:cNvPr id="88067" name="Picture 3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7025"/>
            <a:ext cx="81772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162800" y="76993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54,4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257800" y="130333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46,7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276600" y="191293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39,0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371600" y="259873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30,1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7010400" y="540702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1910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5029200" y="540385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1900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48000" y="536098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1890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1066800" y="537845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1880</a:t>
            </a:r>
          </a:p>
        </p:txBody>
      </p:sp>
    </p:spTree>
    <p:extLst>
      <p:ext uri="{BB962C8B-B14F-4D97-AF65-F5344CB8AC3E}">
        <p14:creationId xmlns:p14="http://schemas.microsoft.com/office/powerpoint/2010/main" val="924043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0549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églalap 1"/>
          <p:cNvSpPr>
            <a:spLocks noChangeArrowheads="1"/>
          </p:cNvSpPr>
          <p:nvPr/>
        </p:nvSpPr>
        <p:spPr bwMode="auto">
          <a:xfrm>
            <a:off x="192088" y="5589588"/>
            <a:ext cx="8772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írni-olvasni tudó nők számaránya,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életkor szerinti bontásban 1900, 1910</a:t>
            </a:r>
          </a:p>
        </p:txBody>
      </p:sp>
    </p:spTree>
    <p:extLst>
      <p:ext uri="{BB962C8B-B14F-4D97-AF65-F5344CB8AC3E}">
        <p14:creationId xmlns:p14="http://schemas.microsoft.com/office/powerpoint/2010/main" val="29858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04800" y="384175"/>
            <a:ext cx="86106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1900-as magyarországi népszámlálás adatai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90500" y="1916113"/>
            <a:ext cx="883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Nők:  8.465.436 fő</a:t>
            </a: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2843213" y="4797425"/>
            <a:ext cx="61864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hu-HU" altLang="hu-HU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Férfiak: 8.372.819 fő</a:t>
            </a:r>
          </a:p>
        </p:txBody>
      </p:sp>
      <p:pic>
        <p:nvPicPr>
          <p:cNvPr id="1065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35075"/>
            <a:ext cx="18002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08300"/>
            <a:ext cx="2016125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92091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utoUpdateAnimBg="0"/>
      <p:bldP spid="12289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11175"/>
            <a:ext cx="297815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27088" y="5516563"/>
            <a:ext cx="297815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Wlassics Gyula </a:t>
            </a:r>
            <a:r>
              <a:rPr kumimoji="0" lang="hu-HU" altLang="hu-HU" sz="2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(1852-1937)</a:t>
            </a:r>
          </a:p>
        </p:txBody>
      </p:sp>
      <p:sp>
        <p:nvSpPr>
          <p:cNvPr id="98308" name="Téglalap 1"/>
          <p:cNvSpPr>
            <a:spLocks noChangeArrowheads="1"/>
          </p:cNvSpPr>
          <p:nvPr/>
        </p:nvSpPr>
        <p:spPr bwMode="auto">
          <a:xfrm>
            <a:off x="4356100" y="2701925"/>
            <a:ext cx="4248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Érettségi vizsgával záruló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leánygimnáziumok szervezése: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1895 után</a:t>
            </a:r>
          </a:p>
        </p:txBody>
      </p:sp>
    </p:spTree>
    <p:extLst>
      <p:ext uri="{BB962C8B-B14F-4D97-AF65-F5344CB8AC3E}">
        <p14:creationId xmlns:p14="http://schemas.microsoft.com/office/powerpoint/2010/main" val="24197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églalap 1"/>
          <p:cNvSpPr>
            <a:spLocks noChangeArrowheads="1"/>
          </p:cNvSpPr>
          <p:nvPr/>
        </p:nvSpPr>
        <p:spPr bwMode="auto">
          <a:xfrm>
            <a:off x="611188" y="620713"/>
            <a:ext cx="396081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Leánygimnázium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„Valamennyi pesti </a:t>
            </a:r>
            <a:r>
              <a:rPr kumimoji="0" lang="hu-HU" alt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hirlap</a:t>
            </a:r>
            <a:endParaRPr kumimoji="0" lang="hu-HU" altLang="hu-HU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Verset, </a:t>
            </a:r>
            <a:r>
              <a:rPr kumimoji="0" lang="hu-HU" alt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czikket</a:t>
            </a: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hu-HU" alt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tárczát</a:t>
            </a: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hoz: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Hogy a lány is érett legyen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Értsen a </a:t>
            </a:r>
            <a:r>
              <a:rPr kumimoji="0" lang="hu-HU" altLang="hu-H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chemiához</a:t>
            </a: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Hozzászól most a „Jankó” is,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Halljátok meg, mit beszél: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leánynál egy százezres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legszebb »érett-levél«”.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Veréb Jankó, Pécs, 1892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614142"/>
            <a:ext cx="3456732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5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00063"/>
            <a:ext cx="777716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églalap 2"/>
          <p:cNvSpPr>
            <a:spLocks noChangeArrowheads="1"/>
          </p:cNvSpPr>
          <p:nvPr/>
        </p:nvSpPr>
        <p:spPr bwMode="auto">
          <a:xfrm>
            <a:off x="928688" y="5903913"/>
            <a:ext cx="71421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első hazai érettségiző leányosztály, 1900 februárja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(Forrás: Új Idők, 1900. február 4. 125.o.)</a:t>
            </a:r>
          </a:p>
        </p:txBody>
      </p:sp>
    </p:spTree>
    <p:extLst>
      <p:ext uri="{BB962C8B-B14F-4D97-AF65-F5344CB8AC3E}">
        <p14:creationId xmlns:p14="http://schemas.microsoft.com/office/powerpoint/2010/main" val="315701747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églalap 1"/>
          <p:cNvSpPr>
            <a:spLocks noChangeArrowheads="1"/>
          </p:cNvSpPr>
          <p:nvPr/>
        </p:nvSpPr>
        <p:spPr bwMode="auto">
          <a:xfrm>
            <a:off x="5575300" y="5589588"/>
            <a:ext cx="27447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Steinberger Sarolta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(1875-1966)</a:t>
            </a:r>
          </a:p>
        </p:txBody>
      </p:sp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27226"/>
            <a:ext cx="2844896" cy="35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0" name="Téglalap 2"/>
          <p:cNvSpPr>
            <a:spLocks noChangeArrowheads="1"/>
          </p:cNvSpPr>
          <p:nvPr/>
        </p:nvSpPr>
        <p:spPr bwMode="auto">
          <a:xfrm>
            <a:off x="2125663" y="209550"/>
            <a:ext cx="4244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1895: Nők az egyetemeken</a:t>
            </a: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1" name="Téglalap 1"/>
          <p:cNvSpPr>
            <a:spLocks noChangeArrowheads="1"/>
          </p:cNvSpPr>
          <p:nvPr/>
        </p:nvSpPr>
        <p:spPr bwMode="auto">
          <a:xfrm>
            <a:off x="5727023" y="985838"/>
            <a:ext cx="27334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Az első </a:t>
            </a:r>
            <a:r>
              <a:rPr lang="hu-HU" altLang="hu-HU" sz="2400" b="1" dirty="0">
                <a:solidFill>
                  <a:srgbClr val="000000"/>
                </a:solidFill>
                <a:cs typeface="Arial" panose="020B0604020202020204" pitchFamily="34" charset="0"/>
              </a:rPr>
              <a:t>Budapesten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végzett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orvosnő</a:t>
            </a: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2" name="Téglalap 2"/>
          <p:cNvSpPr>
            <a:spLocks noChangeArrowheads="1"/>
          </p:cNvSpPr>
          <p:nvPr/>
        </p:nvSpPr>
        <p:spPr bwMode="auto">
          <a:xfrm>
            <a:off x="2840610" y="985838"/>
            <a:ext cx="2733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Az első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Budapesten</a:t>
            </a: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beiratkozott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hallgatónő</a:t>
            </a: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1383" name="Picture 8" descr="https://nokert.hu/sites/default/files/field/kepek/teljes/gluckl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455863"/>
            <a:ext cx="27559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églalap 3"/>
          <p:cNvSpPr>
            <a:spLocks noChangeArrowheads="1"/>
          </p:cNvSpPr>
          <p:nvPr/>
        </p:nvSpPr>
        <p:spPr bwMode="auto">
          <a:xfrm>
            <a:off x="3082925" y="5589588"/>
            <a:ext cx="23288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Glücklich Vilma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(1872-1927)</a:t>
            </a:r>
          </a:p>
        </p:txBody>
      </p:sp>
      <p:pic>
        <p:nvPicPr>
          <p:cNvPr id="1013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927225"/>
            <a:ext cx="1830388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6" name="Téglalap 1"/>
          <p:cNvSpPr>
            <a:spLocks noChangeArrowheads="1"/>
          </p:cNvSpPr>
          <p:nvPr/>
        </p:nvSpPr>
        <p:spPr bwMode="auto">
          <a:xfrm>
            <a:off x="202475" y="950913"/>
            <a:ext cx="2579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Az első 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magyar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400" b="1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kumimoji="0" lang="hu-HU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iplomás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orvosnő 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87" name="Téglalap 2"/>
          <p:cNvSpPr>
            <a:spLocks noChangeArrowheads="1"/>
          </p:cNvSpPr>
          <p:nvPr/>
        </p:nvSpPr>
        <p:spPr bwMode="auto">
          <a:xfrm>
            <a:off x="339725" y="5589588"/>
            <a:ext cx="23479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Hugonnai Vilma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(1847-1922)</a:t>
            </a:r>
          </a:p>
        </p:txBody>
      </p:sp>
    </p:spTree>
    <p:extLst>
      <p:ext uri="{BB962C8B-B14F-4D97-AF65-F5344CB8AC3E}">
        <p14:creationId xmlns:p14="http://schemas.microsoft.com/office/powerpoint/2010/main" val="277053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9632" y="258498"/>
            <a:ext cx="7170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 smtClean="0"/>
              <a:t>20. század eleje: nők a Kolozsvári Egyetemen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294856" cy="383343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957825" y="5301208"/>
            <a:ext cx="1882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 smtClean="0"/>
              <a:t>Kárpáti Gizella</a:t>
            </a:r>
          </a:p>
          <a:p>
            <a:pPr algn="ctr"/>
            <a:r>
              <a:rPr lang="hu-HU" sz="2000" b="1" dirty="0" smtClean="0"/>
              <a:t>(1884-1953)</a:t>
            </a:r>
            <a:endParaRPr lang="hu-HU" sz="2000" b="1" dirty="0"/>
          </a:p>
        </p:txBody>
      </p:sp>
      <p:sp>
        <p:nvSpPr>
          <p:cNvPr id="5" name="Téglalap 4"/>
          <p:cNvSpPr/>
          <p:nvPr/>
        </p:nvSpPr>
        <p:spPr>
          <a:xfrm>
            <a:off x="6839264" y="4619289"/>
            <a:ext cx="2113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 err="1" smtClean="0"/>
              <a:t>Fugulyán</a:t>
            </a:r>
            <a:r>
              <a:rPr lang="hu-HU" sz="2000" b="1" dirty="0" smtClean="0"/>
              <a:t> Katalin</a:t>
            </a:r>
          </a:p>
          <a:p>
            <a:pPr algn="ctr"/>
            <a:r>
              <a:rPr lang="hu-HU" sz="2000" b="1" dirty="0" smtClean="0"/>
              <a:t>  (1888–1969</a:t>
            </a:r>
            <a:r>
              <a:rPr lang="hu-HU" sz="2000" b="1" dirty="0"/>
              <a:t>)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16" y="1141120"/>
            <a:ext cx="5040560" cy="313727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655785" y="4619289"/>
            <a:ext cx="146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/>
              <a:t>Katz </a:t>
            </a:r>
            <a:r>
              <a:rPr lang="hu-HU" sz="2000" b="1" dirty="0" smtClean="0"/>
              <a:t>Rózsi</a:t>
            </a:r>
          </a:p>
          <a:p>
            <a:pPr algn="ctr"/>
            <a:r>
              <a:rPr lang="hu-HU" sz="2000" b="1" dirty="0"/>
              <a:t>(1897-1944)</a:t>
            </a:r>
          </a:p>
        </p:txBody>
      </p:sp>
      <p:sp>
        <p:nvSpPr>
          <p:cNvPr id="9" name="Téglalap 8"/>
          <p:cNvSpPr/>
          <p:nvPr/>
        </p:nvSpPr>
        <p:spPr>
          <a:xfrm>
            <a:off x="5157628" y="4632536"/>
            <a:ext cx="1645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 err="1"/>
              <a:t>Paull</a:t>
            </a:r>
            <a:r>
              <a:rPr lang="hu-HU" sz="2000" b="1" dirty="0"/>
              <a:t> </a:t>
            </a:r>
            <a:r>
              <a:rPr lang="hu-HU" sz="2000" b="1" dirty="0" smtClean="0"/>
              <a:t>Aranka</a:t>
            </a:r>
          </a:p>
          <a:p>
            <a:pPr algn="ctr"/>
            <a:r>
              <a:rPr lang="hu-HU" sz="2000" b="1" dirty="0"/>
              <a:t>(1889-1969)</a:t>
            </a:r>
          </a:p>
        </p:txBody>
      </p:sp>
    </p:spTree>
    <p:extLst>
      <p:ext uri="{BB962C8B-B14F-4D97-AF65-F5344CB8AC3E}">
        <p14:creationId xmlns:p14="http://schemas.microsoft.com/office/powerpoint/2010/main" val="3117925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Előzmények: l</a:t>
            </a:r>
            <a:r>
              <a:rPr lang="es-ES" sz="2800" b="1" dirty="0" smtClean="0"/>
              <a:t>eánynevelés </a:t>
            </a:r>
            <a:r>
              <a:rPr lang="es-ES" sz="2800" b="1" dirty="0"/>
              <a:t>a </a:t>
            </a:r>
            <a:r>
              <a:rPr lang="es-ES" sz="2800" b="1" dirty="0" smtClean="0"/>
              <a:t>1</a:t>
            </a:r>
            <a:r>
              <a:rPr lang="hu-HU" sz="2800" b="1" dirty="0" smtClean="0"/>
              <a:t>8</a:t>
            </a:r>
            <a:r>
              <a:rPr lang="es-ES" sz="2800" b="1" dirty="0" smtClean="0"/>
              <a:t>. század</a:t>
            </a:r>
            <a:r>
              <a:rPr lang="hu-HU" sz="2800" b="1" dirty="0" smtClean="0"/>
              <a:t>i Magyarországon</a:t>
            </a:r>
            <a:r>
              <a:rPr lang="es-ES" sz="2800" b="1" dirty="0" smtClean="0"/>
              <a:t> </a:t>
            </a:r>
            <a:endParaRPr lang="es-ES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87623" y="1124744"/>
            <a:ext cx="8490338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b="1" dirty="0" smtClean="0"/>
              <a:t>1760-as évek: </a:t>
            </a:r>
            <a:r>
              <a:rPr lang="hu-HU" sz="2200" dirty="0" err="1" smtClean="0"/>
              <a:t>Notre</a:t>
            </a:r>
            <a:r>
              <a:rPr lang="hu-HU" sz="2200" dirty="0" smtClean="0"/>
              <a:t> Dame és </a:t>
            </a:r>
            <a:r>
              <a:rPr lang="hu-HU" sz="2200" dirty="0" err="1" smtClean="0"/>
              <a:t>Orsolyita</a:t>
            </a:r>
            <a:r>
              <a:rPr lang="hu-HU" sz="2200" dirty="0" smtClean="0"/>
              <a:t> Rend bentlakásos leányiskolái</a:t>
            </a:r>
          </a:p>
          <a:p>
            <a:endParaRPr lang="hu-HU" sz="2200" b="1" dirty="0"/>
          </a:p>
          <a:p>
            <a:r>
              <a:rPr lang="hu-HU" sz="2200" b="1" dirty="0" smtClean="0"/>
              <a:t>1770: </a:t>
            </a:r>
            <a:r>
              <a:rPr lang="hu-HU" sz="2200" dirty="0" smtClean="0"/>
              <a:t>Angolkisasszonyok budai leányiskolájának megnyitása</a:t>
            </a:r>
          </a:p>
          <a:p>
            <a:endParaRPr lang="hu-HU" sz="2200" dirty="0"/>
          </a:p>
          <a:p>
            <a:r>
              <a:rPr lang="hu-HU" sz="2200" b="1" dirty="0" smtClean="0"/>
              <a:t>1770-es, 80-as évek: </a:t>
            </a:r>
            <a:r>
              <a:rPr lang="hu-HU" sz="2200" dirty="0" smtClean="0"/>
              <a:t>református és evangélikus leányiskolák nyitása</a:t>
            </a:r>
          </a:p>
          <a:p>
            <a:endParaRPr lang="hu-HU" sz="2200" dirty="0"/>
          </a:p>
          <a:p>
            <a:r>
              <a:rPr lang="hu-HU" sz="2400" b="1" u="sng" dirty="0" smtClean="0"/>
              <a:t>1777: </a:t>
            </a:r>
            <a:r>
              <a:rPr lang="hu-HU" sz="2400" b="1" i="1" u="sng" dirty="0" smtClean="0"/>
              <a:t>I. Ratio </a:t>
            </a:r>
            <a:r>
              <a:rPr lang="hu-HU" sz="2400" b="1" i="1" u="sng" dirty="0" err="1" smtClean="0"/>
              <a:t>educationis</a:t>
            </a:r>
            <a:r>
              <a:rPr lang="hu-HU" sz="2400" b="1" u="sng" dirty="0" smtClean="0"/>
              <a:t> kiadása</a:t>
            </a:r>
            <a:r>
              <a:rPr lang="hu-HU" sz="2400" dirty="0" smtClean="0"/>
              <a:t> (1781: Norma </a:t>
            </a:r>
            <a:r>
              <a:rPr lang="hu-HU" sz="2400" dirty="0" err="1"/>
              <a:t>R</a:t>
            </a:r>
            <a:r>
              <a:rPr lang="hu-HU" sz="2400" dirty="0" err="1" smtClean="0"/>
              <a:t>egia</a:t>
            </a:r>
            <a:r>
              <a:rPr lang="hu-HU" sz="2400" dirty="0" smtClean="0"/>
              <a:t>)</a:t>
            </a:r>
            <a:endParaRPr lang="hu-HU" sz="2400" i="1" dirty="0" smtClean="0"/>
          </a:p>
          <a:p>
            <a:endParaRPr lang="hu-HU" sz="2200" b="1" dirty="0" smtClean="0"/>
          </a:p>
          <a:p>
            <a:r>
              <a:rPr lang="hu-HU" sz="2200" b="1" dirty="0" smtClean="0"/>
              <a:t>1790-91: </a:t>
            </a:r>
            <a:r>
              <a:rPr lang="sv-SE" sz="2200" b="1" dirty="0" smtClean="0"/>
              <a:t> </a:t>
            </a:r>
            <a:r>
              <a:rPr lang="sv-SE" sz="2200" i="1" dirty="0"/>
              <a:t>ifj. </a:t>
            </a:r>
            <a:r>
              <a:rPr lang="hu-HU" sz="2200" i="1" dirty="0" err="1" smtClean="0"/>
              <a:t>Korompai</a:t>
            </a:r>
            <a:r>
              <a:rPr lang="hu-HU" sz="2200" i="1" dirty="0" smtClean="0"/>
              <a:t> </a:t>
            </a:r>
            <a:r>
              <a:rPr lang="sv-SE" sz="2200" i="1" dirty="0" smtClean="0"/>
              <a:t>Bruns</a:t>
            </a:r>
            <a:r>
              <a:rPr lang="hu-HU" sz="2200" i="1" dirty="0" err="1" smtClean="0"/>
              <a:t>zvi</a:t>
            </a:r>
            <a:r>
              <a:rPr lang="sv-SE" sz="2200" i="1" dirty="0" smtClean="0"/>
              <a:t>k </a:t>
            </a:r>
            <a:r>
              <a:rPr lang="sv-SE" sz="2200" i="1" dirty="0"/>
              <a:t>Antal gróf</a:t>
            </a:r>
            <a:r>
              <a:rPr lang="sv-SE" sz="2200" dirty="0"/>
              <a:t> (1746–1793</a:t>
            </a:r>
            <a:r>
              <a:rPr lang="sv-SE" sz="2200" dirty="0" smtClean="0"/>
              <a:t>)</a:t>
            </a:r>
            <a:r>
              <a:rPr lang="hu-HU" sz="2200" dirty="0" smtClean="0"/>
              <a:t> országgyűlési </a:t>
            </a:r>
          </a:p>
          <a:p>
            <a:r>
              <a:rPr lang="hu-HU" sz="2200" dirty="0" smtClean="0"/>
              <a:t>bizottságának javaslatai a leánynevelés fejlesztéséhez</a:t>
            </a:r>
          </a:p>
          <a:p>
            <a:endParaRPr lang="hu-HU" sz="2200" dirty="0"/>
          </a:p>
          <a:p>
            <a:r>
              <a:rPr lang="hu-HU" sz="2200" b="1" dirty="0" smtClean="0"/>
              <a:t>18. század végétől: </a:t>
            </a:r>
            <a:r>
              <a:rPr lang="hu-HU" sz="2200" dirty="0" smtClean="0"/>
              <a:t>megélénkülő </a:t>
            </a:r>
            <a:r>
              <a:rPr lang="hu-HU" sz="2200" b="1" i="1" dirty="0" smtClean="0"/>
              <a:t>sajtóviták</a:t>
            </a:r>
            <a:r>
              <a:rPr lang="hu-HU" sz="2200" i="1" dirty="0" smtClean="0"/>
              <a:t> </a:t>
            </a:r>
            <a:r>
              <a:rPr lang="hu-HU" sz="2200" dirty="0" smtClean="0"/>
              <a:t>a nőnevelésről</a:t>
            </a:r>
          </a:p>
          <a:p>
            <a:endParaRPr lang="hu-HU" sz="2200" dirty="0"/>
          </a:p>
          <a:p>
            <a:r>
              <a:rPr lang="hu-HU" sz="2200" b="1" dirty="0" smtClean="0"/>
              <a:t>18-19. század fordulója: </a:t>
            </a:r>
            <a:r>
              <a:rPr lang="hu-HU" sz="2200" dirty="0" smtClean="0"/>
              <a:t>magánnevelő iskolák lányoknak a </a:t>
            </a:r>
          </a:p>
          <a:p>
            <a:r>
              <a:rPr lang="hu-HU" sz="2200" dirty="0" smtClean="0"/>
              <a:t>nagyobb városokban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40904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8913"/>
            <a:ext cx="4608512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Téglalap 1"/>
          <p:cNvSpPr>
            <a:spLocks noChangeArrowheads="1"/>
          </p:cNvSpPr>
          <p:nvPr/>
        </p:nvSpPr>
        <p:spPr bwMode="auto">
          <a:xfrm>
            <a:off x="5692775" y="3976688"/>
            <a:ext cx="3127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Német karikatúra az első orvostanhallgató nőkről, 1901</a:t>
            </a:r>
          </a:p>
        </p:txBody>
      </p:sp>
    </p:spTree>
    <p:extLst>
      <p:ext uri="{BB962C8B-B14F-4D97-AF65-F5344CB8AC3E}">
        <p14:creationId xmlns:p14="http://schemas.microsoft.com/office/powerpoint/2010/main" val="1704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F:\ala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01738"/>
            <a:ext cx="3036887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églalap 2"/>
          <p:cNvSpPr>
            <a:spLocks noChangeArrowheads="1"/>
          </p:cNvSpPr>
          <p:nvPr/>
        </p:nvSpPr>
        <p:spPr bwMode="auto">
          <a:xfrm>
            <a:off x="2149475" y="6021388"/>
            <a:ext cx="386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Női olvasók, 19. század vége</a:t>
            </a:r>
          </a:p>
        </p:txBody>
      </p:sp>
      <p:sp>
        <p:nvSpPr>
          <p:cNvPr id="102404" name="Téglalap 1"/>
          <p:cNvSpPr>
            <a:spLocks noChangeArrowheads="1"/>
          </p:cNvSpPr>
          <p:nvPr/>
        </p:nvSpPr>
        <p:spPr bwMode="auto">
          <a:xfrm>
            <a:off x="1187389" y="290513"/>
            <a:ext cx="72613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nők művelődési lehetőségeinek kiszélesedése</a:t>
            </a:r>
          </a:p>
        </p:txBody>
      </p:sp>
      <p:pic>
        <p:nvPicPr>
          <p:cNvPr id="102405" name="Picture 5" descr="http://images.reblog.hu/uploads/blogs/15589/181617/post_181617_20140906222543.jpg?ful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4075113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260350"/>
            <a:ext cx="8713788" cy="5032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 b="1" dirty="0" smtClean="0"/>
              <a:t>Gyermek- és ifjúsági lapok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17513" y="5811838"/>
            <a:ext cx="3817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Én Újságom (1899-1944)</a:t>
            </a:r>
          </a:p>
        </p:txBody>
      </p:sp>
      <p:pic>
        <p:nvPicPr>
          <p:cNvPr id="1034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033463"/>
            <a:ext cx="3376612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033463"/>
            <a:ext cx="3228975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733675"/>
            <a:ext cx="22066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73463"/>
            <a:ext cx="230346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0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791075"/>
            <a:ext cx="25019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Téglalap 3"/>
          <p:cNvSpPr>
            <a:spLocks noChangeArrowheads="1"/>
          </p:cNvSpPr>
          <p:nvPr/>
        </p:nvSpPr>
        <p:spPr bwMode="auto">
          <a:xfrm>
            <a:off x="2555875" y="255588"/>
            <a:ext cx="438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Női lapok a századfordulón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20788"/>
            <a:ext cx="4230688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20788"/>
            <a:ext cx="2344737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7" descr="http://virtualis.sk-szeged.hu/kiallitas/noi_lapok/novila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220788"/>
            <a:ext cx="2184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13288"/>
            <a:ext cx="295275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924425"/>
            <a:ext cx="288607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2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37" y="1412776"/>
            <a:ext cx="2639934" cy="35837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844" y="1412776"/>
            <a:ext cx="2376264" cy="349375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636912"/>
            <a:ext cx="2649893" cy="353774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509665" y="332656"/>
            <a:ext cx="36481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 smtClean="0"/>
              <a:t>De </a:t>
            </a:r>
            <a:r>
              <a:rPr lang="hu-HU" sz="2800" b="1" dirty="0" err="1"/>
              <a:t>G</a:t>
            </a:r>
            <a:r>
              <a:rPr lang="hu-HU" sz="2800" b="1" dirty="0" err="1" smtClean="0"/>
              <a:t>erando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Antonina</a:t>
            </a:r>
            <a:r>
              <a:rPr lang="hu-HU" sz="2800" b="1" dirty="0" smtClean="0"/>
              <a:t> </a:t>
            </a:r>
          </a:p>
          <a:p>
            <a:pPr algn="ctr"/>
            <a:r>
              <a:rPr lang="hu-HU" sz="2800" b="1" dirty="0" smtClean="0"/>
              <a:t>művei, műfordításai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710853239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25550"/>
            <a:ext cx="7920038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églalap 1"/>
          <p:cNvSpPr>
            <a:spLocks noChangeArrowheads="1"/>
          </p:cNvSpPr>
          <p:nvPr/>
        </p:nvSpPr>
        <p:spPr bwMode="auto">
          <a:xfrm>
            <a:off x="2374900" y="260350"/>
            <a:ext cx="4681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Női művelődés a századvégen</a:t>
            </a:r>
          </a:p>
        </p:txBody>
      </p:sp>
    </p:spTree>
    <p:extLst>
      <p:ext uri="{BB962C8B-B14F-4D97-AF65-F5344CB8AC3E}">
        <p14:creationId xmlns:p14="http://schemas.microsoft.com/office/powerpoint/2010/main" val="29734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99559"/>
            <a:ext cx="3528184" cy="466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9804"/>
            <a:ext cx="3559459" cy="484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938838"/>
            <a:ext cx="8666163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934643" y="364610"/>
            <a:ext cx="7271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/>
              <a:t>Sportoló nő - női sportok a századfordulón </a:t>
            </a:r>
            <a:r>
              <a:rPr lang="hu-HU" sz="2800" b="1" dirty="0" smtClean="0"/>
              <a:t>1.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3243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518204" y="6114927"/>
            <a:ext cx="3173605" cy="46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Teniszezők, 1902</a:t>
            </a:r>
            <a:endParaRPr kumimoji="0" lang="hu-HU" altLang="hu-HU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6979" name="Picture 4" descr="F:\alap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173605" cy="48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206178" y="404664"/>
            <a:ext cx="709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/>
              <a:t>Sportoló nő - női sportok a századfordulón </a:t>
            </a:r>
            <a:r>
              <a:rPr lang="hu-HU" sz="2800" b="1" dirty="0" smtClean="0"/>
              <a:t>2.</a:t>
            </a:r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148121"/>
            <a:ext cx="3437521" cy="443259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067944" y="5744152"/>
            <a:ext cx="423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Az első magyar teniszbajnok:</a:t>
            </a:r>
          </a:p>
          <a:p>
            <a:pPr algn="ctr"/>
            <a:r>
              <a:rPr lang="hu-HU" sz="2400" b="1" dirty="0"/>
              <a:t>Pálffy Paulina grófnő, 1894</a:t>
            </a:r>
          </a:p>
        </p:txBody>
      </p:sp>
    </p:spTree>
    <p:extLst>
      <p:ext uri="{BB962C8B-B14F-4D97-AF65-F5344CB8AC3E}">
        <p14:creationId xmlns:p14="http://schemas.microsoft.com/office/powerpoint/2010/main" val="602627076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4201"/>
            <a:ext cx="3960440" cy="42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296120" y="261804"/>
            <a:ext cx="709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+mn-cs"/>
              </a:rPr>
              <a:t>Sportoló nő - női sportok a századfordulón 3.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87829" y="5373216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„… a sport átalakítja a nemek közti hatalmi egyensúlyt. Megváltoztatja az életet. Képessé teszi a nőket arra, hogy általa kérlelhetetlenül megváltoztassanak mindent.”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Mariah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Burton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Nelson: 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Sexism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American 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Culture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of </a:t>
            </a:r>
            <a:r>
              <a:rPr kumimoji="0" lang="hu-HU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Sports</a:t>
            </a:r>
            <a:r>
              <a:rPr kumimoji="0" lang="hu-HU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  <a:endParaRPr kumimoji="0" lang="hu-HU" sz="21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11728"/>
            <a:ext cx="4122673" cy="42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34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d3knx7v8i1y46b.cloudfront.net/2018/03/v%C3%A1laszt%C3%B3jog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484313"/>
            <a:ext cx="7015162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églalap 1"/>
          <p:cNvSpPr>
            <a:spLocks noChangeArrowheads="1"/>
          </p:cNvSpPr>
          <p:nvPr/>
        </p:nvSpPr>
        <p:spPr bwMode="auto">
          <a:xfrm>
            <a:off x="2123728" y="332656"/>
            <a:ext cx="441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Nőemancipációs törekvések</a:t>
            </a:r>
            <a:endParaRPr kumimoji="0" lang="hu-HU" alt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61479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églalap 1"/>
          <p:cNvSpPr>
            <a:spLocks noChangeArrowheads="1"/>
          </p:cNvSpPr>
          <p:nvPr/>
        </p:nvSpPr>
        <p:spPr bwMode="auto">
          <a:xfrm>
            <a:off x="395714" y="260648"/>
            <a:ext cx="8496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18-19. század fordulójának nőideálja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052736"/>
            <a:ext cx="3415670" cy="482419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95536" y="836712"/>
            <a:ext cx="457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Házias, lányként, feleségként, anyaként odaadó, erkölcsös, szorgalmas és vallásos nő, aki többet foglalkozik a háztartással, a családdal, mint a divattal és a szórakozással.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altLang="hu-H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Már a </a:t>
            </a:r>
            <a:r>
              <a:rPr lang="hu-HU" altLang="hu-HU" sz="2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század végén egyértelműen megjelennek azok a hazai írások, amelyekben kifejtésre került, hogy </a:t>
            </a:r>
            <a:r>
              <a:rPr lang="hu-HU" altLang="hu-HU" sz="2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nemzet erejének megtartása, növelése, a magyarság és a magyar nyelv ügye a nők vállán is nyugszik</a:t>
            </a:r>
            <a:r>
              <a:rPr lang="hu-HU" altLang="hu-H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altLang="hu-HU" sz="25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116633"/>
            <a:ext cx="8840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Összegző gondolatok</a:t>
            </a:r>
            <a:endParaRPr lang="hu-HU" sz="2800" b="1" dirty="0"/>
          </a:p>
        </p:txBody>
      </p:sp>
      <p:sp>
        <p:nvSpPr>
          <p:cNvPr id="4" name="Téglalap 3"/>
          <p:cNvSpPr/>
          <p:nvPr/>
        </p:nvSpPr>
        <p:spPr>
          <a:xfrm>
            <a:off x="323528" y="764704"/>
            <a:ext cx="869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300" dirty="0" smtClean="0"/>
              <a:t>A leányok nevelése, a nők művelődése is </a:t>
            </a:r>
            <a:r>
              <a:rPr lang="hu-HU" sz="2300" b="1" dirty="0" smtClean="0"/>
              <a:t>fontos pillére egy nemzet megmaradásának, erősödésének</a:t>
            </a:r>
            <a:r>
              <a:rPr lang="hu-HU" sz="2300" dirty="0" smtClean="0"/>
              <a:t>, ez</a:t>
            </a:r>
            <a:r>
              <a:rPr lang="hu-HU" sz="2300" b="1" dirty="0" smtClean="0"/>
              <a:t> </a:t>
            </a:r>
            <a:r>
              <a:rPr lang="hu-HU" sz="2300" dirty="0" smtClean="0"/>
              <a:t>társadalmi helyzetüktől függetlenül fontos.</a:t>
            </a:r>
          </a:p>
          <a:p>
            <a:pPr algn="just"/>
            <a:endParaRPr lang="hu-HU" sz="1100" dirty="0" smtClean="0"/>
          </a:p>
          <a:p>
            <a:pPr algn="just"/>
            <a:r>
              <a:rPr lang="hu-HU" sz="2300" dirty="0" smtClean="0"/>
              <a:t>Jól tervezett, alaposan átgondolt neveléssel </a:t>
            </a:r>
            <a:r>
              <a:rPr lang="hu-HU" sz="2300" b="1" dirty="0" smtClean="0"/>
              <a:t>a nők is kibontakoztathatják értelmi képességeiket</a:t>
            </a:r>
            <a:r>
              <a:rPr lang="hu-HU" sz="2300" dirty="0" smtClean="0"/>
              <a:t>, jó anyákká és hasznos honpolgárokká válhatnak. </a:t>
            </a:r>
          </a:p>
          <a:p>
            <a:pPr algn="just"/>
            <a:endParaRPr lang="hu-HU" sz="1100" dirty="0"/>
          </a:p>
          <a:p>
            <a:pPr algn="just"/>
            <a:r>
              <a:rPr lang="hu-HU" altLang="hu-HU" sz="2300" b="1" dirty="0"/>
              <a:t>Kereső pályákra, tudományos és művészi hivatásokra történő iskolai felkészítésük</a:t>
            </a:r>
            <a:r>
              <a:rPr lang="hu-HU" altLang="hu-HU" sz="2300" dirty="0"/>
              <a:t> ugyanakkor még a </a:t>
            </a:r>
            <a:r>
              <a:rPr lang="hu-HU" altLang="hu-HU" sz="2300" dirty="0" smtClean="0"/>
              <a:t>19. </a:t>
            </a:r>
            <a:r>
              <a:rPr lang="hu-HU" altLang="hu-HU" sz="2300" dirty="0"/>
              <a:t>században is csak kis lépésekkel haladt előre, és számos vitával, problémával járt. </a:t>
            </a:r>
            <a:endParaRPr lang="hu-HU" altLang="hu-HU" sz="2300" dirty="0" smtClean="0"/>
          </a:p>
          <a:p>
            <a:pPr algn="just"/>
            <a:endParaRPr lang="hu-HU" altLang="hu-HU" sz="1100" dirty="0" smtClean="0"/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2300" dirty="0" smtClean="0"/>
              <a:t>A </a:t>
            </a:r>
            <a:r>
              <a:rPr lang="hu-HU" altLang="hu-HU" sz="2300" b="1" dirty="0" smtClean="0"/>
              <a:t>19. század végére </a:t>
            </a:r>
            <a:r>
              <a:rPr lang="hu-HU" altLang="hu-HU" sz="2300" dirty="0"/>
              <a:t>körülményeit, tanulási, művelődési és munkavállalási lehetőségeit, jogi és gazdasági helyzetét tekintve már egy meglehetősen új helyzetben lévő, </a:t>
            </a:r>
            <a:r>
              <a:rPr lang="hu-HU" altLang="hu-HU" sz="2300" b="1" dirty="0"/>
              <a:t>„modern nőtípus”</a:t>
            </a:r>
            <a:r>
              <a:rPr lang="hu-HU" altLang="hu-HU" sz="2300" dirty="0"/>
              <a:t> áll előttünk.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hu-HU" altLang="hu-HU" sz="1100" b="1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2300" dirty="0" smtClean="0"/>
              <a:t>Az </a:t>
            </a:r>
            <a:r>
              <a:rPr lang="hu-HU" altLang="hu-HU" sz="2300" b="1" dirty="0" smtClean="0"/>
              <a:t>új európai nőideál kialakulása </a:t>
            </a:r>
            <a:r>
              <a:rPr lang="hu-HU" altLang="hu-HU" sz="2300" dirty="0" smtClean="0"/>
              <a:t>a rendi társadalmat fokozatosan lebontó sokszínű </a:t>
            </a:r>
            <a:r>
              <a:rPr lang="hu-HU" altLang="hu-HU" sz="2300" b="1" dirty="0" smtClean="0"/>
              <a:t>emancipáció</a:t>
            </a:r>
            <a:r>
              <a:rPr lang="hu-HU" altLang="hu-HU" sz="2300" dirty="0" smtClean="0"/>
              <a:t> egyik részfolyamataként értelmezhető.</a:t>
            </a:r>
            <a:endParaRPr lang="hu-HU" sz="2300" dirty="0"/>
          </a:p>
        </p:txBody>
      </p:sp>
    </p:spTree>
    <p:extLst>
      <p:ext uri="{BB962C8B-B14F-4D97-AF65-F5344CB8AC3E}">
        <p14:creationId xmlns:p14="http://schemas.microsoft.com/office/powerpoint/2010/main" val="4166247438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211960" y="836712"/>
            <a:ext cx="4674096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„...annyi nemes és szép,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ami az emberiséget felemeli</a:t>
            </a:r>
            <a:r>
              <a:rPr kumimoji="0" lang="da-D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da-D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</a:t>
            </a: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 nemetek műve</a:t>
            </a:r>
            <a:r>
              <a:rPr kumimoji="0" lang="da-D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.”</a:t>
            </a:r>
            <a:endParaRPr kumimoji="0" lang="hu-H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Részlet </a:t>
            </a:r>
            <a:r>
              <a:rPr kumimoji="0" lang="da-DK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Széchenyi István Hitel</a:t>
            </a:r>
            <a:r>
              <a:rPr kumimoji="0" lang="hu-H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című művének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Honunk </a:t>
            </a:r>
            <a:r>
              <a:rPr kumimoji="0" lang="hu-HU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szebb lelkű asszonyinak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í</a:t>
            </a:r>
            <a:r>
              <a:rPr kumimoji="0" lang="hu-H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rott Ajánlásából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(1830)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509487" cy="43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38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0466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Főbb felhasznált irodalmak 1.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467544" y="1052736"/>
            <a:ext cx="799288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900" b="1" dirty="0" smtClean="0"/>
              <a:t>De </a:t>
            </a:r>
            <a:r>
              <a:rPr lang="hu-HU" sz="1900" b="1" dirty="0" err="1" smtClean="0"/>
              <a:t>Gerando</a:t>
            </a:r>
            <a:r>
              <a:rPr lang="hu-HU" sz="1900" b="1" dirty="0" smtClean="0"/>
              <a:t> </a:t>
            </a:r>
            <a:r>
              <a:rPr lang="hu-HU" sz="1900" b="1" dirty="0" err="1"/>
              <a:t>A</a:t>
            </a:r>
            <a:r>
              <a:rPr lang="hu-HU" sz="1900" b="1" dirty="0" err="1" smtClean="0"/>
              <a:t>ntonina</a:t>
            </a:r>
            <a:r>
              <a:rPr lang="hu-HU" sz="1900" dirty="0"/>
              <a:t>: </a:t>
            </a:r>
            <a:r>
              <a:rPr lang="hu-HU" sz="1900" i="1" dirty="0"/>
              <a:t>Gróf Teleki Blanka </a:t>
            </a:r>
            <a:r>
              <a:rPr lang="hu-HU" sz="1900" i="1" dirty="0" smtClean="0"/>
              <a:t>élete</a:t>
            </a:r>
            <a:r>
              <a:rPr lang="hu-HU" sz="1900" dirty="0" smtClean="0"/>
              <a:t>. </a:t>
            </a:r>
            <a:r>
              <a:rPr lang="hu-HU" sz="1900" dirty="0"/>
              <a:t>Budapest, </a:t>
            </a:r>
            <a:r>
              <a:rPr lang="hu-HU" sz="1900" dirty="0" smtClean="0"/>
              <a:t>1892.</a:t>
            </a:r>
          </a:p>
          <a:p>
            <a:pPr algn="just"/>
            <a:r>
              <a:rPr lang="hu-HU" sz="1900" b="1" dirty="0" smtClean="0"/>
              <a:t>Gáspár Ármin</a:t>
            </a:r>
            <a:r>
              <a:rPr lang="hu-HU" sz="1900" dirty="0" smtClean="0"/>
              <a:t>: </a:t>
            </a:r>
            <a:r>
              <a:rPr lang="hu-HU" sz="1900" i="1" dirty="0" smtClean="0"/>
              <a:t>Teleki Blanka </a:t>
            </a:r>
            <a:r>
              <a:rPr lang="hu-HU" sz="1900" i="1" dirty="0" err="1" smtClean="0"/>
              <a:t>Golgothája</a:t>
            </a:r>
            <a:r>
              <a:rPr lang="hu-HU" sz="1900" i="1" dirty="0" smtClean="0"/>
              <a:t>. Történelmi képek a szabadságharcról. </a:t>
            </a:r>
            <a:r>
              <a:rPr lang="hu-HU" sz="1900" dirty="0" smtClean="0"/>
              <a:t>A szerző magánkiadása, Budapest, 1934.</a:t>
            </a:r>
          </a:p>
          <a:p>
            <a:pPr algn="just"/>
            <a:r>
              <a:rPr lang="hu-HU" sz="1900" b="1" dirty="0" smtClean="0"/>
              <a:t>Hornyák Mária</a:t>
            </a:r>
            <a:r>
              <a:rPr lang="hu-HU" sz="1900" dirty="0" smtClean="0"/>
              <a:t>: </a:t>
            </a:r>
            <a:r>
              <a:rPr lang="hu-HU" sz="1900" i="1" dirty="0" smtClean="0"/>
              <a:t>Brunszvik Teréz „szellemi gyermeke”: Teleki Blanka (1806-1862)</a:t>
            </a:r>
            <a:r>
              <a:rPr lang="hu-HU" sz="1900" dirty="0" smtClean="0"/>
              <a:t> Brunszvik Teréz Szellemi Hagyatéka alapítvány, Teleki Blanka Hölgyklub, Martonvásár, 2001.</a:t>
            </a:r>
          </a:p>
          <a:p>
            <a:pPr algn="just"/>
            <a:r>
              <a:rPr lang="hu-HU" sz="1900" b="1" dirty="0" smtClean="0"/>
              <a:t>Kéri Katalin</a:t>
            </a:r>
            <a:r>
              <a:rPr lang="hu-HU" sz="1900" dirty="0" smtClean="0"/>
              <a:t>: A modern leánynevelés útjain: De </a:t>
            </a:r>
            <a:r>
              <a:rPr lang="hu-HU" sz="1900" dirty="0" err="1" smtClean="0"/>
              <a:t>Gerando</a:t>
            </a:r>
            <a:r>
              <a:rPr lang="hu-HU" sz="1900" dirty="0" smtClean="0"/>
              <a:t> </a:t>
            </a:r>
            <a:r>
              <a:rPr lang="hu-HU" sz="1900" dirty="0" err="1" smtClean="0"/>
              <a:t>Antonina</a:t>
            </a:r>
            <a:r>
              <a:rPr lang="hu-HU" sz="1900" dirty="0"/>
              <a:t>. </a:t>
            </a:r>
            <a:r>
              <a:rPr lang="hu-HU" sz="1900" i="1" dirty="0" smtClean="0"/>
              <a:t>Embernevelés</a:t>
            </a:r>
            <a:r>
              <a:rPr lang="hu-HU" sz="1900" dirty="0"/>
              <a:t>, 1996/2. </a:t>
            </a:r>
            <a:r>
              <a:rPr lang="hu-HU" sz="1900" dirty="0" smtClean="0"/>
              <a:t>11-18.</a:t>
            </a:r>
          </a:p>
          <a:p>
            <a:pPr algn="just"/>
            <a:r>
              <a:rPr lang="hu-HU" sz="1900" b="1" dirty="0" smtClean="0"/>
              <a:t>Kéri Katalin</a:t>
            </a:r>
            <a:r>
              <a:rPr lang="hu-HU" sz="1900" dirty="0" smtClean="0"/>
              <a:t>: </a:t>
            </a:r>
            <a:r>
              <a:rPr lang="hu-HU" sz="1900" dirty="0" err="1"/>
              <a:t>Antonina</a:t>
            </a:r>
            <a:r>
              <a:rPr lang="hu-HU" sz="1900" dirty="0"/>
              <a:t> de </a:t>
            </a:r>
            <a:r>
              <a:rPr lang="hu-HU" sz="1900" dirty="0" err="1"/>
              <a:t>Gerando</a:t>
            </a:r>
            <a:r>
              <a:rPr lang="hu-HU" sz="1900" dirty="0"/>
              <a:t>. </a:t>
            </a:r>
            <a:r>
              <a:rPr lang="hu-HU" sz="1900" dirty="0" err="1"/>
              <a:t>In</a:t>
            </a:r>
            <a:r>
              <a:rPr lang="hu-HU" sz="1900" dirty="0"/>
              <a:t>: </a:t>
            </a:r>
            <a:r>
              <a:rPr lang="hu-HU" sz="1900" i="1" dirty="0" err="1"/>
              <a:t>Femmes</a:t>
            </a:r>
            <a:r>
              <a:rPr lang="hu-HU" sz="1900" i="1" dirty="0"/>
              <a:t> </a:t>
            </a:r>
            <a:r>
              <a:rPr lang="hu-HU" sz="1900" i="1" dirty="0" err="1"/>
              <a:t>pédagogues</a:t>
            </a:r>
            <a:r>
              <a:rPr lang="hu-HU" sz="1900" i="1" dirty="0"/>
              <a:t>.</a:t>
            </a:r>
            <a:r>
              <a:rPr lang="hu-HU" sz="1900" dirty="0"/>
              <a:t> t. I. – De </a:t>
            </a:r>
            <a:r>
              <a:rPr lang="hu-HU" sz="1900" dirty="0" err="1" smtClean="0"/>
              <a:t>l’Antiquité</a:t>
            </a:r>
            <a:r>
              <a:rPr lang="hu-HU" sz="1900" dirty="0" smtClean="0"/>
              <a:t> </a:t>
            </a:r>
            <a:r>
              <a:rPr lang="hu-HU" sz="1900" dirty="0"/>
              <a:t>au </a:t>
            </a:r>
            <a:r>
              <a:rPr lang="hu-HU" sz="1900" dirty="0" err="1"/>
              <a:t>XIXe</a:t>
            </a:r>
            <a:r>
              <a:rPr lang="hu-HU" sz="1900" dirty="0"/>
              <a:t> </a:t>
            </a:r>
            <a:r>
              <a:rPr lang="hu-HU" sz="1900" dirty="0" err="1"/>
              <a:t>siècle</a:t>
            </a:r>
            <a:r>
              <a:rPr lang="hu-HU" sz="1900" dirty="0"/>
              <a:t>. </a:t>
            </a:r>
            <a:r>
              <a:rPr lang="hu-HU" sz="1900" dirty="0" err="1"/>
              <a:t>Dir</a:t>
            </a:r>
            <a:r>
              <a:rPr lang="hu-HU" sz="1900" dirty="0"/>
              <a:t>.: </a:t>
            </a:r>
            <a:r>
              <a:rPr lang="hu-HU" sz="1900" dirty="0" err="1"/>
              <a:t>Houssaye</a:t>
            </a:r>
            <a:r>
              <a:rPr lang="hu-HU" sz="1900" dirty="0"/>
              <a:t>, Jean. Paris, 2008. </a:t>
            </a:r>
            <a:r>
              <a:rPr lang="hu-HU" sz="1900" dirty="0" err="1"/>
              <a:t>Ed</a:t>
            </a:r>
            <a:r>
              <a:rPr lang="hu-HU" sz="1900" dirty="0"/>
              <a:t>. </a:t>
            </a:r>
            <a:r>
              <a:rPr lang="hu-HU" sz="1900" dirty="0" smtClean="0"/>
              <a:t>	Fabert</a:t>
            </a:r>
            <a:r>
              <a:rPr lang="hu-HU" sz="1900" dirty="0"/>
              <a:t>, 585-610. </a:t>
            </a:r>
            <a:endParaRPr lang="hu-HU" sz="1900" dirty="0" smtClean="0"/>
          </a:p>
          <a:p>
            <a:pPr algn="just"/>
            <a:r>
              <a:rPr lang="hu-HU" sz="1900" b="1" dirty="0" smtClean="0"/>
              <a:t>Kéri Katalin</a:t>
            </a:r>
            <a:r>
              <a:rPr lang="hu-HU" sz="1900" dirty="0" smtClean="0"/>
              <a:t>: </a:t>
            </a:r>
            <a:r>
              <a:rPr lang="hu-HU" sz="1900" dirty="0" err="1"/>
              <a:t>Thérèse</a:t>
            </a:r>
            <a:r>
              <a:rPr lang="hu-HU" sz="1900" dirty="0"/>
              <a:t> </a:t>
            </a:r>
            <a:r>
              <a:rPr lang="hu-HU" sz="1900" dirty="0" err="1"/>
              <a:t>Brunsvick</a:t>
            </a:r>
            <a:r>
              <a:rPr lang="hu-HU" sz="1900" dirty="0"/>
              <a:t>. </a:t>
            </a:r>
            <a:r>
              <a:rPr lang="hu-HU" sz="1900" dirty="0" err="1"/>
              <a:t>In</a:t>
            </a:r>
            <a:r>
              <a:rPr lang="hu-HU" sz="1900" dirty="0"/>
              <a:t>: </a:t>
            </a:r>
            <a:r>
              <a:rPr lang="hu-HU" sz="1900" i="1" dirty="0" err="1"/>
              <a:t>Femmes</a:t>
            </a:r>
            <a:r>
              <a:rPr lang="hu-HU" sz="1900" i="1" dirty="0"/>
              <a:t> </a:t>
            </a:r>
            <a:r>
              <a:rPr lang="hu-HU" sz="1900" i="1" dirty="0" err="1"/>
              <a:t>pédagogues</a:t>
            </a:r>
            <a:r>
              <a:rPr lang="hu-HU" sz="1900" dirty="0"/>
              <a:t>. t. I. – De </a:t>
            </a:r>
            <a:r>
              <a:rPr lang="hu-HU" sz="1900" dirty="0" err="1"/>
              <a:t>l’Antiquité</a:t>
            </a:r>
            <a:r>
              <a:rPr lang="hu-HU" sz="1900" dirty="0"/>
              <a:t> </a:t>
            </a:r>
            <a:r>
              <a:rPr lang="hu-HU" sz="1900" dirty="0" smtClean="0"/>
              <a:t>au </a:t>
            </a:r>
            <a:r>
              <a:rPr lang="hu-HU" sz="1900" dirty="0" err="1"/>
              <a:t>XIXe</a:t>
            </a:r>
            <a:r>
              <a:rPr lang="hu-HU" sz="1900" dirty="0"/>
              <a:t> </a:t>
            </a:r>
            <a:r>
              <a:rPr lang="hu-HU" sz="1900" dirty="0" err="1"/>
              <a:t>siècle</a:t>
            </a:r>
            <a:r>
              <a:rPr lang="hu-HU" sz="1900" dirty="0"/>
              <a:t>. </a:t>
            </a:r>
            <a:r>
              <a:rPr lang="hu-HU" sz="1900" dirty="0" err="1"/>
              <a:t>Dir</a:t>
            </a:r>
            <a:r>
              <a:rPr lang="hu-HU" sz="1900" dirty="0"/>
              <a:t>.: </a:t>
            </a:r>
            <a:r>
              <a:rPr lang="hu-HU" sz="1900" dirty="0" err="1"/>
              <a:t>Houssaye</a:t>
            </a:r>
            <a:r>
              <a:rPr lang="hu-HU" sz="1900" dirty="0"/>
              <a:t>, Jean. Paris, 2008. </a:t>
            </a:r>
            <a:r>
              <a:rPr lang="hu-HU" sz="1900" dirty="0" err="1"/>
              <a:t>Ed</a:t>
            </a:r>
            <a:r>
              <a:rPr lang="hu-HU" sz="1900" dirty="0"/>
              <a:t>. Fabert, 281-309. </a:t>
            </a:r>
            <a:endParaRPr lang="hu-HU" sz="1900" dirty="0" smtClean="0"/>
          </a:p>
          <a:p>
            <a:pPr algn="just"/>
            <a:r>
              <a:rPr lang="hu-HU" sz="1900" b="1" dirty="0" smtClean="0"/>
              <a:t>Kertész </a:t>
            </a:r>
            <a:r>
              <a:rPr lang="hu-HU" sz="1900" b="1" dirty="0"/>
              <a:t>Erzsébet</a:t>
            </a:r>
            <a:r>
              <a:rPr lang="hu-HU" sz="1900" dirty="0"/>
              <a:t>: </a:t>
            </a:r>
            <a:r>
              <a:rPr lang="hu-HU" sz="1900" i="1" dirty="0"/>
              <a:t>Szeretném Blankát boldognak </a:t>
            </a:r>
            <a:r>
              <a:rPr lang="hu-HU" sz="1900" i="1" dirty="0" smtClean="0"/>
              <a:t>látni.</a:t>
            </a:r>
            <a:r>
              <a:rPr lang="hu-HU" sz="1900" dirty="0" smtClean="0"/>
              <a:t> Budapest, 1998</a:t>
            </a:r>
            <a:r>
              <a:rPr lang="hu-HU" sz="1900" dirty="0"/>
              <a:t>.</a:t>
            </a:r>
            <a:endParaRPr lang="hu-HU" sz="1900" dirty="0" smtClean="0"/>
          </a:p>
          <a:p>
            <a:pPr algn="just"/>
            <a:r>
              <a:rPr lang="hu-HU" sz="1900" b="1" dirty="0" smtClean="0"/>
              <a:t>Szathmáry </a:t>
            </a:r>
            <a:r>
              <a:rPr lang="hu-HU" sz="1900" b="1" dirty="0"/>
              <a:t>Károly</a:t>
            </a:r>
            <a:r>
              <a:rPr lang="hu-HU" sz="1900" dirty="0"/>
              <a:t>: </a:t>
            </a:r>
            <a:r>
              <a:rPr lang="hu-HU" sz="1900" i="1" dirty="0"/>
              <a:t>Gróf Teleki Blanka </a:t>
            </a:r>
            <a:r>
              <a:rPr lang="hu-HU" sz="1900" i="1" dirty="0" smtClean="0"/>
              <a:t>életrajza. </a:t>
            </a:r>
            <a:r>
              <a:rPr lang="hu-HU" sz="1900" dirty="0" smtClean="0"/>
              <a:t>Budapest, 1886</a:t>
            </a:r>
            <a:r>
              <a:rPr lang="hu-HU" sz="1900" dirty="0"/>
              <a:t>.</a:t>
            </a:r>
          </a:p>
          <a:p>
            <a:pPr algn="just"/>
            <a:r>
              <a:rPr lang="hu-HU" sz="1900" i="1" dirty="0"/>
              <a:t>Teleki Blanka és </a:t>
            </a:r>
            <a:r>
              <a:rPr lang="hu-HU" sz="1900" i="1" dirty="0" err="1" smtClean="0"/>
              <a:t>köre.</a:t>
            </a:r>
            <a:r>
              <a:rPr lang="hu-HU" sz="1900" dirty="0" err="1" smtClean="0"/>
              <a:t>Válogatta</a:t>
            </a:r>
            <a:r>
              <a:rPr lang="hu-HU" sz="1900" dirty="0"/>
              <a:t>, sajtó alá rendezte, bevezetéssel ellátta </a:t>
            </a:r>
            <a:r>
              <a:rPr lang="hu-HU" sz="1900" b="1" dirty="0"/>
              <a:t>Sáfrán </a:t>
            </a:r>
            <a:r>
              <a:rPr lang="hu-HU" sz="1900" b="1" dirty="0" smtClean="0"/>
              <a:t>Györgyi</a:t>
            </a:r>
            <a:r>
              <a:rPr lang="hu-HU" sz="1900" dirty="0"/>
              <a:t>, </a:t>
            </a:r>
            <a:r>
              <a:rPr lang="hu-HU" sz="1900" dirty="0" smtClean="0"/>
              <a:t>Budapest, 1963. </a:t>
            </a:r>
            <a:r>
              <a:rPr lang="hu-HU" sz="1900" dirty="0"/>
              <a:t>illetve </a:t>
            </a:r>
            <a:r>
              <a:rPr lang="hu-HU" sz="1900" dirty="0" err="1" smtClean="0"/>
              <a:t>Kriterion</a:t>
            </a:r>
            <a:r>
              <a:rPr lang="hu-HU" sz="1900" dirty="0" smtClean="0"/>
              <a:t> Kiadó, 1979.</a:t>
            </a:r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847009190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églalap 1"/>
          <p:cNvSpPr>
            <a:spLocks noChangeArrowheads="1"/>
          </p:cNvSpPr>
          <p:nvPr/>
        </p:nvSpPr>
        <p:spPr bwMode="auto">
          <a:xfrm>
            <a:off x="323850" y="404813"/>
            <a:ext cx="849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Főbb felhasznált irodalmak 2.</a:t>
            </a:r>
          </a:p>
        </p:txBody>
      </p:sp>
      <p:sp>
        <p:nvSpPr>
          <p:cNvPr id="108547" name="Téglalap 3"/>
          <p:cNvSpPr>
            <a:spLocks noChangeArrowheads="1"/>
          </p:cNvSpPr>
          <p:nvPr/>
        </p:nvSpPr>
        <p:spPr bwMode="auto">
          <a:xfrm>
            <a:off x="468313" y="1052513"/>
            <a:ext cx="79914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Karády</a:t>
            </a: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Viktor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Nők a modern iskolázás korai fázisában. In: </a:t>
            </a:r>
            <a:r>
              <a:rPr kumimoji="0" lang="hu-HU" altLang="hu-H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Karády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Viktor: 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Iskolarendszer és felekezeti egyenlőtlenségek Magyarországon, 1867-1945: Történeti-szociológiai tanulmányok. 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Budapest, Replika Kör, 1997.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Magyar Statisztikai Közlemények 27. k. 1900. X. rész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Magyar Szent Korona országainak 1910. évi népszámlálása VI. rész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Mikes Gábor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népesség műveltségi színvonalának megállapítása Magyarországon, 1869-1963. 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Demográfia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1964. 7. évf. 2. sz. 244-265. 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Müller Ildikó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Az alap- és középfokú leányoktatás Magyarországon a dualizmus időszakában. 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Sic </a:t>
            </a:r>
            <a:r>
              <a:rPr kumimoji="0" lang="hu-HU" alt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Itur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ad </a:t>
            </a:r>
            <a:r>
              <a:rPr kumimoji="0" lang="hu-HU" altLang="hu-H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Astra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2000. 12. évf. 3. sz. 131-204. 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Müller Ildikó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Nők iskolája. Az első magyar leánygimnázium oktatói és diákjai (1896-1917). In: 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mesterség iskolája. Tanulmányok Bácskai Vera 70. születésnapjára.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Budapest, Osiris Kiadó, 2000. 202-227. 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Pukánszky</a:t>
            </a: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Béla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altLang="hu-H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nőnevelés évezredei. </a:t>
            </a:r>
            <a:r>
              <a:rPr kumimoji="0" lang="hu-HU" alt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Gondolat Kiadó, Budapest, 2006.</a:t>
            </a:r>
          </a:p>
        </p:txBody>
      </p:sp>
    </p:spTree>
    <p:extLst>
      <p:ext uri="{BB962C8B-B14F-4D97-AF65-F5344CB8AC3E}">
        <p14:creationId xmlns:p14="http://schemas.microsoft.com/office/powerpoint/2010/main" val="3905284837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m.cdn.blog.hu/le/ledush/image/kul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692150"/>
            <a:ext cx="46894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églalap 1"/>
          <p:cNvSpPr>
            <a:spLocks noChangeArrowheads="1"/>
          </p:cNvSpPr>
          <p:nvPr/>
        </p:nvSpPr>
        <p:spPr bwMode="auto">
          <a:xfrm>
            <a:off x="5397500" y="1941513"/>
            <a:ext cx="369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Köszönöm a figyelmet!</a:t>
            </a:r>
          </a:p>
        </p:txBody>
      </p: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573463"/>
            <a:ext cx="32146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1" name="Téglalap 2"/>
          <p:cNvSpPr>
            <a:spLocks noChangeArrowheads="1"/>
          </p:cNvSpPr>
          <p:nvPr/>
        </p:nvSpPr>
        <p:spPr bwMode="auto">
          <a:xfrm rot="10800000" flipV="1">
            <a:off x="566738" y="4567238"/>
            <a:ext cx="4903787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keri.katalin@pte.hu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http://kerikatalin.wordpress.com</a:t>
            </a:r>
          </a:p>
        </p:txBody>
      </p:sp>
    </p:spTree>
    <p:extLst>
      <p:ext uri="{BB962C8B-B14F-4D97-AF65-F5344CB8AC3E}">
        <p14:creationId xmlns:p14="http://schemas.microsoft.com/office/powerpoint/2010/main" val="2728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églalap 1"/>
          <p:cNvSpPr>
            <a:spLocks noChangeArrowheads="1"/>
          </p:cNvSpPr>
          <p:nvPr/>
        </p:nvSpPr>
        <p:spPr bwMode="auto">
          <a:xfrm>
            <a:off x="179388" y="115888"/>
            <a:ext cx="8778875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b="1" dirty="0" smtClean="0">
                <a:solidFill>
                  <a:srgbClr val="000000"/>
                </a:solidFill>
              </a:rPr>
              <a:t>Lánynevelés a 19. század első felében 1.</a:t>
            </a:r>
            <a:endParaRPr kumimoji="0" lang="hu-HU" alt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1806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Ratio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educationis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külön fejezetet tartalmazott a lánynevelésről 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(VII. De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Institutis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Puellaribus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1806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Schedius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Lajos: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Systema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rei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scholasticae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evangelicorum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aug.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conf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in Hungaria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1807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Budai Ézsaiás: 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Ratio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Institutionis</a:t>
            </a:r>
            <a:endParaRPr kumimoji="0" lang="hu-HU" altLang="hu-HU" sz="2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1825-27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évi országgyűlés tanügyi bizottsága: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Opinio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Excelsæ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Regnicolaris</a:t>
            </a:r>
            <a:endParaRPr kumimoji="0" lang="hu-HU" altLang="hu-HU" sz="23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1839-40.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évi országgyűlés: Bezerédj István: 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népnevelés tárgyában kiküldött kerületi választmányi javaslat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1843 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Mednyánszky Alajos közoktatási reformtervezete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1845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Magyarország elemi tanodáinak szabályzata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1848</a:t>
            </a:r>
            <a:r>
              <a:rPr kumimoji="0" lang="hu-HU" altLang="hu-H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Törvényjavaslat a népoktatásról</a:t>
            </a:r>
            <a:endParaRPr kumimoji="0" lang="hu-HU" altLang="hu-HU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/>
          <p:cNvSpPr txBox="1">
            <a:spLocks noChangeArrowheads="1"/>
          </p:cNvSpPr>
          <p:nvPr/>
        </p:nvSpPr>
        <p:spPr bwMode="auto">
          <a:xfrm>
            <a:off x="179512" y="311212"/>
            <a:ext cx="8596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b="1" dirty="0" smtClean="0">
                <a:solidFill>
                  <a:srgbClr val="000000"/>
                </a:solidFill>
              </a:rPr>
              <a:t>	</a:t>
            </a:r>
            <a:r>
              <a:rPr lang="hu-HU" altLang="hu-HU" sz="2800" b="1" dirty="0">
                <a:solidFill>
                  <a:srgbClr val="000000"/>
                </a:solidFill>
              </a:rPr>
              <a:t>Lánynevelés a 19. század első </a:t>
            </a:r>
            <a:r>
              <a:rPr lang="hu-HU" altLang="hu-HU" sz="2800" b="1" dirty="0" smtClean="0">
                <a:solidFill>
                  <a:srgbClr val="000000"/>
                </a:solidFill>
              </a:rPr>
              <a:t>felében 2.</a:t>
            </a:r>
            <a:endParaRPr lang="hu-HU" altLang="hu-HU" sz="2800" dirty="0">
              <a:solidFill>
                <a:srgbClr val="000000"/>
              </a:solidFill>
            </a:endParaRPr>
          </a:p>
        </p:txBody>
      </p:sp>
      <p:pic>
        <p:nvPicPr>
          <p:cNvPr id="49155" name="Picture 6" descr="F:\alap\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59408"/>
            <a:ext cx="2880320" cy="46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47592" y="589265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200" b="1" dirty="0" smtClean="0"/>
              <a:t>Illusztráció a </a:t>
            </a:r>
            <a:r>
              <a:rPr lang="hu-HU" sz="2200" b="1" dirty="0"/>
              <a:t>Flóri könyve című, 1836-os </a:t>
            </a:r>
            <a:r>
              <a:rPr lang="hu-HU" sz="2200" b="1" dirty="0" smtClean="0"/>
              <a:t>művéből</a:t>
            </a:r>
            <a:endParaRPr lang="hu-HU" sz="22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5" y="1215350"/>
            <a:ext cx="3476554" cy="449463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03648" y="5892660"/>
            <a:ext cx="2182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b="1" dirty="0"/>
              <a:t>Bezerédj </a:t>
            </a:r>
            <a:r>
              <a:rPr lang="hu-HU" sz="2200" b="1" dirty="0" smtClean="0"/>
              <a:t>Amália</a:t>
            </a:r>
          </a:p>
          <a:p>
            <a:pPr algn="ctr"/>
            <a:r>
              <a:rPr lang="hu-HU" sz="2200" b="1" dirty="0" smtClean="0"/>
              <a:t>(1804-1837)</a:t>
            </a:r>
            <a:endParaRPr lang="hu-HU" sz="2200" b="1" dirty="0"/>
          </a:p>
        </p:txBody>
      </p:sp>
    </p:spTree>
    <p:extLst>
      <p:ext uri="{BB962C8B-B14F-4D97-AF65-F5344CB8AC3E}">
        <p14:creationId xmlns:p14="http://schemas.microsoft.com/office/powerpoint/2010/main" val="113987556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églalap 2"/>
          <p:cNvSpPr>
            <a:spLocks noChangeArrowheads="1"/>
          </p:cNvSpPr>
          <p:nvPr/>
        </p:nvSpPr>
        <p:spPr bwMode="auto">
          <a:xfrm>
            <a:off x="467544" y="908720"/>
            <a:ext cx="82073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1820-as években csak négy lánynevelő intézete volt Pestnek: „az angol </a:t>
            </a:r>
            <a:r>
              <a:rPr kumimoji="0" lang="hu-HU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apáczáké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az ágostai hitközségé, s két magánintézet, a </a:t>
            </a:r>
            <a:r>
              <a:rPr kumimoji="0" lang="hu-HU" alt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Glivitzky</a:t>
            </a:r>
            <a:r>
              <a:rPr kumimoji="0" lang="hu-HU" alt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és Hoffman-féle, melyekben összesen mintegy ötszáz lányka nyert oktatást.”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„Tanítanak ott mindenfélét: német,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franczia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és olasz nyelvet, szép- és helyesírást, természetrajzot, természettant, történelmet, földleírást, számolást, vallástant, s külön órákban zenét, rajzot,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tánczot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és női kézi munkákat. A legfelső osztályban még: egészségtant,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logicát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háztartástant,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mythologiát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és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æstheticát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sőt az egyik intézetben: »boldogságtudományt, morált és az asszony házi élete hat részeinek </a:t>
            </a:r>
            <a:r>
              <a:rPr kumimoji="0" lang="hu-HU" altLang="hu-HU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esméretét</a:t>
            </a:r>
            <a:r>
              <a:rPr kumimoji="0" lang="hu-HU" alt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is.«”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Részletek Badics Ferenc 1890-ben Fáy Andrásról írt művéből</a:t>
            </a:r>
          </a:p>
        </p:txBody>
      </p:sp>
      <p:sp>
        <p:nvSpPr>
          <p:cNvPr id="2" name="Téglalap 1"/>
          <p:cNvSpPr/>
          <p:nvPr/>
        </p:nvSpPr>
        <p:spPr>
          <a:xfrm>
            <a:off x="1800176" y="241484"/>
            <a:ext cx="620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/>
              <a:t>Lánynevelés a 19. század első </a:t>
            </a:r>
            <a:r>
              <a:rPr lang="hu-HU" sz="2800" b="1" dirty="0" smtClean="0"/>
              <a:t>felében 3.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1753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7788" y="220601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000000"/>
                </a:solidFill>
              </a:rPr>
              <a:t>A leánynevelés reformkori megújítói Magyarországon</a:t>
            </a:r>
          </a:p>
        </p:txBody>
      </p:sp>
      <p:sp>
        <p:nvSpPr>
          <p:cNvPr id="3" name="Téglalap 2"/>
          <p:cNvSpPr/>
          <p:nvPr/>
        </p:nvSpPr>
        <p:spPr>
          <a:xfrm>
            <a:off x="395536" y="1052736"/>
            <a:ext cx="2329292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</a:rPr>
              <a:t>Brunszvik </a:t>
            </a:r>
            <a:r>
              <a:rPr lang="hu-HU" sz="2400" b="1" dirty="0" smtClean="0">
                <a:solidFill>
                  <a:srgbClr val="000000"/>
                </a:solidFill>
              </a:rPr>
              <a:t>Teréz</a:t>
            </a:r>
          </a:p>
          <a:p>
            <a:r>
              <a:rPr lang="hu-HU" sz="2400" b="1" dirty="0" smtClean="0">
                <a:solidFill>
                  <a:srgbClr val="000000"/>
                </a:solidFill>
              </a:rPr>
              <a:t>Takács Éva</a:t>
            </a:r>
            <a:endParaRPr lang="hu-HU" sz="2400" b="1" dirty="0">
              <a:solidFill>
                <a:srgbClr val="000000"/>
              </a:solidFill>
            </a:endParaRPr>
          </a:p>
          <a:p>
            <a:r>
              <a:rPr lang="hu-HU" sz="2400" b="1" dirty="0">
                <a:solidFill>
                  <a:srgbClr val="000000"/>
                </a:solidFill>
              </a:rPr>
              <a:t>Karacs Teréz</a:t>
            </a:r>
          </a:p>
          <a:p>
            <a:r>
              <a:rPr lang="hu-HU" sz="2400" b="1" dirty="0" smtClean="0">
                <a:solidFill>
                  <a:srgbClr val="000000"/>
                </a:solidFill>
              </a:rPr>
              <a:t>Bezerédj István</a:t>
            </a:r>
          </a:p>
          <a:p>
            <a:r>
              <a:rPr lang="hu-HU" sz="2400" b="1" dirty="0">
                <a:solidFill>
                  <a:srgbClr val="000000"/>
                </a:solidFill>
              </a:rPr>
              <a:t>Fáy András</a:t>
            </a:r>
          </a:p>
          <a:p>
            <a:r>
              <a:rPr lang="hu-HU" sz="2400" b="1" dirty="0" smtClean="0">
                <a:solidFill>
                  <a:srgbClr val="000000"/>
                </a:solidFill>
              </a:rPr>
              <a:t>Teleki </a:t>
            </a:r>
            <a:r>
              <a:rPr lang="hu-HU" sz="2400" b="1" dirty="0">
                <a:solidFill>
                  <a:srgbClr val="000000"/>
                </a:solidFill>
              </a:rPr>
              <a:t>Blanka</a:t>
            </a:r>
          </a:p>
          <a:p>
            <a:r>
              <a:rPr lang="hu-HU" sz="2400" b="1" dirty="0" err="1" smtClean="0">
                <a:solidFill>
                  <a:srgbClr val="000000"/>
                </a:solidFill>
              </a:rPr>
              <a:t>Leővey</a:t>
            </a:r>
            <a:r>
              <a:rPr lang="hu-HU" sz="2400" b="1" dirty="0" smtClean="0">
                <a:solidFill>
                  <a:srgbClr val="000000"/>
                </a:solidFill>
              </a:rPr>
              <a:t> </a:t>
            </a:r>
            <a:r>
              <a:rPr lang="hu-HU" sz="2400" b="1" dirty="0">
                <a:solidFill>
                  <a:srgbClr val="000000"/>
                </a:solidFill>
              </a:rPr>
              <a:t>Klára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90" y="1196752"/>
            <a:ext cx="1620180" cy="26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57" y="1163239"/>
            <a:ext cx="2097366" cy="261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94" y="3931585"/>
            <a:ext cx="2173576" cy="278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66" y="3920357"/>
            <a:ext cx="1980220" cy="277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08" y="3914970"/>
            <a:ext cx="1984062" cy="278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51" y="3931585"/>
            <a:ext cx="2186982" cy="27973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62" y="1476405"/>
            <a:ext cx="2451803" cy="19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0" y="1193279"/>
            <a:ext cx="2683420" cy="433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899591" y="5805264"/>
            <a:ext cx="2602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(1775-1861)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3696144" y="799186"/>
            <a:ext cx="52095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sz="2400" b="1" dirty="0" smtClean="0"/>
              <a:t>1828</a:t>
            </a:r>
            <a:r>
              <a:rPr lang="hu-HU" sz="2400" dirty="0" smtClean="0"/>
              <a:t>: </a:t>
            </a:r>
            <a:r>
              <a:rPr lang="hu-HU" sz="2400" i="1" dirty="0" smtClean="0"/>
              <a:t>Krisztinavárosi ipariskola </a:t>
            </a:r>
            <a:r>
              <a:rPr lang="hu-HU" sz="2400" dirty="0" smtClean="0"/>
              <a:t>létrehozása</a:t>
            </a:r>
          </a:p>
          <a:p>
            <a:endParaRPr lang="hu-HU" sz="2400" dirty="0" smtClean="0"/>
          </a:p>
          <a:p>
            <a:r>
              <a:rPr lang="hu-HU" sz="2400" b="1" dirty="0" smtClean="0"/>
              <a:t>1828</a:t>
            </a:r>
            <a:r>
              <a:rPr lang="hu-HU" sz="2400" dirty="0" smtClean="0"/>
              <a:t>: </a:t>
            </a:r>
            <a:r>
              <a:rPr lang="hu-HU" sz="2400" i="1" dirty="0" smtClean="0"/>
              <a:t>Budai Angyalkert </a:t>
            </a:r>
            <a:r>
              <a:rPr lang="hu-HU" sz="2400" dirty="0" smtClean="0"/>
              <a:t>(az első hazai kisdedóvó intézet) megnyitása, és </a:t>
            </a:r>
            <a:r>
              <a:rPr lang="hu-HU" sz="2400" i="1" dirty="0" smtClean="0"/>
              <a:t>további 11 óvoda </a:t>
            </a:r>
            <a:r>
              <a:rPr lang="hu-HU" sz="2400" dirty="0" smtClean="0"/>
              <a:t>szervezése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1829</a:t>
            </a:r>
            <a:r>
              <a:rPr lang="hu-HU" sz="2400" dirty="0" smtClean="0"/>
              <a:t>: </a:t>
            </a:r>
            <a:r>
              <a:rPr lang="hu-HU" sz="2400" i="1" dirty="0" smtClean="0"/>
              <a:t>Iskola cselédlányok számára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1836</a:t>
            </a:r>
            <a:r>
              <a:rPr lang="hu-HU" sz="2400" dirty="0" smtClean="0"/>
              <a:t>: </a:t>
            </a:r>
            <a:r>
              <a:rPr lang="hu-HU" sz="2400" i="1" dirty="0" smtClean="0"/>
              <a:t>Egyesület </a:t>
            </a:r>
            <a:r>
              <a:rPr lang="hu-HU" sz="2400" dirty="0" smtClean="0"/>
              <a:t>szervezése az óvodák terjesztéséért</a:t>
            </a:r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23528" y="195319"/>
            <a:ext cx="858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Brunszvik </a:t>
            </a:r>
            <a:r>
              <a:rPr lang="hu-HU" sz="2800" b="1" dirty="0" smtClean="0"/>
              <a:t>Teréz intézményszervezői tevékenysége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4680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7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Alapértelmezett terv">
  <a:themeElements>
    <a:clrScheme name="">
      <a:dk1>
        <a:srgbClr val="000000"/>
      </a:dk1>
      <a:lt1>
        <a:srgbClr val="FF9933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CAA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Alapértelmezett terv">
  <a:themeElements>
    <a:clrScheme name="">
      <a:dk1>
        <a:srgbClr val="000000"/>
      </a:dk1>
      <a:lt1>
        <a:srgbClr val="FFFF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1854</Words>
  <Application>Microsoft Office PowerPoint</Application>
  <PresentationFormat>Diavetítés a képernyőre (4:3 oldalarány)</PresentationFormat>
  <Paragraphs>278</Paragraphs>
  <Slides>44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16</vt:i4>
      </vt:variant>
      <vt:variant>
        <vt:lpstr>Diacímek</vt:lpstr>
      </vt:variant>
      <vt:variant>
        <vt:i4>44</vt:i4>
      </vt:variant>
    </vt:vector>
  </HeadingPairs>
  <TitlesOfParts>
    <vt:vector size="63" baseType="lpstr">
      <vt:lpstr>Arial</vt:lpstr>
      <vt:lpstr>Calibri</vt:lpstr>
      <vt:lpstr>Times New Roman</vt:lpstr>
      <vt:lpstr>Alapértelmezett terv</vt:lpstr>
      <vt:lpstr>2_Alapértelmezett terv</vt:lpstr>
      <vt:lpstr>3_Alapértelmezett terv</vt:lpstr>
      <vt:lpstr>4_Alapértelmezett terv</vt:lpstr>
      <vt:lpstr>7_Alapértelmezett terv</vt:lpstr>
      <vt:lpstr>8_Alapértelmezett terv</vt:lpstr>
      <vt:lpstr>10_Alapértelmezett terv</vt:lpstr>
      <vt:lpstr>11_Alapértelmezett terv</vt:lpstr>
      <vt:lpstr>12_Alapértelmezett terv</vt:lpstr>
      <vt:lpstr>13_Alapértelmezett terv</vt:lpstr>
      <vt:lpstr>14_Alapértelmezett terv</vt:lpstr>
      <vt:lpstr>15_Alapértelmezett terv</vt:lpstr>
      <vt:lpstr>16_Alapértelmezett terv</vt:lpstr>
      <vt:lpstr>17_Alapértelmezett terv</vt:lpstr>
      <vt:lpstr>18_Alapértelmezett terv</vt:lpstr>
      <vt:lpstr>9_Alapértelmezett 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Gyermek- és ifjúsági lapok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Ambrusa</dc:creator>
  <cp:lastModifiedBy>Windows-felhasználó</cp:lastModifiedBy>
  <cp:revision>135</cp:revision>
  <dcterms:created xsi:type="dcterms:W3CDTF">2012-10-11T10:57:38Z</dcterms:created>
  <dcterms:modified xsi:type="dcterms:W3CDTF">2019-05-14T08:05:38Z</dcterms:modified>
</cp:coreProperties>
</file>