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17" r:id="rId2"/>
    <p:sldId id="257" r:id="rId3"/>
    <p:sldId id="306" r:id="rId4"/>
    <p:sldId id="308" r:id="rId5"/>
    <p:sldId id="303" r:id="rId6"/>
    <p:sldId id="304" r:id="rId7"/>
    <p:sldId id="305" r:id="rId8"/>
    <p:sldId id="307" r:id="rId9"/>
    <p:sldId id="318" r:id="rId10"/>
    <p:sldId id="319" r:id="rId11"/>
    <p:sldId id="320" r:id="rId12"/>
    <p:sldId id="259" r:id="rId13"/>
    <p:sldId id="261" r:id="rId14"/>
    <p:sldId id="312" r:id="rId15"/>
    <p:sldId id="315" r:id="rId16"/>
    <p:sldId id="314" r:id="rId17"/>
    <p:sldId id="313" r:id="rId18"/>
    <p:sldId id="264" r:id="rId19"/>
    <p:sldId id="265" r:id="rId20"/>
    <p:sldId id="267" r:id="rId21"/>
    <p:sldId id="321" r:id="rId22"/>
    <p:sldId id="316" r:id="rId23"/>
    <p:sldId id="322" r:id="rId24"/>
    <p:sldId id="273" r:id="rId25"/>
    <p:sldId id="323" r:id="rId26"/>
    <p:sldId id="268" r:id="rId27"/>
    <p:sldId id="275" r:id="rId28"/>
    <p:sldId id="276" r:id="rId29"/>
    <p:sldId id="277" r:id="rId30"/>
    <p:sldId id="324" r:id="rId31"/>
    <p:sldId id="325" r:id="rId32"/>
    <p:sldId id="310" r:id="rId33"/>
    <p:sldId id="327" r:id="rId34"/>
    <p:sldId id="311" r:id="rId35"/>
    <p:sldId id="326" r:id="rId36"/>
    <p:sldId id="284" r:id="rId37"/>
    <p:sldId id="285" r:id="rId3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>
      <p:cViewPr varScale="1">
        <p:scale>
          <a:sx n="74" d="100"/>
          <a:sy n="74" d="100"/>
        </p:scale>
        <p:origin x="2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1C53B-541C-493B-9B4E-4B498E384814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4BCECC-88F8-4DFD-93DB-F95B8CDB29F2}">
      <dgm:prSet phldrT="[Text]"/>
      <dgm:spPr>
        <a:solidFill>
          <a:srgbClr val="222D80"/>
        </a:solidFill>
      </dgm:spPr>
      <dgm:t>
        <a:bodyPr/>
        <a:lstStyle/>
        <a:p>
          <a:r>
            <a:rPr lang="hu-HU" dirty="0" smtClean="0"/>
            <a:t>szó</a:t>
          </a:r>
          <a:endParaRPr lang="en-US" dirty="0"/>
        </a:p>
      </dgm:t>
    </dgm:pt>
    <dgm:pt modelId="{14C8AA6C-4690-4521-8CA1-9BEC693026CF}" type="parTrans" cxnId="{B74EA2B1-C3EA-4FF5-BB79-C5927FF096E7}">
      <dgm:prSet/>
      <dgm:spPr/>
      <dgm:t>
        <a:bodyPr/>
        <a:lstStyle/>
        <a:p>
          <a:endParaRPr lang="en-US"/>
        </a:p>
      </dgm:t>
    </dgm:pt>
    <dgm:pt modelId="{13EE1D84-79BB-45CB-A1F5-2D6D0CB3E4EB}" type="sibTrans" cxnId="{B74EA2B1-C3EA-4FF5-BB79-C5927FF096E7}">
      <dgm:prSet/>
      <dgm:spPr/>
      <dgm:t>
        <a:bodyPr/>
        <a:lstStyle/>
        <a:p>
          <a:endParaRPr lang="en-US"/>
        </a:p>
      </dgm:t>
    </dgm:pt>
    <dgm:pt modelId="{208CA8E1-2CD9-46C6-B27F-394BC0E10B4A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9703C459-6119-427F-A124-0C1FC8E19D7C}" type="parTrans" cxnId="{5E2C4AB1-3881-4362-A5A4-2FC9CC894584}">
      <dgm:prSet/>
      <dgm:spPr/>
      <dgm:t>
        <a:bodyPr/>
        <a:lstStyle/>
        <a:p>
          <a:endParaRPr lang="en-US" dirty="0"/>
        </a:p>
      </dgm:t>
    </dgm:pt>
    <dgm:pt modelId="{6C2A5B66-93BA-4977-8930-2C665D8B210D}" type="sibTrans" cxnId="{5E2C4AB1-3881-4362-A5A4-2FC9CC894584}">
      <dgm:prSet/>
      <dgm:spPr/>
      <dgm:t>
        <a:bodyPr/>
        <a:lstStyle/>
        <a:p>
          <a:endParaRPr lang="en-US"/>
        </a:p>
      </dgm:t>
    </dgm:pt>
    <dgm:pt modelId="{75D7977D-E089-4476-8A4E-1995F254EB8D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7CAB6708-588C-4BC7-B677-E0450EFA5666}" type="parTrans" cxnId="{CD32EFBC-ABD1-4F92-922F-42A9A071F8BD}">
      <dgm:prSet/>
      <dgm:spPr/>
      <dgm:t>
        <a:bodyPr/>
        <a:lstStyle/>
        <a:p>
          <a:endParaRPr lang="en-US" dirty="0"/>
        </a:p>
      </dgm:t>
    </dgm:pt>
    <dgm:pt modelId="{561472A7-4C38-48D5-BF8A-60F6294D8228}" type="sibTrans" cxnId="{CD32EFBC-ABD1-4F92-922F-42A9A071F8BD}">
      <dgm:prSet/>
      <dgm:spPr/>
      <dgm:t>
        <a:bodyPr/>
        <a:lstStyle/>
        <a:p>
          <a:endParaRPr lang="en-US"/>
        </a:p>
      </dgm:t>
    </dgm:pt>
    <dgm:pt modelId="{30128E92-2906-4622-A840-2A1444EE9CAB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61CE101B-3D17-45E7-A709-B58C312F8253}" type="parTrans" cxnId="{5FF0AF6A-F1D9-4BDF-A108-D8C02129C406}">
      <dgm:prSet/>
      <dgm:spPr/>
      <dgm:t>
        <a:bodyPr/>
        <a:lstStyle/>
        <a:p>
          <a:endParaRPr lang="en-US" dirty="0"/>
        </a:p>
      </dgm:t>
    </dgm:pt>
    <dgm:pt modelId="{36BB42BB-2CE7-449F-8E77-991AD4607C7C}" type="sibTrans" cxnId="{5FF0AF6A-F1D9-4BDF-A108-D8C02129C406}">
      <dgm:prSet/>
      <dgm:spPr/>
      <dgm:t>
        <a:bodyPr/>
        <a:lstStyle/>
        <a:p>
          <a:endParaRPr lang="en-US"/>
        </a:p>
      </dgm:t>
    </dgm:pt>
    <dgm:pt modelId="{31DB7194-228A-407E-9C5C-2A3C8855B9AB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2BEFCAE5-4147-4C89-BFD2-4301847CE189}" type="parTrans" cxnId="{F27273F4-6613-4C42-8D5F-7B091D09C186}">
      <dgm:prSet/>
      <dgm:spPr/>
      <dgm:t>
        <a:bodyPr/>
        <a:lstStyle/>
        <a:p>
          <a:endParaRPr lang="en-US" dirty="0"/>
        </a:p>
      </dgm:t>
    </dgm:pt>
    <dgm:pt modelId="{F4CEB369-99B3-4CE5-ABA4-B25AC2DDF27E}" type="sibTrans" cxnId="{F27273F4-6613-4C42-8D5F-7B091D09C186}">
      <dgm:prSet/>
      <dgm:spPr/>
      <dgm:t>
        <a:bodyPr/>
        <a:lstStyle/>
        <a:p>
          <a:endParaRPr lang="en-US"/>
        </a:p>
      </dgm:t>
    </dgm:pt>
    <dgm:pt modelId="{DB3CD845-1D33-4A4D-A3A5-BA57D1E165AC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664592AB-761E-4D36-B1C6-DDE6A45E63E4}" type="parTrans" cxnId="{F357E6DA-93A8-4FA4-B5B1-7F47AF5AAA74}">
      <dgm:prSet/>
      <dgm:spPr/>
      <dgm:t>
        <a:bodyPr/>
        <a:lstStyle/>
        <a:p>
          <a:endParaRPr lang="en-US" dirty="0"/>
        </a:p>
      </dgm:t>
    </dgm:pt>
    <dgm:pt modelId="{AAFBF63A-D2AA-43B6-9056-B7108F6D31CC}" type="sibTrans" cxnId="{F357E6DA-93A8-4FA4-B5B1-7F47AF5AAA74}">
      <dgm:prSet/>
      <dgm:spPr/>
      <dgm:t>
        <a:bodyPr/>
        <a:lstStyle/>
        <a:p>
          <a:endParaRPr lang="en-US"/>
        </a:p>
      </dgm:t>
    </dgm:pt>
    <dgm:pt modelId="{97321213-85BA-4F0F-AD35-D59B78FC2E77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36FC1F49-4F93-49CA-9FF7-F3EEA23E779D}" type="parTrans" cxnId="{F3481F72-616E-4A3D-98C2-2EEFCFEF01C4}">
      <dgm:prSet/>
      <dgm:spPr/>
      <dgm:t>
        <a:bodyPr/>
        <a:lstStyle/>
        <a:p>
          <a:endParaRPr lang="hu-HU"/>
        </a:p>
      </dgm:t>
    </dgm:pt>
    <dgm:pt modelId="{CCA743C8-CA87-4089-BD23-18AE83D6316D}" type="sibTrans" cxnId="{F3481F72-616E-4A3D-98C2-2EEFCFEF01C4}">
      <dgm:prSet/>
      <dgm:spPr/>
      <dgm:t>
        <a:bodyPr/>
        <a:lstStyle/>
        <a:p>
          <a:endParaRPr lang="hu-HU"/>
        </a:p>
      </dgm:t>
    </dgm:pt>
    <dgm:pt modelId="{F7079F96-3C39-46C6-8A69-734786CFE014}">
      <dgm:prSet phldrT="[Text]"/>
      <dgm:spPr/>
      <dgm:t>
        <a:bodyPr/>
        <a:lstStyle/>
        <a:p>
          <a:r>
            <a:rPr lang="hu-HU" dirty="0" smtClean="0"/>
            <a:t>jelentés</a:t>
          </a:r>
          <a:endParaRPr lang="en-US" dirty="0"/>
        </a:p>
      </dgm:t>
    </dgm:pt>
    <dgm:pt modelId="{BBDD5DBE-3122-4E3B-BD40-D59609AB0907}" type="parTrans" cxnId="{4DB27834-6A74-4A86-9B2C-A7F81BDF8EE7}">
      <dgm:prSet/>
      <dgm:spPr/>
      <dgm:t>
        <a:bodyPr/>
        <a:lstStyle/>
        <a:p>
          <a:endParaRPr lang="hu-HU"/>
        </a:p>
      </dgm:t>
    </dgm:pt>
    <dgm:pt modelId="{A902D6C4-0B50-404A-B1B8-95CD0CDAD0C6}" type="sibTrans" cxnId="{4DB27834-6A74-4A86-9B2C-A7F81BDF8EE7}">
      <dgm:prSet/>
      <dgm:spPr/>
      <dgm:t>
        <a:bodyPr/>
        <a:lstStyle/>
        <a:p>
          <a:endParaRPr lang="hu-HU"/>
        </a:p>
      </dgm:t>
    </dgm:pt>
    <dgm:pt modelId="{9EC51C64-C09B-4AFF-A668-B2EE2F66D231}">
      <dgm:prSet phldrT="[Text]"/>
      <dgm:spPr/>
      <dgm:t>
        <a:bodyPr/>
        <a:lstStyle/>
        <a:p>
          <a:endParaRPr lang="hu-HU"/>
        </a:p>
      </dgm:t>
    </dgm:pt>
    <dgm:pt modelId="{61A41555-BE65-4630-811F-F41D308369BA}" type="parTrans" cxnId="{8CAFD699-2B52-4887-9918-E0973AF539C7}">
      <dgm:prSet/>
      <dgm:spPr/>
      <dgm:t>
        <a:bodyPr/>
        <a:lstStyle/>
        <a:p>
          <a:endParaRPr lang="hu-HU"/>
        </a:p>
      </dgm:t>
    </dgm:pt>
    <dgm:pt modelId="{C9F94D0F-AEF5-4A9C-A94B-E81F8BA9DA4E}" type="sibTrans" cxnId="{8CAFD699-2B52-4887-9918-E0973AF539C7}">
      <dgm:prSet/>
      <dgm:spPr/>
      <dgm:t>
        <a:bodyPr/>
        <a:lstStyle/>
        <a:p>
          <a:endParaRPr lang="hu-HU"/>
        </a:p>
      </dgm:t>
    </dgm:pt>
    <dgm:pt modelId="{71261B73-12C5-4367-94F2-A035E37F88DF}" type="pres">
      <dgm:prSet presAssocID="{5461C53B-541C-493B-9B4E-4B498E3848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EBF7B-02F5-4583-A13B-CE98A7D60003}" type="pres">
      <dgm:prSet presAssocID="{304BCECC-88F8-4DFD-93DB-F95B8CDB29F2}" presName="centerShape" presStyleLbl="node0" presStyleIdx="0" presStyleCnt="1"/>
      <dgm:spPr/>
      <dgm:t>
        <a:bodyPr/>
        <a:lstStyle/>
        <a:p>
          <a:endParaRPr lang="en-US"/>
        </a:p>
      </dgm:t>
    </dgm:pt>
    <dgm:pt modelId="{B7FEF982-F950-4E31-BB15-E3C278840F97}" type="pres">
      <dgm:prSet presAssocID="{9703C459-6119-427F-A124-0C1FC8E19D7C}" presName="parTrans" presStyleLbl="sibTrans2D1" presStyleIdx="0" presStyleCnt="7"/>
      <dgm:spPr/>
      <dgm:t>
        <a:bodyPr/>
        <a:lstStyle/>
        <a:p>
          <a:endParaRPr lang="en-US"/>
        </a:p>
      </dgm:t>
    </dgm:pt>
    <dgm:pt modelId="{A242DD20-B5D7-4701-A56B-0ACF142F5EBD}" type="pres">
      <dgm:prSet presAssocID="{9703C459-6119-427F-A124-0C1FC8E19D7C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EA57208C-B08F-4B7D-8D4C-868F176ED1FE}" type="pres">
      <dgm:prSet presAssocID="{208CA8E1-2CD9-46C6-B27F-394BC0E10B4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CAFE1-8006-48CC-9EE7-B3A77D0664CD}" type="pres">
      <dgm:prSet presAssocID="{7CAB6708-588C-4BC7-B677-E0450EFA5666}" presName="parTrans" presStyleLbl="sibTrans2D1" presStyleIdx="1" presStyleCnt="7"/>
      <dgm:spPr/>
      <dgm:t>
        <a:bodyPr/>
        <a:lstStyle/>
        <a:p>
          <a:endParaRPr lang="en-US"/>
        </a:p>
      </dgm:t>
    </dgm:pt>
    <dgm:pt modelId="{16A7D379-7802-4E2C-9DCB-644642E9E22A}" type="pres">
      <dgm:prSet presAssocID="{7CAB6708-588C-4BC7-B677-E0450EFA5666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2719AE11-31F6-4459-B1F0-862314401CBF}" type="pres">
      <dgm:prSet presAssocID="{75D7977D-E089-4476-8A4E-1995F254EB8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4CD3E-F0E7-4E5A-A26B-CE84F749E52C}" type="pres">
      <dgm:prSet presAssocID="{BBDD5DBE-3122-4E3B-BD40-D59609AB0907}" presName="parTrans" presStyleLbl="sibTrans2D1" presStyleIdx="2" presStyleCnt="7"/>
      <dgm:spPr/>
      <dgm:t>
        <a:bodyPr/>
        <a:lstStyle/>
        <a:p>
          <a:endParaRPr lang="hu-HU"/>
        </a:p>
      </dgm:t>
    </dgm:pt>
    <dgm:pt modelId="{6DFF4109-B058-49AE-AEE8-473584D19A03}" type="pres">
      <dgm:prSet presAssocID="{BBDD5DBE-3122-4E3B-BD40-D59609AB0907}" presName="connectorText" presStyleLbl="sibTrans2D1" presStyleIdx="2" presStyleCnt="7"/>
      <dgm:spPr/>
      <dgm:t>
        <a:bodyPr/>
        <a:lstStyle/>
        <a:p>
          <a:endParaRPr lang="hu-HU"/>
        </a:p>
      </dgm:t>
    </dgm:pt>
    <dgm:pt modelId="{2FBFEDA0-F705-469D-811B-9988D3175898}" type="pres">
      <dgm:prSet presAssocID="{F7079F96-3C39-46C6-8A69-734786CFE01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E37E24-0B79-4597-96E5-A7313B99F8DC}" type="pres">
      <dgm:prSet presAssocID="{36FC1F49-4F93-49CA-9FF7-F3EEA23E779D}" presName="parTrans" presStyleLbl="sibTrans2D1" presStyleIdx="3" presStyleCnt="7"/>
      <dgm:spPr/>
      <dgm:t>
        <a:bodyPr/>
        <a:lstStyle/>
        <a:p>
          <a:endParaRPr lang="hu-HU"/>
        </a:p>
      </dgm:t>
    </dgm:pt>
    <dgm:pt modelId="{035C0673-4DFE-4DA0-99E6-493E3C0A5501}" type="pres">
      <dgm:prSet presAssocID="{36FC1F49-4F93-49CA-9FF7-F3EEA23E779D}" presName="connectorText" presStyleLbl="sibTrans2D1" presStyleIdx="3" presStyleCnt="7"/>
      <dgm:spPr/>
      <dgm:t>
        <a:bodyPr/>
        <a:lstStyle/>
        <a:p>
          <a:endParaRPr lang="hu-HU"/>
        </a:p>
      </dgm:t>
    </dgm:pt>
    <dgm:pt modelId="{88A2FA5D-ADA6-481A-BBA0-B471A03754F3}" type="pres">
      <dgm:prSet presAssocID="{97321213-85BA-4F0F-AD35-D59B78FC2E7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35C2E2-EA82-4AD5-B01E-69A27E8810CC}" type="pres">
      <dgm:prSet presAssocID="{61CE101B-3D17-45E7-A709-B58C312F8253}" presName="parTrans" presStyleLbl="sibTrans2D1" presStyleIdx="4" presStyleCnt="7"/>
      <dgm:spPr/>
      <dgm:t>
        <a:bodyPr/>
        <a:lstStyle/>
        <a:p>
          <a:endParaRPr lang="en-US"/>
        </a:p>
      </dgm:t>
    </dgm:pt>
    <dgm:pt modelId="{8EA5D191-7310-4DF5-9E06-189FC13FBA51}" type="pres">
      <dgm:prSet presAssocID="{61CE101B-3D17-45E7-A709-B58C312F8253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E5F749B-20C6-43E1-8501-A319E7073B29}" type="pres">
      <dgm:prSet presAssocID="{30128E92-2906-4622-A840-2A1444EE9CA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90497-D1FE-4812-8CCB-F9DD36ADE22F}" type="pres">
      <dgm:prSet presAssocID="{2BEFCAE5-4147-4C89-BFD2-4301847CE189}" presName="parTrans" presStyleLbl="sibTrans2D1" presStyleIdx="5" presStyleCnt="7"/>
      <dgm:spPr/>
      <dgm:t>
        <a:bodyPr/>
        <a:lstStyle/>
        <a:p>
          <a:endParaRPr lang="en-US"/>
        </a:p>
      </dgm:t>
    </dgm:pt>
    <dgm:pt modelId="{EEE177B7-D5F0-414C-9EBD-C5A40E59F2E7}" type="pres">
      <dgm:prSet presAssocID="{2BEFCAE5-4147-4C89-BFD2-4301847CE189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FFE859CE-FC99-4DCA-ABB3-51A50D6B5686}" type="pres">
      <dgm:prSet presAssocID="{31DB7194-228A-407E-9C5C-2A3C8855B9A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A2991-0C1A-4EF4-9603-CCD476502A46}" type="pres">
      <dgm:prSet presAssocID="{664592AB-761E-4D36-B1C6-DDE6A45E63E4}" presName="parTrans" presStyleLbl="sibTrans2D1" presStyleIdx="6" presStyleCnt="7"/>
      <dgm:spPr/>
      <dgm:t>
        <a:bodyPr/>
        <a:lstStyle/>
        <a:p>
          <a:endParaRPr lang="en-US"/>
        </a:p>
      </dgm:t>
    </dgm:pt>
    <dgm:pt modelId="{D1523E41-0281-4E72-BCF6-D1F54F490387}" type="pres">
      <dgm:prSet presAssocID="{664592AB-761E-4D36-B1C6-DDE6A45E63E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A6F2FB17-E747-4C8D-A06C-C53C71A73C3A}" type="pres">
      <dgm:prSet presAssocID="{DB3CD845-1D33-4A4D-A3A5-BA57D1E165A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15878-6DF8-4BE5-B3CD-D1DF784E6D3A}" type="presOf" srcId="{75D7977D-E089-4476-8A4E-1995F254EB8D}" destId="{2719AE11-31F6-4459-B1F0-862314401CBF}" srcOrd="0" destOrd="0" presId="urn:microsoft.com/office/officeart/2005/8/layout/radial5"/>
    <dgm:cxn modelId="{FB3BF675-EB83-41AB-85D0-5FD41B806102}" type="presOf" srcId="{BBDD5DBE-3122-4E3B-BD40-D59609AB0907}" destId="{6DFF4109-B058-49AE-AEE8-473584D19A03}" srcOrd="1" destOrd="0" presId="urn:microsoft.com/office/officeart/2005/8/layout/radial5"/>
    <dgm:cxn modelId="{5FF0AF6A-F1D9-4BDF-A108-D8C02129C406}" srcId="{304BCECC-88F8-4DFD-93DB-F95B8CDB29F2}" destId="{30128E92-2906-4622-A840-2A1444EE9CAB}" srcOrd="4" destOrd="0" parTransId="{61CE101B-3D17-45E7-A709-B58C312F8253}" sibTransId="{36BB42BB-2CE7-449F-8E77-991AD4607C7C}"/>
    <dgm:cxn modelId="{278AF3B1-E11D-4632-A3D6-445ED30D97AF}" type="presOf" srcId="{304BCECC-88F8-4DFD-93DB-F95B8CDB29F2}" destId="{89EEBF7B-02F5-4583-A13B-CE98A7D60003}" srcOrd="0" destOrd="0" presId="urn:microsoft.com/office/officeart/2005/8/layout/radial5"/>
    <dgm:cxn modelId="{32B7D60E-1995-4B71-BE9D-DF1F920A3D21}" type="presOf" srcId="{7CAB6708-588C-4BC7-B677-E0450EFA5666}" destId="{16A7D379-7802-4E2C-9DCB-644642E9E22A}" srcOrd="1" destOrd="0" presId="urn:microsoft.com/office/officeart/2005/8/layout/radial5"/>
    <dgm:cxn modelId="{B74EA2B1-C3EA-4FF5-BB79-C5927FF096E7}" srcId="{5461C53B-541C-493B-9B4E-4B498E384814}" destId="{304BCECC-88F8-4DFD-93DB-F95B8CDB29F2}" srcOrd="0" destOrd="0" parTransId="{14C8AA6C-4690-4521-8CA1-9BEC693026CF}" sibTransId="{13EE1D84-79BB-45CB-A1F5-2D6D0CB3E4EB}"/>
    <dgm:cxn modelId="{22AEB52F-B755-4AE5-8A05-AD583CFB36F4}" type="presOf" srcId="{F7079F96-3C39-46C6-8A69-734786CFE014}" destId="{2FBFEDA0-F705-469D-811B-9988D3175898}" srcOrd="0" destOrd="0" presId="urn:microsoft.com/office/officeart/2005/8/layout/radial5"/>
    <dgm:cxn modelId="{55A90962-1E37-4FF1-A529-845FB54912AE}" type="presOf" srcId="{2BEFCAE5-4147-4C89-BFD2-4301847CE189}" destId="{EEE177B7-D5F0-414C-9EBD-C5A40E59F2E7}" srcOrd="1" destOrd="0" presId="urn:microsoft.com/office/officeart/2005/8/layout/radial5"/>
    <dgm:cxn modelId="{9ED674DC-0DE4-4F0B-A9F1-5F50870A4E4F}" type="presOf" srcId="{61CE101B-3D17-45E7-A709-B58C312F8253}" destId="{F435C2E2-EA82-4AD5-B01E-69A27E8810CC}" srcOrd="0" destOrd="0" presId="urn:microsoft.com/office/officeart/2005/8/layout/radial5"/>
    <dgm:cxn modelId="{0AB410D6-990A-4DC6-9425-3A13BD3F42B9}" type="presOf" srcId="{5461C53B-541C-493B-9B4E-4B498E384814}" destId="{71261B73-12C5-4367-94F2-A035E37F88DF}" srcOrd="0" destOrd="0" presId="urn:microsoft.com/office/officeart/2005/8/layout/radial5"/>
    <dgm:cxn modelId="{F057B128-7805-47B4-B543-E673763C2A3F}" type="presOf" srcId="{97321213-85BA-4F0F-AD35-D59B78FC2E77}" destId="{88A2FA5D-ADA6-481A-BBA0-B471A03754F3}" srcOrd="0" destOrd="0" presId="urn:microsoft.com/office/officeart/2005/8/layout/radial5"/>
    <dgm:cxn modelId="{C6FA72E0-664F-4B55-A4A9-CB967DFD6066}" type="presOf" srcId="{31DB7194-228A-407E-9C5C-2A3C8855B9AB}" destId="{FFE859CE-FC99-4DCA-ABB3-51A50D6B5686}" srcOrd="0" destOrd="0" presId="urn:microsoft.com/office/officeart/2005/8/layout/radial5"/>
    <dgm:cxn modelId="{8CAFD699-2B52-4887-9918-E0973AF539C7}" srcId="{5461C53B-541C-493B-9B4E-4B498E384814}" destId="{9EC51C64-C09B-4AFF-A668-B2EE2F66D231}" srcOrd="1" destOrd="0" parTransId="{61A41555-BE65-4630-811F-F41D308369BA}" sibTransId="{C9F94D0F-AEF5-4A9C-A94B-E81F8BA9DA4E}"/>
    <dgm:cxn modelId="{F357E6DA-93A8-4FA4-B5B1-7F47AF5AAA74}" srcId="{304BCECC-88F8-4DFD-93DB-F95B8CDB29F2}" destId="{DB3CD845-1D33-4A4D-A3A5-BA57D1E165AC}" srcOrd="6" destOrd="0" parTransId="{664592AB-761E-4D36-B1C6-DDE6A45E63E4}" sibTransId="{AAFBF63A-D2AA-43B6-9056-B7108F6D31CC}"/>
    <dgm:cxn modelId="{F27273F4-6613-4C42-8D5F-7B091D09C186}" srcId="{304BCECC-88F8-4DFD-93DB-F95B8CDB29F2}" destId="{31DB7194-228A-407E-9C5C-2A3C8855B9AB}" srcOrd="5" destOrd="0" parTransId="{2BEFCAE5-4147-4C89-BFD2-4301847CE189}" sibTransId="{F4CEB369-99B3-4CE5-ABA4-B25AC2DDF27E}"/>
    <dgm:cxn modelId="{AB26FBED-66CB-4BA6-8078-F82BB88AAB32}" type="presOf" srcId="{9703C459-6119-427F-A124-0C1FC8E19D7C}" destId="{B7FEF982-F950-4E31-BB15-E3C278840F97}" srcOrd="0" destOrd="0" presId="urn:microsoft.com/office/officeart/2005/8/layout/radial5"/>
    <dgm:cxn modelId="{5924D404-D294-49D6-85FE-51E8AA274FCD}" type="presOf" srcId="{36FC1F49-4F93-49CA-9FF7-F3EEA23E779D}" destId="{C8E37E24-0B79-4597-96E5-A7313B99F8DC}" srcOrd="0" destOrd="0" presId="urn:microsoft.com/office/officeart/2005/8/layout/radial5"/>
    <dgm:cxn modelId="{B367C7B9-C1A2-44E0-B26E-6F3C681733F6}" type="presOf" srcId="{2BEFCAE5-4147-4C89-BFD2-4301847CE189}" destId="{74390497-D1FE-4812-8CCB-F9DD36ADE22F}" srcOrd="0" destOrd="0" presId="urn:microsoft.com/office/officeart/2005/8/layout/radial5"/>
    <dgm:cxn modelId="{2127DBB0-D03D-4095-AB7A-9AD8BF91D932}" type="presOf" srcId="{30128E92-2906-4622-A840-2A1444EE9CAB}" destId="{4E5F749B-20C6-43E1-8501-A319E7073B29}" srcOrd="0" destOrd="0" presId="urn:microsoft.com/office/officeart/2005/8/layout/radial5"/>
    <dgm:cxn modelId="{1B1F0D6C-AF63-4FC9-BC57-BB7BF574D099}" type="presOf" srcId="{7CAB6708-588C-4BC7-B677-E0450EFA5666}" destId="{1B5CAFE1-8006-48CC-9EE7-B3A77D0664CD}" srcOrd="0" destOrd="0" presId="urn:microsoft.com/office/officeart/2005/8/layout/radial5"/>
    <dgm:cxn modelId="{76E6D64B-D804-4650-A858-DC147564063F}" type="presOf" srcId="{208CA8E1-2CD9-46C6-B27F-394BC0E10B4A}" destId="{EA57208C-B08F-4B7D-8D4C-868F176ED1FE}" srcOrd="0" destOrd="0" presId="urn:microsoft.com/office/officeart/2005/8/layout/radial5"/>
    <dgm:cxn modelId="{4DB27834-6A74-4A86-9B2C-A7F81BDF8EE7}" srcId="{304BCECC-88F8-4DFD-93DB-F95B8CDB29F2}" destId="{F7079F96-3C39-46C6-8A69-734786CFE014}" srcOrd="2" destOrd="0" parTransId="{BBDD5DBE-3122-4E3B-BD40-D59609AB0907}" sibTransId="{A902D6C4-0B50-404A-B1B8-95CD0CDAD0C6}"/>
    <dgm:cxn modelId="{3C7CE4B1-D419-42DC-8B3C-FC387291EA3D}" type="presOf" srcId="{BBDD5DBE-3122-4E3B-BD40-D59609AB0907}" destId="{15B4CD3E-F0E7-4E5A-A26B-CE84F749E52C}" srcOrd="0" destOrd="0" presId="urn:microsoft.com/office/officeart/2005/8/layout/radial5"/>
    <dgm:cxn modelId="{C4A6D6DD-DC09-481A-887C-7796313416C4}" type="presOf" srcId="{DB3CD845-1D33-4A4D-A3A5-BA57D1E165AC}" destId="{A6F2FB17-E747-4C8D-A06C-C53C71A73C3A}" srcOrd="0" destOrd="0" presId="urn:microsoft.com/office/officeart/2005/8/layout/radial5"/>
    <dgm:cxn modelId="{33219EDC-E128-4397-B54D-A1E6716E948F}" type="presOf" srcId="{36FC1F49-4F93-49CA-9FF7-F3EEA23E779D}" destId="{035C0673-4DFE-4DA0-99E6-493E3C0A5501}" srcOrd="1" destOrd="0" presId="urn:microsoft.com/office/officeart/2005/8/layout/radial5"/>
    <dgm:cxn modelId="{18A9DF4C-E189-4337-8EED-FA2964DB1A37}" type="presOf" srcId="{61CE101B-3D17-45E7-A709-B58C312F8253}" destId="{8EA5D191-7310-4DF5-9E06-189FC13FBA51}" srcOrd="1" destOrd="0" presId="urn:microsoft.com/office/officeart/2005/8/layout/radial5"/>
    <dgm:cxn modelId="{BBBA98E4-2559-4067-ABBD-A0F1687C9232}" type="presOf" srcId="{664592AB-761E-4D36-B1C6-DDE6A45E63E4}" destId="{D1523E41-0281-4E72-BCF6-D1F54F490387}" srcOrd="1" destOrd="0" presId="urn:microsoft.com/office/officeart/2005/8/layout/radial5"/>
    <dgm:cxn modelId="{F3481F72-616E-4A3D-98C2-2EEFCFEF01C4}" srcId="{304BCECC-88F8-4DFD-93DB-F95B8CDB29F2}" destId="{97321213-85BA-4F0F-AD35-D59B78FC2E77}" srcOrd="3" destOrd="0" parTransId="{36FC1F49-4F93-49CA-9FF7-F3EEA23E779D}" sibTransId="{CCA743C8-CA87-4089-BD23-18AE83D6316D}"/>
    <dgm:cxn modelId="{946D72F0-D7D3-4289-A0CA-BA24325A27F1}" type="presOf" srcId="{664592AB-761E-4D36-B1C6-DDE6A45E63E4}" destId="{8FEA2991-0C1A-4EF4-9603-CCD476502A46}" srcOrd="0" destOrd="0" presId="urn:microsoft.com/office/officeart/2005/8/layout/radial5"/>
    <dgm:cxn modelId="{C4968B5D-AD1D-43B8-A9A3-CCEFB76CB0AF}" type="presOf" srcId="{9703C459-6119-427F-A124-0C1FC8E19D7C}" destId="{A242DD20-B5D7-4701-A56B-0ACF142F5EBD}" srcOrd="1" destOrd="0" presId="urn:microsoft.com/office/officeart/2005/8/layout/radial5"/>
    <dgm:cxn modelId="{5E2C4AB1-3881-4362-A5A4-2FC9CC894584}" srcId="{304BCECC-88F8-4DFD-93DB-F95B8CDB29F2}" destId="{208CA8E1-2CD9-46C6-B27F-394BC0E10B4A}" srcOrd="0" destOrd="0" parTransId="{9703C459-6119-427F-A124-0C1FC8E19D7C}" sibTransId="{6C2A5B66-93BA-4977-8930-2C665D8B210D}"/>
    <dgm:cxn modelId="{CD32EFBC-ABD1-4F92-922F-42A9A071F8BD}" srcId="{304BCECC-88F8-4DFD-93DB-F95B8CDB29F2}" destId="{75D7977D-E089-4476-8A4E-1995F254EB8D}" srcOrd="1" destOrd="0" parTransId="{7CAB6708-588C-4BC7-B677-E0450EFA5666}" sibTransId="{561472A7-4C38-48D5-BF8A-60F6294D8228}"/>
    <dgm:cxn modelId="{3CF7E110-521C-459A-A107-9A1513CACC71}" type="presParOf" srcId="{71261B73-12C5-4367-94F2-A035E37F88DF}" destId="{89EEBF7B-02F5-4583-A13B-CE98A7D60003}" srcOrd="0" destOrd="0" presId="urn:microsoft.com/office/officeart/2005/8/layout/radial5"/>
    <dgm:cxn modelId="{4612E2DF-AA7D-46CE-80EA-DA04DFD5D126}" type="presParOf" srcId="{71261B73-12C5-4367-94F2-A035E37F88DF}" destId="{B7FEF982-F950-4E31-BB15-E3C278840F97}" srcOrd="1" destOrd="0" presId="urn:microsoft.com/office/officeart/2005/8/layout/radial5"/>
    <dgm:cxn modelId="{1A350FD3-EDE2-4D21-8EFC-A8468DB7816A}" type="presParOf" srcId="{B7FEF982-F950-4E31-BB15-E3C278840F97}" destId="{A242DD20-B5D7-4701-A56B-0ACF142F5EBD}" srcOrd="0" destOrd="0" presId="urn:microsoft.com/office/officeart/2005/8/layout/radial5"/>
    <dgm:cxn modelId="{577EF1DC-5061-4D2C-85FE-50661D9AA9FA}" type="presParOf" srcId="{71261B73-12C5-4367-94F2-A035E37F88DF}" destId="{EA57208C-B08F-4B7D-8D4C-868F176ED1FE}" srcOrd="2" destOrd="0" presId="urn:microsoft.com/office/officeart/2005/8/layout/radial5"/>
    <dgm:cxn modelId="{6DCCC1A4-80AA-4B0B-B317-7ED9491596C7}" type="presParOf" srcId="{71261B73-12C5-4367-94F2-A035E37F88DF}" destId="{1B5CAFE1-8006-48CC-9EE7-B3A77D0664CD}" srcOrd="3" destOrd="0" presId="urn:microsoft.com/office/officeart/2005/8/layout/radial5"/>
    <dgm:cxn modelId="{70138127-4667-4764-8462-D15A544DC42E}" type="presParOf" srcId="{1B5CAFE1-8006-48CC-9EE7-B3A77D0664CD}" destId="{16A7D379-7802-4E2C-9DCB-644642E9E22A}" srcOrd="0" destOrd="0" presId="urn:microsoft.com/office/officeart/2005/8/layout/radial5"/>
    <dgm:cxn modelId="{8BFCFD96-1F61-45FD-97AB-D981AF3BF48A}" type="presParOf" srcId="{71261B73-12C5-4367-94F2-A035E37F88DF}" destId="{2719AE11-31F6-4459-B1F0-862314401CBF}" srcOrd="4" destOrd="0" presId="urn:microsoft.com/office/officeart/2005/8/layout/radial5"/>
    <dgm:cxn modelId="{C5E2F793-C576-4651-BDC9-CB569E5367BF}" type="presParOf" srcId="{71261B73-12C5-4367-94F2-A035E37F88DF}" destId="{15B4CD3E-F0E7-4E5A-A26B-CE84F749E52C}" srcOrd="5" destOrd="0" presId="urn:microsoft.com/office/officeart/2005/8/layout/radial5"/>
    <dgm:cxn modelId="{35C27DD1-97DB-4A0A-ACC2-42933CAB6670}" type="presParOf" srcId="{15B4CD3E-F0E7-4E5A-A26B-CE84F749E52C}" destId="{6DFF4109-B058-49AE-AEE8-473584D19A03}" srcOrd="0" destOrd="0" presId="urn:microsoft.com/office/officeart/2005/8/layout/radial5"/>
    <dgm:cxn modelId="{AC531433-9BA6-462F-A6D8-BA91925E1AF7}" type="presParOf" srcId="{71261B73-12C5-4367-94F2-A035E37F88DF}" destId="{2FBFEDA0-F705-469D-811B-9988D3175898}" srcOrd="6" destOrd="0" presId="urn:microsoft.com/office/officeart/2005/8/layout/radial5"/>
    <dgm:cxn modelId="{4538C5B1-E7B9-4E02-AD05-CA61EA24D984}" type="presParOf" srcId="{71261B73-12C5-4367-94F2-A035E37F88DF}" destId="{C8E37E24-0B79-4597-96E5-A7313B99F8DC}" srcOrd="7" destOrd="0" presId="urn:microsoft.com/office/officeart/2005/8/layout/radial5"/>
    <dgm:cxn modelId="{7488BEE4-F63E-428E-908A-3AB5DD6910CA}" type="presParOf" srcId="{C8E37E24-0B79-4597-96E5-A7313B99F8DC}" destId="{035C0673-4DFE-4DA0-99E6-493E3C0A5501}" srcOrd="0" destOrd="0" presId="urn:microsoft.com/office/officeart/2005/8/layout/radial5"/>
    <dgm:cxn modelId="{A7479FDA-D90D-4CA8-8BFE-8A6C898F906D}" type="presParOf" srcId="{71261B73-12C5-4367-94F2-A035E37F88DF}" destId="{88A2FA5D-ADA6-481A-BBA0-B471A03754F3}" srcOrd="8" destOrd="0" presId="urn:microsoft.com/office/officeart/2005/8/layout/radial5"/>
    <dgm:cxn modelId="{D9882066-BB4F-46AA-9AF2-070819CD74DF}" type="presParOf" srcId="{71261B73-12C5-4367-94F2-A035E37F88DF}" destId="{F435C2E2-EA82-4AD5-B01E-69A27E8810CC}" srcOrd="9" destOrd="0" presId="urn:microsoft.com/office/officeart/2005/8/layout/radial5"/>
    <dgm:cxn modelId="{DC749F3D-AE6F-4F16-A65B-8746714616A6}" type="presParOf" srcId="{F435C2E2-EA82-4AD5-B01E-69A27E8810CC}" destId="{8EA5D191-7310-4DF5-9E06-189FC13FBA51}" srcOrd="0" destOrd="0" presId="urn:microsoft.com/office/officeart/2005/8/layout/radial5"/>
    <dgm:cxn modelId="{BD974EC5-A9E1-495C-970D-83053ABC38CA}" type="presParOf" srcId="{71261B73-12C5-4367-94F2-A035E37F88DF}" destId="{4E5F749B-20C6-43E1-8501-A319E7073B29}" srcOrd="10" destOrd="0" presId="urn:microsoft.com/office/officeart/2005/8/layout/radial5"/>
    <dgm:cxn modelId="{EE12B478-6545-43A3-9BAF-7CCB02221880}" type="presParOf" srcId="{71261B73-12C5-4367-94F2-A035E37F88DF}" destId="{74390497-D1FE-4812-8CCB-F9DD36ADE22F}" srcOrd="11" destOrd="0" presId="urn:microsoft.com/office/officeart/2005/8/layout/radial5"/>
    <dgm:cxn modelId="{037FA189-1B13-46FF-974A-DE7031D842D3}" type="presParOf" srcId="{74390497-D1FE-4812-8CCB-F9DD36ADE22F}" destId="{EEE177B7-D5F0-414C-9EBD-C5A40E59F2E7}" srcOrd="0" destOrd="0" presId="urn:microsoft.com/office/officeart/2005/8/layout/radial5"/>
    <dgm:cxn modelId="{D477EE07-89A7-43CB-847B-58FA54CB29B7}" type="presParOf" srcId="{71261B73-12C5-4367-94F2-A035E37F88DF}" destId="{FFE859CE-FC99-4DCA-ABB3-51A50D6B5686}" srcOrd="12" destOrd="0" presId="urn:microsoft.com/office/officeart/2005/8/layout/radial5"/>
    <dgm:cxn modelId="{CAD0EE05-464B-40B8-BE32-AE218BBC8CCF}" type="presParOf" srcId="{71261B73-12C5-4367-94F2-A035E37F88DF}" destId="{8FEA2991-0C1A-4EF4-9603-CCD476502A46}" srcOrd="13" destOrd="0" presId="urn:microsoft.com/office/officeart/2005/8/layout/radial5"/>
    <dgm:cxn modelId="{42E26028-546D-40E3-A787-AED34A37A96C}" type="presParOf" srcId="{8FEA2991-0C1A-4EF4-9603-CCD476502A46}" destId="{D1523E41-0281-4E72-BCF6-D1F54F490387}" srcOrd="0" destOrd="0" presId="urn:microsoft.com/office/officeart/2005/8/layout/radial5"/>
    <dgm:cxn modelId="{007C3CF0-D982-43D5-94B2-4FEE02FC928A}" type="presParOf" srcId="{71261B73-12C5-4367-94F2-A035E37F88DF}" destId="{A6F2FB17-E747-4C8D-A06C-C53C71A73C3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1C53B-541C-493B-9B4E-4B498E384814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4BCECC-88F8-4DFD-93DB-F95B8CDB29F2}">
      <dgm:prSet phldrT="[Text]"/>
      <dgm:spPr>
        <a:solidFill>
          <a:srgbClr val="222D80"/>
        </a:solidFill>
      </dgm:spPr>
      <dgm:t>
        <a:bodyPr/>
        <a:lstStyle/>
        <a:p>
          <a:r>
            <a:rPr lang="hu-HU" dirty="0" smtClean="0"/>
            <a:t>fogalom</a:t>
          </a:r>
          <a:endParaRPr lang="en-US" dirty="0"/>
        </a:p>
      </dgm:t>
    </dgm:pt>
    <dgm:pt modelId="{14C8AA6C-4690-4521-8CA1-9BEC693026CF}" type="parTrans" cxnId="{B74EA2B1-C3EA-4FF5-BB79-C5927FF096E7}">
      <dgm:prSet/>
      <dgm:spPr/>
      <dgm:t>
        <a:bodyPr/>
        <a:lstStyle/>
        <a:p>
          <a:endParaRPr lang="en-US"/>
        </a:p>
      </dgm:t>
    </dgm:pt>
    <dgm:pt modelId="{13EE1D84-79BB-45CB-A1F5-2D6D0CB3E4EB}" type="sibTrans" cxnId="{B74EA2B1-C3EA-4FF5-BB79-C5927FF096E7}">
      <dgm:prSet/>
      <dgm:spPr/>
      <dgm:t>
        <a:bodyPr/>
        <a:lstStyle/>
        <a:p>
          <a:endParaRPr lang="en-US"/>
        </a:p>
      </dgm:t>
    </dgm:pt>
    <dgm:pt modelId="{208CA8E1-2CD9-46C6-B27F-394BC0E10B4A}">
      <dgm:prSet phldrT="[Text]"/>
      <dgm:spPr/>
      <dgm:t>
        <a:bodyPr/>
        <a:lstStyle/>
        <a:p>
          <a:r>
            <a:rPr lang="hu-HU" dirty="0" smtClean="0"/>
            <a:t>t</a:t>
          </a:r>
          <a:r>
            <a:rPr lang="en-US" dirty="0" err="1" smtClean="0"/>
            <a:t>erm</a:t>
          </a:r>
          <a:r>
            <a:rPr lang="hu-HU" dirty="0" err="1" smtClean="0"/>
            <a:t>inus</a:t>
          </a:r>
          <a:endParaRPr lang="en-US" dirty="0"/>
        </a:p>
      </dgm:t>
    </dgm:pt>
    <dgm:pt modelId="{9703C459-6119-427F-A124-0C1FC8E19D7C}" type="parTrans" cxnId="{5E2C4AB1-3881-4362-A5A4-2FC9CC894584}">
      <dgm:prSet/>
      <dgm:spPr/>
      <dgm:t>
        <a:bodyPr/>
        <a:lstStyle/>
        <a:p>
          <a:endParaRPr lang="en-US" dirty="0"/>
        </a:p>
      </dgm:t>
    </dgm:pt>
    <dgm:pt modelId="{6C2A5B66-93BA-4977-8930-2C665D8B210D}" type="sibTrans" cxnId="{5E2C4AB1-3881-4362-A5A4-2FC9CC894584}">
      <dgm:prSet/>
      <dgm:spPr/>
      <dgm:t>
        <a:bodyPr/>
        <a:lstStyle/>
        <a:p>
          <a:endParaRPr lang="en-US"/>
        </a:p>
      </dgm:t>
    </dgm:pt>
    <dgm:pt modelId="{75D7977D-E089-4476-8A4E-1995F254EB8D}">
      <dgm:prSet phldrT="[Text]"/>
      <dgm:spPr/>
      <dgm:t>
        <a:bodyPr/>
        <a:lstStyle/>
        <a:p>
          <a:r>
            <a:rPr lang="hu-HU" dirty="0" smtClean="0"/>
            <a:t>t</a:t>
          </a:r>
          <a:r>
            <a:rPr lang="en-US" dirty="0" err="1" smtClean="0"/>
            <a:t>erm</a:t>
          </a:r>
          <a:r>
            <a:rPr lang="hu-HU" dirty="0" err="1" smtClean="0"/>
            <a:t>inus</a:t>
          </a:r>
          <a:endParaRPr lang="en-US" dirty="0"/>
        </a:p>
      </dgm:t>
    </dgm:pt>
    <dgm:pt modelId="{7CAB6708-588C-4BC7-B677-E0450EFA5666}" type="parTrans" cxnId="{CD32EFBC-ABD1-4F92-922F-42A9A071F8BD}">
      <dgm:prSet/>
      <dgm:spPr/>
      <dgm:t>
        <a:bodyPr/>
        <a:lstStyle/>
        <a:p>
          <a:endParaRPr lang="en-US" dirty="0"/>
        </a:p>
      </dgm:t>
    </dgm:pt>
    <dgm:pt modelId="{561472A7-4C38-48D5-BF8A-60F6294D8228}" type="sibTrans" cxnId="{CD32EFBC-ABD1-4F92-922F-42A9A071F8BD}">
      <dgm:prSet/>
      <dgm:spPr/>
      <dgm:t>
        <a:bodyPr/>
        <a:lstStyle/>
        <a:p>
          <a:endParaRPr lang="en-US"/>
        </a:p>
      </dgm:t>
    </dgm:pt>
    <dgm:pt modelId="{30128E92-2906-4622-A840-2A1444EE9CAB}">
      <dgm:prSet phldrT="[Text]"/>
      <dgm:spPr/>
      <dgm:t>
        <a:bodyPr/>
        <a:lstStyle/>
        <a:p>
          <a:r>
            <a:rPr lang="hu-HU" dirty="0" smtClean="0"/>
            <a:t>t</a:t>
          </a:r>
          <a:r>
            <a:rPr lang="en-US" dirty="0" err="1" smtClean="0"/>
            <a:t>erm</a:t>
          </a:r>
          <a:r>
            <a:rPr lang="hu-HU" dirty="0" err="1" smtClean="0"/>
            <a:t>inus</a:t>
          </a:r>
          <a:endParaRPr lang="en-US" dirty="0"/>
        </a:p>
      </dgm:t>
    </dgm:pt>
    <dgm:pt modelId="{61CE101B-3D17-45E7-A709-B58C312F8253}" type="parTrans" cxnId="{5FF0AF6A-F1D9-4BDF-A108-D8C02129C406}">
      <dgm:prSet/>
      <dgm:spPr/>
      <dgm:t>
        <a:bodyPr/>
        <a:lstStyle/>
        <a:p>
          <a:endParaRPr lang="en-US" dirty="0"/>
        </a:p>
      </dgm:t>
    </dgm:pt>
    <dgm:pt modelId="{36BB42BB-2CE7-449F-8E77-991AD4607C7C}" type="sibTrans" cxnId="{5FF0AF6A-F1D9-4BDF-A108-D8C02129C406}">
      <dgm:prSet/>
      <dgm:spPr/>
      <dgm:t>
        <a:bodyPr/>
        <a:lstStyle/>
        <a:p>
          <a:endParaRPr lang="en-US"/>
        </a:p>
      </dgm:t>
    </dgm:pt>
    <dgm:pt modelId="{31DB7194-228A-407E-9C5C-2A3C8855B9AB}">
      <dgm:prSet phldrT="[Text]"/>
      <dgm:spPr/>
      <dgm:t>
        <a:bodyPr/>
        <a:lstStyle/>
        <a:p>
          <a:r>
            <a:rPr lang="hu-HU" dirty="0" smtClean="0"/>
            <a:t>t</a:t>
          </a:r>
          <a:r>
            <a:rPr lang="en-US" dirty="0" err="1" smtClean="0"/>
            <a:t>erm</a:t>
          </a:r>
          <a:r>
            <a:rPr lang="hu-HU" dirty="0" err="1" smtClean="0"/>
            <a:t>inus</a:t>
          </a:r>
          <a:endParaRPr lang="en-US" dirty="0"/>
        </a:p>
      </dgm:t>
    </dgm:pt>
    <dgm:pt modelId="{2BEFCAE5-4147-4C89-BFD2-4301847CE189}" type="parTrans" cxnId="{F27273F4-6613-4C42-8D5F-7B091D09C186}">
      <dgm:prSet/>
      <dgm:spPr/>
      <dgm:t>
        <a:bodyPr/>
        <a:lstStyle/>
        <a:p>
          <a:endParaRPr lang="en-US" dirty="0"/>
        </a:p>
      </dgm:t>
    </dgm:pt>
    <dgm:pt modelId="{F4CEB369-99B3-4CE5-ABA4-B25AC2DDF27E}" type="sibTrans" cxnId="{F27273F4-6613-4C42-8D5F-7B091D09C186}">
      <dgm:prSet/>
      <dgm:spPr/>
      <dgm:t>
        <a:bodyPr/>
        <a:lstStyle/>
        <a:p>
          <a:endParaRPr lang="en-US"/>
        </a:p>
      </dgm:t>
    </dgm:pt>
    <dgm:pt modelId="{DB3CD845-1D33-4A4D-A3A5-BA57D1E165AC}">
      <dgm:prSet phldrT="[Text]"/>
      <dgm:spPr/>
      <dgm:t>
        <a:bodyPr/>
        <a:lstStyle/>
        <a:p>
          <a:r>
            <a:rPr lang="hu-HU" dirty="0" smtClean="0"/>
            <a:t>t</a:t>
          </a:r>
          <a:r>
            <a:rPr lang="en-US" dirty="0" err="1" smtClean="0"/>
            <a:t>erm</a:t>
          </a:r>
          <a:r>
            <a:rPr lang="hu-HU" dirty="0" err="1" smtClean="0"/>
            <a:t>inus</a:t>
          </a:r>
          <a:endParaRPr lang="en-US" dirty="0"/>
        </a:p>
      </dgm:t>
    </dgm:pt>
    <dgm:pt modelId="{664592AB-761E-4D36-B1C6-DDE6A45E63E4}" type="parTrans" cxnId="{F357E6DA-93A8-4FA4-B5B1-7F47AF5AAA74}">
      <dgm:prSet/>
      <dgm:spPr/>
      <dgm:t>
        <a:bodyPr/>
        <a:lstStyle/>
        <a:p>
          <a:endParaRPr lang="en-US" dirty="0"/>
        </a:p>
      </dgm:t>
    </dgm:pt>
    <dgm:pt modelId="{AAFBF63A-D2AA-43B6-9056-B7108F6D31CC}" type="sibTrans" cxnId="{F357E6DA-93A8-4FA4-B5B1-7F47AF5AAA74}">
      <dgm:prSet/>
      <dgm:spPr/>
      <dgm:t>
        <a:bodyPr/>
        <a:lstStyle/>
        <a:p>
          <a:endParaRPr lang="en-US"/>
        </a:p>
      </dgm:t>
    </dgm:pt>
    <dgm:pt modelId="{71261B73-12C5-4367-94F2-A035E37F88DF}" type="pres">
      <dgm:prSet presAssocID="{5461C53B-541C-493B-9B4E-4B498E3848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EBF7B-02F5-4583-A13B-CE98A7D60003}" type="pres">
      <dgm:prSet presAssocID="{304BCECC-88F8-4DFD-93DB-F95B8CDB29F2}" presName="centerShape" presStyleLbl="node0" presStyleIdx="0" presStyleCnt="1"/>
      <dgm:spPr/>
      <dgm:t>
        <a:bodyPr/>
        <a:lstStyle/>
        <a:p>
          <a:endParaRPr lang="en-US"/>
        </a:p>
      </dgm:t>
    </dgm:pt>
    <dgm:pt modelId="{B7FEF982-F950-4E31-BB15-E3C278840F97}" type="pres">
      <dgm:prSet presAssocID="{9703C459-6119-427F-A124-0C1FC8E19D7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242DD20-B5D7-4701-A56B-0ACF142F5EBD}" type="pres">
      <dgm:prSet presAssocID="{9703C459-6119-427F-A124-0C1FC8E19D7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A57208C-B08F-4B7D-8D4C-868F176ED1FE}" type="pres">
      <dgm:prSet presAssocID="{208CA8E1-2CD9-46C6-B27F-394BC0E10B4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CAFE1-8006-48CC-9EE7-B3A77D0664CD}" type="pres">
      <dgm:prSet presAssocID="{7CAB6708-588C-4BC7-B677-E0450EFA5666}" presName="parTrans" presStyleLbl="sibTrans2D1" presStyleIdx="1" presStyleCnt="5"/>
      <dgm:spPr/>
      <dgm:t>
        <a:bodyPr/>
        <a:lstStyle/>
        <a:p>
          <a:endParaRPr lang="en-US"/>
        </a:p>
      </dgm:t>
    </dgm:pt>
    <dgm:pt modelId="{16A7D379-7802-4E2C-9DCB-644642E9E22A}" type="pres">
      <dgm:prSet presAssocID="{7CAB6708-588C-4BC7-B677-E0450EFA566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719AE11-31F6-4459-B1F0-862314401CBF}" type="pres">
      <dgm:prSet presAssocID="{75D7977D-E089-4476-8A4E-1995F254EB8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5C2E2-EA82-4AD5-B01E-69A27E8810CC}" type="pres">
      <dgm:prSet presAssocID="{61CE101B-3D17-45E7-A709-B58C312F8253}" presName="parTrans" presStyleLbl="sibTrans2D1" presStyleIdx="2" presStyleCnt="5"/>
      <dgm:spPr/>
      <dgm:t>
        <a:bodyPr/>
        <a:lstStyle/>
        <a:p>
          <a:endParaRPr lang="en-US"/>
        </a:p>
      </dgm:t>
    </dgm:pt>
    <dgm:pt modelId="{8EA5D191-7310-4DF5-9E06-189FC13FBA51}" type="pres">
      <dgm:prSet presAssocID="{61CE101B-3D17-45E7-A709-B58C312F825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E5F749B-20C6-43E1-8501-A319E7073B29}" type="pres">
      <dgm:prSet presAssocID="{30128E92-2906-4622-A840-2A1444EE9C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90497-D1FE-4812-8CCB-F9DD36ADE22F}" type="pres">
      <dgm:prSet presAssocID="{2BEFCAE5-4147-4C89-BFD2-4301847CE18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EEE177B7-D5F0-414C-9EBD-C5A40E59F2E7}" type="pres">
      <dgm:prSet presAssocID="{2BEFCAE5-4147-4C89-BFD2-4301847CE18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FE859CE-FC99-4DCA-ABB3-51A50D6B5686}" type="pres">
      <dgm:prSet presAssocID="{31DB7194-228A-407E-9C5C-2A3C8855B9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A2991-0C1A-4EF4-9603-CCD476502A46}" type="pres">
      <dgm:prSet presAssocID="{664592AB-761E-4D36-B1C6-DDE6A45E63E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D1523E41-0281-4E72-BCF6-D1F54F490387}" type="pres">
      <dgm:prSet presAssocID="{664592AB-761E-4D36-B1C6-DDE6A45E63E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6F2FB17-E747-4C8D-A06C-C53C71A73C3A}" type="pres">
      <dgm:prSet presAssocID="{DB3CD845-1D33-4A4D-A3A5-BA57D1E165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2C4AB1-3881-4362-A5A4-2FC9CC894584}" srcId="{304BCECC-88F8-4DFD-93DB-F95B8CDB29F2}" destId="{208CA8E1-2CD9-46C6-B27F-394BC0E10B4A}" srcOrd="0" destOrd="0" parTransId="{9703C459-6119-427F-A124-0C1FC8E19D7C}" sibTransId="{6C2A5B66-93BA-4977-8930-2C665D8B210D}"/>
    <dgm:cxn modelId="{CAE932D1-DF05-4A46-8ADD-0F8A27017CF8}" type="presOf" srcId="{61CE101B-3D17-45E7-A709-B58C312F8253}" destId="{8EA5D191-7310-4DF5-9E06-189FC13FBA51}" srcOrd="1" destOrd="0" presId="urn:microsoft.com/office/officeart/2005/8/layout/radial5"/>
    <dgm:cxn modelId="{BC801566-FEA1-4626-9200-AC7229A59027}" type="presOf" srcId="{304BCECC-88F8-4DFD-93DB-F95B8CDB29F2}" destId="{89EEBF7B-02F5-4583-A13B-CE98A7D60003}" srcOrd="0" destOrd="0" presId="urn:microsoft.com/office/officeart/2005/8/layout/radial5"/>
    <dgm:cxn modelId="{EB0534C2-2E01-474E-923E-6D74027DE05D}" type="presOf" srcId="{5461C53B-541C-493B-9B4E-4B498E384814}" destId="{71261B73-12C5-4367-94F2-A035E37F88DF}" srcOrd="0" destOrd="0" presId="urn:microsoft.com/office/officeart/2005/8/layout/radial5"/>
    <dgm:cxn modelId="{47AE6EC2-FE6A-48CD-B937-59537FFFFB80}" type="presOf" srcId="{DB3CD845-1D33-4A4D-A3A5-BA57D1E165AC}" destId="{A6F2FB17-E747-4C8D-A06C-C53C71A73C3A}" srcOrd="0" destOrd="0" presId="urn:microsoft.com/office/officeart/2005/8/layout/radial5"/>
    <dgm:cxn modelId="{41B78018-0740-4A7F-8174-9A2FD5D511F1}" type="presOf" srcId="{2BEFCAE5-4147-4C89-BFD2-4301847CE189}" destId="{74390497-D1FE-4812-8CCB-F9DD36ADE22F}" srcOrd="0" destOrd="0" presId="urn:microsoft.com/office/officeart/2005/8/layout/radial5"/>
    <dgm:cxn modelId="{5FF0AF6A-F1D9-4BDF-A108-D8C02129C406}" srcId="{304BCECC-88F8-4DFD-93DB-F95B8CDB29F2}" destId="{30128E92-2906-4622-A840-2A1444EE9CAB}" srcOrd="2" destOrd="0" parTransId="{61CE101B-3D17-45E7-A709-B58C312F8253}" sibTransId="{36BB42BB-2CE7-449F-8E77-991AD4607C7C}"/>
    <dgm:cxn modelId="{965F2FEA-F3F7-4F2C-A061-A936D9092E7A}" type="presOf" srcId="{7CAB6708-588C-4BC7-B677-E0450EFA5666}" destId="{16A7D379-7802-4E2C-9DCB-644642E9E22A}" srcOrd="1" destOrd="0" presId="urn:microsoft.com/office/officeart/2005/8/layout/radial5"/>
    <dgm:cxn modelId="{992499D0-4238-4403-B5A3-DB587796F6BB}" type="presOf" srcId="{208CA8E1-2CD9-46C6-B27F-394BC0E10B4A}" destId="{EA57208C-B08F-4B7D-8D4C-868F176ED1FE}" srcOrd="0" destOrd="0" presId="urn:microsoft.com/office/officeart/2005/8/layout/radial5"/>
    <dgm:cxn modelId="{A5E79C1A-B2A0-4846-8DBF-8C6E73E10525}" type="presOf" srcId="{664592AB-761E-4D36-B1C6-DDE6A45E63E4}" destId="{D1523E41-0281-4E72-BCF6-D1F54F490387}" srcOrd="1" destOrd="0" presId="urn:microsoft.com/office/officeart/2005/8/layout/radial5"/>
    <dgm:cxn modelId="{E86A4E98-2949-428E-903D-5F0C3B8FE9D4}" type="presOf" srcId="{31DB7194-228A-407E-9C5C-2A3C8855B9AB}" destId="{FFE859CE-FC99-4DCA-ABB3-51A50D6B5686}" srcOrd="0" destOrd="0" presId="urn:microsoft.com/office/officeart/2005/8/layout/radial5"/>
    <dgm:cxn modelId="{F357E6DA-93A8-4FA4-B5B1-7F47AF5AAA74}" srcId="{304BCECC-88F8-4DFD-93DB-F95B8CDB29F2}" destId="{DB3CD845-1D33-4A4D-A3A5-BA57D1E165AC}" srcOrd="4" destOrd="0" parTransId="{664592AB-761E-4D36-B1C6-DDE6A45E63E4}" sibTransId="{AAFBF63A-D2AA-43B6-9056-B7108F6D31CC}"/>
    <dgm:cxn modelId="{CD32EFBC-ABD1-4F92-922F-42A9A071F8BD}" srcId="{304BCECC-88F8-4DFD-93DB-F95B8CDB29F2}" destId="{75D7977D-E089-4476-8A4E-1995F254EB8D}" srcOrd="1" destOrd="0" parTransId="{7CAB6708-588C-4BC7-B677-E0450EFA5666}" sibTransId="{561472A7-4C38-48D5-BF8A-60F6294D8228}"/>
    <dgm:cxn modelId="{F27273F4-6613-4C42-8D5F-7B091D09C186}" srcId="{304BCECC-88F8-4DFD-93DB-F95B8CDB29F2}" destId="{31DB7194-228A-407E-9C5C-2A3C8855B9AB}" srcOrd="3" destOrd="0" parTransId="{2BEFCAE5-4147-4C89-BFD2-4301847CE189}" sibTransId="{F4CEB369-99B3-4CE5-ABA4-B25AC2DDF27E}"/>
    <dgm:cxn modelId="{188C1904-5B7A-4790-99EE-2F4AAD783839}" type="presOf" srcId="{9703C459-6119-427F-A124-0C1FC8E19D7C}" destId="{B7FEF982-F950-4E31-BB15-E3C278840F97}" srcOrd="0" destOrd="0" presId="urn:microsoft.com/office/officeart/2005/8/layout/radial5"/>
    <dgm:cxn modelId="{A7525C6C-09E8-432E-B6E9-C51B511B7BA0}" type="presOf" srcId="{9703C459-6119-427F-A124-0C1FC8E19D7C}" destId="{A242DD20-B5D7-4701-A56B-0ACF142F5EBD}" srcOrd="1" destOrd="0" presId="urn:microsoft.com/office/officeart/2005/8/layout/radial5"/>
    <dgm:cxn modelId="{034D7D88-1BCA-4213-9BE4-8801C8B20127}" type="presOf" srcId="{7CAB6708-588C-4BC7-B677-E0450EFA5666}" destId="{1B5CAFE1-8006-48CC-9EE7-B3A77D0664CD}" srcOrd="0" destOrd="0" presId="urn:microsoft.com/office/officeart/2005/8/layout/radial5"/>
    <dgm:cxn modelId="{AC29DDBA-0643-46DE-8A77-C320EC4407D3}" type="presOf" srcId="{61CE101B-3D17-45E7-A709-B58C312F8253}" destId="{F435C2E2-EA82-4AD5-B01E-69A27E8810CC}" srcOrd="0" destOrd="0" presId="urn:microsoft.com/office/officeart/2005/8/layout/radial5"/>
    <dgm:cxn modelId="{71EF28C2-1995-4EEE-AC9B-1E8F4FC1AA03}" type="presOf" srcId="{664592AB-761E-4D36-B1C6-DDE6A45E63E4}" destId="{8FEA2991-0C1A-4EF4-9603-CCD476502A46}" srcOrd="0" destOrd="0" presId="urn:microsoft.com/office/officeart/2005/8/layout/radial5"/>
    <dgm:cxn modelId="{F0DEBE9E-1877-41E5-AD72-55A12D249FF8}" type="presOf" srcId="{75D7977D-E089-4476-8A4E-1995F254EB8D}" destId="{2719AE11-31F6-4459-B1F0-862314401CBF}" srcOrd="0" destOrd="0" presId="urn:microsoft.com/office/officeart/2005/8/layout/radial5"/>
    <dgm:cxn modelId="{2C5DEAF9-F690-48CB-B2CE-5D6C991A5091}" type="presOf" srcId="{2BEFCAE5-4147-4C89-BFD2-4301847CE189}" destId="{EEE177B7-D5F0-414C-9EBD-C5A40E59F2E7}" srcOrd="1" destOrd="0" presId="urn:microsoft.com/office/officeart/2005/8/layout/radial5"/>
    <dgm:cxn modelId="{CCB793A7-1979-4B9E-85AF-E5954E88BC9A}" type="presOf" srcId="{30128E92-2906-4622-A840-2A1444EE9CAB}" destId="{4E5F749B-20C6-43E1-8501-A319E7073B29}" srcOrd="0" destOrd="0" presId="urn:microsoft.com/office/officeart/2005/8/layout/radial5"/>
    <dgm:cxn modelId="{B74EA2B1-C3EA-4FF5-BB79-C5927FF096E7}" srcId="{5461C53B-541C-493B-9B4E-4B498E384814}" destId="{304BCECC-88F8-4DFD-93DB-F95B8CDB29F2}" srcOrd="0" destOrd="0" parTransId="{14C8AA6C-4690-4521-8CA1-9BEC693026CF}" sibTransId="{13EE1D84-79BB-45CB-A1F5-2D6D0CB3E4EB}"/>
    <dgm:cxn modelId="{FE13B12A-A3CD-4B71-97E0-0A7AF7E19D4A}" type="presParOf" srcId="{71261B73-12C5-4367-94F2-A035E37F88DF}" destId="{89EEBF7B-02F5-4583-A13B-CE98A7D60003}" srcOrd="0" destOrd="0" presId="urn:microsoft.com/office/officeart/2005/8/layout/radial5"/>
    <dgm:cxn modelId="{A04B193F-1204-4575-945A-575564CB58DA}" type="presParOf" srcId="{71261B73-12C5-4367-94F2-A035E37F88DF}" destId="{B7FEF982-F950-4E31-BB15-E3C278840F97}" srcOrd="1" destOrd="0" presId="urn:microsoft.com/office/officeart/2005/8/layout/radial5"/>
    <dgm:cxn modelId="{9E20B5C3-D512-4150-AFDD-FEAE66C3D4B2}" type="presParOf" srcId="{B7FEF982-F950-4E31-BB15-E3C278840F97}" destId="{A242DD20-B5D7-4701-A56B-0ACF142F5EBD}" srcOrd="0" destOrd="0" presId="urn:microsoft.com/office/officeart/2005/8/layout/radial5"/>
    <dgm:cxn modelId="{A61AEB86-402D-4479-ABD5-DBB643E962EB}" type="presParOf" srcId="{71261B73-12C5-4367-94F2-A035E37F88DF}" destId="{EA57208C-B08F-4B7D-8D4C-868F176ED1FE}" srcOrd="2" destOrd="0" presId="urn:microsoft.com/office/officeart/2005/8/layout/radial5"/>
    <dgm:cxn modelId="{A9193BA7-32D9-4D21-AD34-E40298589FD5}" type="presParOf" srcId="{71261B73-12C5-4367-94F2-A035E37F88DF}" destId="{1B5CAFE1-8006-48CC-9EE7-B3A77D0664CD}" srcOrd="3" destOrd="0" presId="urn:microsoft.com/office/officeart/2005/8/layout/radial5"/>
    <dgm:cxn modelId="{9B0D303D-479F-4B3E-ADE9-BD7E6B390B59}" type="presParOf" srcId="{1B5CAFE1-8006-48CC-9EE7-B3A77D0664CD}" destId="{16A7D379-7802-4E2C-9DCB-644642E9E22A}" srcOrd="0" destOrd="0" presId="urn:microsoft.com/office/officeart/2005/8/layout/radial5"/>
    <dgm:cxn modelId="{C88CA83A-F984-4AE7-84EC-3230FE77D79F}" type="presParOf" srcId="{71261B73-12C5-4367-94F2-A035E37F88DF}" destId="{2719AE11-31F6-4459-B1F0-862314401CBF}" srcOrd="4" destOrd="0" presId="urn:microsoft.com/office/officeart/2005/8/layout/radial5"/>
    <dgm:cxn modelId="{8B85DB50-9998-437C-8B5E-C84F6695D05A}" type="presParOf" srcId="{71261B73-12C5-4367-94F2-A035E37F88DF}" destId="{F435C2E2-EA82-4AD5-B01E-69A27E8810CC}" srcOrd="5" destOrd="0" presId="urn:microsoft.com/office/officeart/2005/8/layout/radial5"/>
    <dgm:cxn modelId="{2BA840A4-BF37-4571-9F2B-6ECBE61C808C}" type="presParOf" srcId="{F435C2E2-EA82-4AD5-B01E-69A27E8810CC}" destId="{8EA5D191-7310-4DF5-9E06-189FC13FBA51}" srcOrd="0" destOrd="0" presId="urn:microsoft.com/office/officeart/2005/8/layout/radial5"/>
    <dgm:cxn modelId="{99492C9A-EB06-4352-B222-4442EE877C49}" type="presParOf" srcId="{71261B73-12C5-4367-94F2-A035E37F88DF}" destId="{4E5F749B-20C6-43E1-8501-A319E7073B29}" srcOrd="6" destOrd="0" presId="urn:microsoft.com/office/officeart/2005/8/layout/radial5"/>
    <dgm:cxn modelId="{99E8B540-23A2-41DE-847D-845633A02A1F}" type="presParOf" srcId="{71261B73-12C5-4367-94F2-A035E37F88DF}" destId="{74390497-D1FE-4812-8CCB-F9DD36ADE22F}" srcOrd="7" destOrd="0" presId="urn:microsoft.com/office/officeart/2005/8/layout/radial5"/>
    <dgm:cxn modelId="{AA9B4A06-C2B7-423B-B15E-0761814BB4D6}" type="presParOf" srcId="{74390497-D1FE-4812-8CCB-F9DD36ADE22F}" destId="{EEE177B7-D5F0-414C-9EBD-C5A40E59F2E7}" srcOrd="0" destOrd="0" presId="urn:microsoft.com/office/officeart/2005/8/layout/radial5"/>
    <dgm:cxn modelId="{9AD468EB-AA3A-4696-9E01-76AE3ABD2EC3}" type="presParOf" srcId="{71261B73-12C5-4367-94F2-A035E37F88DF}" destId="{FFE859CE-FC99-4DCA-ABB3-51A50D6B5686}" srcOrd="8" destOrd="0" presId="urn:microsoft.com/office/officeart/2005/8/layout/radial5"/>
    <dgm:cxn modelId="{20D61BF4-ED9F-4A5E-8132-1B6422BB47B6}" type="presParOf" srcId="{71261B73-12C5-4367-94F2-A035E37F88DF}" destId="{8FEA2991-0C1A-4EF4-9603-CCD476502A46}" srcOrd="9" destOrd="0" presId="urn:microsoft.com/office/officeart/2005/8/layout/radial5"/>
    <dgm:cxn modelId="{1851DE00-FD28-449A-B7E8-4646DA9CAAAB}" type="presParOf" srcId="{8FEA2991-0C1A-4EF4-9603-CCD476502A46}" destId="{D1523E41-0281-4E72-BCF6-D1F54F490387}" srcOrd="0" destOrd="0" presId="urn:microsoft.com/office/officeart/2005/8/layout/radial5"/>
    <dgm:cxn modelId="{02924754-7C1F-49E7-A264-80916D17169E}" type="presParOf" srcId="{71261B73-12C5-4367-94F2-A035E37F88DF}" destId="{A6F2FB17-E747-4C8D-A06C-C53C71A73C3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EBF7B-02F5-4583-A13B-CE98A7D60003}">
      <dsp:nvSpPr>
        <dsp:cNvPr id="0" name=""/>
        <dsp:cNvSpPr/>
      </dsp:nvSpPr>
      <dsp:spPr>
        <a:xfrm>
          <a:off x="1332620" y="1722722"/>
          <a:ext cx="719134" cy="719134"/>
        </a:xfrm>
        <a:prstGeom prst="ellipse">
          <a:avLst/>
        </a:prstGeom>
        <a:solidFill>
          <a:srgbClr val="222D8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szó</a:t>
          </a:r>
          <a:endParaRPr lang="en-US" sz="2700" kern="1200" dirty="0"/>
        </a:p>
      </dsp:txBody>
      <dsp:txXfrm>
        <a:off x="1437935" y="1828037"/>
        <a:ext cx="508504" cy="508504"/>
      </dsp:txXfrm>
    </dsp:sp>
    <dsp:sp modelId="{B7FEF982-F950-4E31-BB15-E3C278840F97}">
      <dsp:nvSpPr>
        <dsp:cNvPr id="0" name=""/>
        <dsp:cNvSpPr/>
      </dsp:nvSpPr>
      <dsp:spPr>
        <a:xfrm rot="16200000">
          <a:off x="1568423" y="1373957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05099" y="1459534"/>
        <a:ext cx="174178" cy="146703"/>
      </dsp:txXfrm>
    </dsp:sp>
    <dsp:sp modelId="{EA57208C-B08F-4B7D-8D4C-868F176ED1FE}">
      <dsp:nvSpPr>
        <dsp:cNvPr id="0" name=""/>
        <dsp:cNvSpPr/>
      </dsp:nvSpPr>
      <dsp:spPr>
        <a:xfrm>
          <a:off x="1246661" y="364634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1377153" y="495126"/>
        <a:ext cx="630068" cy="630068"/>
      </dsp:txXfrm>
    </dsp:sp>
    <dsp:sp modelId="{1B5CAFE1-8006-48CC-9EE7-B3A77D0664CD}">
      <dsp:nvSpPr>
        <dsp:cNvPr id="0" name=""/>
        <dsp:cNvSpPr/>
      </dsp:nvSpPr>
      <dsp:spPr>
        <a:xfrm rot="19285714">
          <a:off x="2026639" y="1594622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034640" y="1666390"/>
        <a:ext cx="174178" cy="146703"/>
      </dsp:txXfrm>
    </dsp:sp>
    <dsp:sp modelId="{2719AE11-31F6-4459-B1F0-862314401CBF}">
      <dsp:nvSpPr>
        <dsp:cNvPr id="0" name=""/>
        <dsp:cNvSpPr/>
      </dsp:nvSpPr>
      <dsp:spPr>
        <a:xfrm>
          <a:off x="2241252" y="843604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2371744" y="974096"/>
        <a:ext cx="630068" cy="630068"/>
      </dsp:txXfrm>
    </dsp:sp>
    <dsp:sp modelId="{15B4CD3E-F0E7-4E5A-A26B-CE84F749E52C}">
      <dsp:nvSpPr>
        <dsp:cNvPr id="0" name=""/>
        <dsp:cNvSpPr/>
      </dsp:nvSpPr>
      <dsp:spPr>
        <a:xfrm rot="771429">
          <a:off x="2139808" y="2090452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2140728" y="2131192"/>
        <a:ext cx="174178" cy="146703"/>
      </dsp:txXfrm>
    </dsp:sp>
    <dsp:sp modelId="{2FBFEDA0-F705-469D-811B-9988D3175898}">
      <dsp:nvSpPr>
        <dsp:cNvPr id="0" name=""/>
        <dsp:cNvSpPr/>
      </dsp:nvSpPr>
      <dsp:spPr>
        <a:xfrm>
          <a:off x="2486896" y="1919839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2617388" y="2050331"/>
        <a:ext cx="630068" cy="630068"/>
      </dsp:txXfrm>
    </dsp:sp>
    <dsp:sp modelId="{C8E37E24-0B79-4597-96E5-A7313B99F8DC}">
      <dsp:nvSpPr>
        <dsp:cNvPr id="0" name=""/>
        <dsp:cNvSpPr/>
      </dsp:nvSpPr>
      <dsp:spPr>
        <a:xfrm rot="3857143">
          <a:off x="1822713" y="2488076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1843476" y="2503934"/>
        <a:ext cx="174178" cy="146703"/>
      </dsp:txXfrm>
    </dsp:sp>
    <dsp:sp modelId="{88A2FA5D-ADA6-481A-BBA0-B471A03754F3}">
      <dsp:nvSpPr>
        <dsp:cNvPr id="0" name=""/>
        <dsp:cNvSpPr/>
      </dsp:nvSpPr>
      <dsp:spPr>
        <a:xfrm>
          <a:off x="1798618" y="2782913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1929110" y="2913405"/>
        <a:ext cx="630068" cy="630068"/>
      </dsp:txXfrm>
    </dsp:sp>
    <dsp:sp modelId="{F435C2E2-EA82-4AD5-B01E-69A27E8810CC}">
      <dsp:nvSpPr>
        <dsp:cNvPr id="0" name=""/>
        <dsp:cNvSpPr/>
      </dsp:nvSpPr>
      <dsp:spPr>
        <a:xfrm rot="6942857">
          <a:off x="1314132" y="2488076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1366720" y="2503934"/>
        <a:ext cx="174178" cy="146703"/>
      </dsp:txXfrm>
    </dsp:sp>
    <dsp:sp modelId="{4E5F749B-20C6-43E1-8501-A319E7073B29}">
      <dsp:nvSpPr>
        <dsp:cNvPr id="0" name=""/>
        <dsp:cNvSpPr/>
      </dsp:nvSpPr>
      <dsp:spPr>
        <a:xfrm>
          <a:off x="694705" y="2782913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825197" y="2913405"/>
        <a:ext cx="630068" cy="630068"/>
      </dsp:txXfrm>
    </dsp:sp>
    <dsp:sp modelId="{74390497-D1FE-4812-8CCB-F9DD36ADE22F}">
      <dsp:nvSpPr>
        <dsp:cNvPr id="0" name=""/>
        <dsp:cNvSpPr/>
      </dsp:nvSpPr>
      <dsp:spPr>
        <a:xfrm rot="10028571">
          <a:off x="997037" y="2090452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1069468" y="2131192"/>
        <a:ext cx="174178" cy="146703"/>
      </dsp:txXfrm>
    </dsp:sp>
    <dsp:sp modelId="{FFE859CE-FC99-4DCA-ABB3-51A50D6B5686}">
      <dsp:nvSpPr>
        <dsp:cNvPr id="0" name=""/>
        <dsp:cNvSpPr/>
      </dsp:nvSpPr>
      <dsp:spPr>
        <a:xfrm>
          <a:off x="6427" y="1919839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136919" y="2050331"/>
        <a:ext cx="630068" cy="630068"/>
      </dsp:txXfrm>
    </dsp:sp>
    <dsp:sp modelId="{8FEA2991-0C1A-4EF4-9603-CCD476502A46}">
      <dsp:nvSpPr>
        <dsp:cNvPr id="0" name=""/>
        <dsp:cNvSpPr/>
      </dsp:nvSpPr>
      <dsp:spPr>
        <a:xfrm rot="13114286">
          <a:off x="1110207" y="1594622"/>
          <a:ext cx="247529" cy="244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1175557" y="1666390"/>
        <a:ext cx="174178" cy="146703"/>
      </dsp:txXfrm>
    </dsp:sp>
    <dsp:sp modelId="{A6F2FB17-E747-4C8D-A06C-C53C71A73C3A}">
      <dsp:nvSpPr>
        <dsp:cNvPr id="0" name=""/>
        <dsp:cNvSpPr/>
      </dsp:nvSpPr>
      <dsp:spPr>
        <a:xfrm>
          <a:off x="252070" y="843604"/>
          <a:ext cx="891052" cy="8910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jelentés</a:t>
          </a:r>
          <a:endParaRPr lang="en-US" sz="1400" kern="1200" dirty="0"/>
        </a:p>
      </dsp:txBody>
      <dsp:txXfrm>
        <a:off x="382562" y="974096"/>
        <a:ext cx="630068" cy="630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EBF7B-02F5-4583-A13B-CE98A7D60003}">
      <dsp:nvSpPr>
        <dsp:cNvPr id="0" name=""/>
        <dsp:cNvSpPr/>
      </dsp:nvSpPr>
      <dsp:spPr>
        <a:xfrm>
          <a:off x="1312767" y="1666407"/>
          <a:ext cx="830848" cy="830848"/>
        </a:xfrm>
        <a:prstGeom prst="ellipse">
          <a:avLst/>
        </a:prstGeom>
        <a:solidFill>
          <a:srgbClr val="222D8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fogalom</a:t>
          </a:r>
          <a:endParaRPr lang="en-US" sz="1300" kern="1200" dirty="0"/>
        </a:p>
      </dsp:txBody>
      <dsp:txXfrm>
        <a:off x="1434442" y="1788082"/>
        <a:ext cx="587498" cy="587498"/>
      </dsp:txXfrm>
    </dsp:sp>
    <dsp:sp modelId="{B7FEF982-F950-4E31-BB15-E3C278840F97}">
      <dsp:nvSpPr>
        <dsp:cNvPr id="0" name=""/>
        <dsp:cNvSpPr/>
      </dsp:nvSpPr>
      <dsp:spPr>
        <a:xfrm rot="16200000">
          <a:off x="1639594" y="1363012"/>
          <a:ext cx="177195" cy="2824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666173" y="1446089"/>
        <a:ext cx="124037" cy="169492"/>
      </dsp:txXfrm>
    </dsp:sp>
    <dsp:sp modelId="{EA57208C-B08F-4B7D-8D4C-868F176ED1FE}">
      <dsp:nvSpPr>
        <dsp:cNvPr id="0" name=""/>
        <dsp:cNvSpPr/>
      </dsp:nvSpPr>
      <dsp:spPr>
        <a:xfrm>
          <a:off x="1208911" y="293515"/>
          <a:ext cx="1038560" cy="10385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t</a:t>
          </a:r>
          <a:r>
            <a:rPr lang="en-US" sz="1300" kern="1200" dirty="0" err="1" smtClean="0"/>
            <a:t>erm</a:t>
          </a:r>
          <a:r>
            <a:rPr lang="hu-HU" sz="1300" kern="1200" dirty="0" err="1" smtClean="0"/>
            <a:t>inus</a:t>
          </a:r>
          <a:endParaRPr lang="en-US" sz="1300" kern="1200" dirty="0"/>
        </a:p>
      </dsp:txBody>
      <dsp:txXfrm>
        <a:off x="1361005" y="445609"/>
        <a:ext cx="734372" cy="734372"/>
      </dsp:txXfrm>
    </dsp:sp>
    <dsp:sp modelId="{1B5CAFE1-8006-48CC-9EE7-B3A77D0664CD}">
      <dsp:nvSpPr>
        <dsp:cNvPr id="0" name=""/>
        <dsp:cNvSpPr/>
      </dsp:nvSpPr>
      <dsp:spPr>
        <a:xfrm rot="20520000">
          <a:off x="2188900" y="1762106"/>
          <a:ext cx="177195" cy="2824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190201" y="1826817"/>
        <a:ext cx="124037" cy="169492"/>
      </dsp:txXfrm>
    </dsp:sp>
    <dsp:sp modelId="{2719AE11-31F6-4459-B1F0-862314401CBF}">
      <dsp:nvSpPr>
        <dsp:cNvPr id="0" name=""/>
        <dsp:cNvSpPr/>
      </dsp:nvSpPr>
      <dsp:spPr>
        <a:xfrm>
          <a:off x="2415836" y="1170397"/>
          <a:ext cx="1038560" cy="10385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t</a:t>
          </a:r>
          <a:r>
            <a:rPr lang="en-US" sz="1300" kern="1200" dirty="0" err="1" smtClean="0"/>
            <a:t>erm</a:t>
          </a:r>
          <a:r>
            <a:rPr lang="hu-HU" sz="1300" kern="1200" dirty="0" err="1" smtClean="0"/>
            <a:t>inus</a:t>
          </a:r>
          <a:endParaRPr lang="en-US" sz="1300" kern="1200" dirty="0"/>
        </a:p>
      </dsp:txBody>
      <dsp:txXfrm>
        <a:off x="2567930" y="1322491"/>
        <a:ext cx="734372" cy="734372"/>
      </dsp:txXfrm>
    </dsp:sp>
    <dsp:sp modelId="{F435C2E2-EA82-4AD5-B01E-69A27E8810CC}">
      <dsp:nvSpPr>
        <dsp:cNvPr id="0" name=""/>
        <dsp:cNvSpPr/>
      </dsp:nvSpPr>
      <dsp:spPr>
        <a:xfrm rot="3240000">
          <a:off x="1979084" y="2407855"/>
          <a:ext cx="177195" cy="2824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990040" y="2442850"/>
        <a:ext cx="124037" cy="169492"/>
      </dsp:txXfrm>
    </dsp:sp>
    <dsp:sp modelId="{4E5F749B-20C6-43E1-8501-A319E7073B29}">
      <dsp:nvSpPr>
        <dsp:cNvPr id="0" name=""/>
        <dsp:cNvSpPr/>
      </dsp:nvSpPr>
      <dsp:spPr>
        <a:xfrm>
          <a:off x="1954832" y="2589222"/>
          <a:ext cx="1038560" cy="10385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t</a:t>
          </a:r>
          <a:r>
            <a:rPr lang="en-US" sz="1300" kern="1200" dirty="0" err="1" smtClean="0"/>
            <a:t>erm</a:t>
          </a:r>
          <a:r>
            <a:rPr lang="hu-HU" sz="1300" kern="1200" dirty="0" err="1" smtClean="0"/>
            <a:t>inus</a:t>
          </a:r>
          <a:endParaRPr lang="en-US" sz="1300" kern="1200" dirty="0"/>
        </a:p>
      </dsp:txBody>
      <dsp:txXfrm>
        <a:off x="2106926" y="2741316"/>
        <a:ext cx="734372" cy="734372"/>
      </dsp:txXfrm>
    </dsp:sp>
    <dsp:sp modelId="{74390497-D1FE-4812-8CCB-F9DD36ADE22F}">
      <dsp:nvSpPr>
        <dsp:cNvPr id="0" name=""/>
        <dsp:cNvSpPr/>
      </dsp:nvSpPr>
      <dsp:spPr>
        <a:xfrm rot="7560000">
          <a:off x="1300104" y="2407855"/>
          <a:ext cx="177195" cy="2824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1342306" y="2442850"/>
        <a:ext cx="124037" cy="169492"/>
      </dsp:txXfrm>
    </dsp:sp>
    <dsp:sp modelId="{FFE859CE-FC99-4DCA-ABB3-51A50D6B5686}">
      <dsp:nvSpPr>
        <dsp:cNvPr id="0" name=""/>
        <dsp:cNvSpPr/>
      </dsp:nvSpPr>
      <dsp:spPr>
        <a:xfrm>
          <a:off x="462991" y="2589222"/>
          <a:ext cx="1038560" cy="10385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t</a:t>
          </a:r>
          <a:r>
            <a:rPr lang="en-US" sz="1300" kern="1200" dirty="0" err="1" smtClean="0"/>
            <a:t>erm</a:t>
          </a:r>
          <a:r>
            <a:rPr lang="hu-HU" sz="1300" kern="1200" dirty="0" err="1" smtClean="0"/>
            <a:t>inus</a:t>
          </a:r>
          <a:endParaRPr lang="en-US" sz="1300" kern="1200" dirty="0"/>
        </a:p>
      </dsp:txBody>
      <dsp:txXfrm>
        <a:off x="615085" y="2741316"/>
        <a:ext cx="734372" cy="734372"/>
      </dsp:txXfrm>
    </dsp:sp>
    <dsp:sp modelId="{8FEA2991-0C1A-4EF4-9603-CCD476502A46}">
      <dsp:nvSpPr>
        <dsp:cNvPr id="0" name=""/>
        <dsp:cNvSpPr/>
      </dsp:nvSpPr>
      <dsp:spPr>
        <a:xfrm rot="11880000">
          <a:off x="1090287" y="1762106"/>
          <a:ext cx="177195" cy="2824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1142144" y="1826817"/>
        <a:ext cx="124037" cy="169492"/>
      </dsp:txXfrm>
    </dsp:sp>
    <dsp:sp modelId="{A6F2FB17-E747-4C8D-A06C-C53C71A73C3A}">
      <dsp:nvSpPr>
        <dsp:cNvPr id="0" name=""/>
        <dsp:cNvSpPr/>
      </dsp:nvSpPr>
      <dsp:spPr>
        <a:xfrm>
          <a:off x="1986" y="1170397"/>
          <a:ext cx="1038560" cy="10385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t</a:t>
          </a:r>
          <a:r>
            <a:rPr lang="en-US" sz="1300" kern="1200" dirty="0" err="1" smtClean="0"/>
            <a:t>erm</a:t>
          </a:r>
          <a:r>
            <a:rPr lang="hu-HU" sz="1300" kern="1200" dirty="0" err="1" smtClean="0"/>
            <a:t>inus</a:t>
          </a:r>
          <a:endParaRPr lang="en-US" sz="1300" kern="1200" dirty="0"/>
        </a:p>
      </dsp:txBody>
      <dsp:txXfrm>
        <a:off x="154080" y="1322491"/>
        <a:ext cx="734372" cy="73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872C-79FB-4D1C-B257-41BF77D81C91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8EB18-AC30-4AAF-854F-CB93522C0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60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601291"/>
            <a:ext cx="5486400" cy="435911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14244">
              <a:defRPr/>
            </a:pPr>
            <a:r>
              <a:rPr lang="en-US" noProof="0" dirty="0" smtClean="0"/>
              <a:t>If terminology is to support translation work, concept orientation is a must. Without concept orientation,</a:t>
            </a:r>
            <a:r>
              <a:rPr lang="en-US" baseline="0" noProof="0" dirty="0" smtClean="0"/>
              <a:t> the proper management of additional information and metadata becomes really hard and documentation of multilingual terminology is impossible.</a:t>
            </a: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/>
          <a:lstStyle/>
          <a:p>
            <a:fld id="{93F10233-3515-497A-BB78-DAB818FD8ADE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601291"/>
            <a:ext cx="5486400" cy="435911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14244">
              <a:defRPr/>
            </a:pPr>
            <a:r>
              <a:rPr lang="en-US" noProof="0" dirty="0" smtClean="0"/>
              <a:t>One and only one, another challenge…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/>
          <a:lstStyle/>
          <a:p>
            <a:fld id="{93F10233-3515-497A-BB78-DAB818FD8ADE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3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26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63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061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8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70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99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639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60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98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05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540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6DD59-D33C-46F2-B8CC-7E2EF30124F2}" type="datetimeFigureOut">
              <a:rPr lang="hu-HU" smtClean="0"/>
              <a:t>2020.03.06.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4320-4B36-4E6D-B254-F97352DF13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34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english.hu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rriam-webster.com/dictionary/trun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Nyelvi közvetítés:</a:t>
            </a:r>
            <a:br>
              <a:rPr lang="hu-HU" dirty="0" smtClean="0"/>
            </a:br>
            <a:r>
              <a:rPr lang="hu-HU" dirty="0" smtClean="0"/>
              <a:t>tudomány és szakma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Terminológia(elmélet</a:t>
            </a:r>
            <a:r>
              <a:rPr lang="hu-HU" i="1" dirty="0" smtClean="0"/>
              <a:t>) II.</a:t>
            </a:r>
            <a:endParaRPr lang="hu-HU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Fischer Márta</a:t>
            </a:r>
          </a:p>
          <a:p>
            <a:r>
              <a:rPr lang="hu-HU" dirty="0" smtClean="0"/>
              <a:t>BME Idegen </a:t>
            </a:r>
            <a:r>
              <a:rPr lang="hu-HU" dirty="0" smtClean="0"/>
              <a:t>Nyelvi </a:t>
            </a:r>
            <a:r>
              <a:rPr lang="hu-HU" dirty="0" smtClean="0"/>
              <a:t>Központ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416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nyíllal 6"/>
          <p:cNvCxnSpPr/>
          <p:nvPr/>
        </p:nvCxnSpPr>
        <p:spPr>
          <a:xfrm flipV="1">
            <a:off x="1619672" y="3429000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3145342" y="3508329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l">
              <a:lnSpc>
                <a:spcPct val="70000"/>
              </a:lnSpc>
              <a:spcBef>
                <a:spcPct val="0"/>
              </a:spcBef>
              <a:buNone/>
            </a:pPr>
            <a:r>
              <a:rPr lang="hu-HU" altLang="hu-HU" sz="3600" dirty="0" smtClean="0"/>
              <a:t>Ekvivalencia:</a:t>
            </a:r>
            <a:br>
              <a:rPr lang="hu-HU" altLang="hu-HU" sz="3600" dirty="0" smtClean="0"/>
            </a:br>
            <a:r>
              <a:rPr lang="hu-HU" altLang="hu-HU" sz="3600" dirty="0" smtClean="0"/>
              <a:t/>
            </a:r>
            <a:br>
              <a:rPr lang="hu-HU" altLang="hu-HU" sz="3600" dirty="0" smtClean="0"/>
            </a:br>
            <a:r>
              <a:rPr lang="hu-HU" altLang="hu-HU" sz="3600" b="1" dirty="0" smtClean="0"/>
              <a:t>Terminusok fordítása</a:t>
            </a:r>
            <a:endParaRPr lang="hu-HU" sz="3600" b="1" dirty="0">
              <a:latin typeface="+mj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880186" y="6157573"/>
            <a:ext cx="35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Drö</a:t>
            </a:r>
            <a:r>
              <a:rPr lang="de-DE" dirty="0"/>
              <a:t>βiger, H.-H. </a:t>
            </a:r>
            <a:r>
              <a:rPr lang="de-DE" dirty="0" smtClean="0"/>
              <a:t>2007</a:t>
            </a:r>
            <a:r>
              <a:rPr lang="hu-HU" dirty="0" smtClean="0"/>
              <a:t>, Fischer 2018b</a:t>
            </a:r>
            <a:r>
              <a:rPr lang="de-DE" dirty="0" smtClean="0"/>
              <a:t> 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914794" y="2276872"/>
            <a:ext cx="2952328" cy="855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fogalom/</a:t>
            </a:r>
            <a:r>
              <a:rPr lang="hu-HU" dirty="0" err="1" smtClean="0"/>
              <a:t>ak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087213" y="4420794"/>
            <a:ext cx="2607490" cy="911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Megnevezés/</a:t>
            </a:r>
            <a:r>
              <a:rPr lang="hu-HU" dirty="0" err="1" smtClean="0"/>
              <a:t>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32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nyíllal 6"/>
          <p:cNvCxnSpPr/>
          <p:nvPr/>
        </p:nvCxnSpPr>
        <p:spPr>
          <a:xfrm flipV="1">
            <a:off x="1619672" y="3429000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3145342" y="3508329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l">
              <a:lnSpc>
                <a:spcPct val="70000"/>
              </a:lnSpc>
              <a:spcBef>
                <a:spcPct val="0"/>
              </a:spcBef>
              <a:buNone/>
            </a:pPr>
            <a:r>
              <a:rPr lang="hu-HU" altLang="hu-HU" sz="3600" dirty="0" smtClean="0"/>
              <a:t>Ekvivalencia:</a:t>
            </a:r>
            <a:br>
              <a:rPr lang="hu-HU" altLang="hu-HU" sz="3600" dirty="0" smtClean="0"/>
            </a:br>
            <a:r>
              <a:rPr lang="hu-HU" altLang="hu-HU" sz="3600" dirty="0" smtClean="0"/>
              <a:t/>
            </a:r>
            <a:br>
              <a:rPr lang="hu-HU" altLang="hu-HU" sz="3600" dirty="0" smtClean="0"/>
            </a:br>
            <a:r>
              <a:rPr lang="hu-HU" altLang="hu-HU" sz="3600" b="1" dirty="0" smtClean="0"/>
              <a:t>Terminusok fordítása</a:t>
            </a:r>
            <a:endParaRPr lang="hu-HU" sz="3600" b="1" dirty="0"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975584" y="2208861"/>
            <a:ext cx="5060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hu-HU" dirty="0" smtClean="0"/>
              <a:t>A </a:t>
            </a:r>
            <a:r>
              <a:rPr lang="hu-HU" b="1" dirty="0" smtClean="0">
                <a:solidFill>
                  <a:srgbClr val="C00000"/>
                </a:solidFill>
              </a:rPr>
              <a:t>2 fogalmi rendszer </a:t>
            </a:r>
            <a:r>
              <a:rPr lang="hu-HU" dirty="0" smtClean="0"/>
              <a:t>különböző </a:t>
            </a:r>
          </a:p>
          <a:p>
            <a:pPr lvl="2">
              <a:defRPr/>
            </a:pPr>
            <a:r>
              <a:rPr lang="hu-HU" b="1" dirty="0" smtClean="0"/>
              <a:t>	</a:t>
            </a:r>
            <a:r>
              <a:rPr lang="hu-HU" b="1" dirty="0" smtClean="0">
                <a:solidFill>
                  <a:srgbClr val="7030A0"/>
                </a:solidFill>
              </a:rPr>
              <a:t>ügyvéd</a:t>
            </a:r>
          </a:p>
          <a:p>
            <a:pPr lvl="2">
              <a:defRPr/>
            </a:pPr>
            <a:r>
              <a:rPr lang="hu-HU" b="1" dirty="0">
                <a:solidFill>
                  <a:srgbClr val="7030A0"/>
                </a:solidFill>
              </a:rPr>
              <a:t>	</a:t>
            </a:r>
            <a:r>
              <a:rPr lang="hu-HU" b="1" dirty="0" smtClean="0">
                <a:solidFill>
                  <a:srgbClr val="7030A0"/>
                </a:solidFill>
              </a:rPr>
              <a:t>kft</a:t>
            </a:r>
          </a:p>
          <a:p>
            <a:pPr lvl="2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szakgimnázium</a:t>
            </a:r>
          </a:p>
          <a:p>
            <a:pPr lvl="2">
              <a:defRPr/>
            </a:pPr>
            <a:endParaRPr lang="hu-HU" b="1" dirty="0" smtClean="0">
              <a:solidFill>
                <a:srgbClr val="7030A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67672" y="4718900"/>
            <a:ext cx="4824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hu-HU" dirty="0" smtClean="0"/>
              <a:t>A </a:t>
            </a:r>
            <a:r>
              <a:rPr lang="hu-HU" b="1" dirty="0" smtClean="0">
                <a:solidFill>
                  <a:srgbClr val="C00000"/>
                </a:solidFill>
              </a:rPr>
              <a:t>2 nyelv </a:t>
            </a:r>
            <a:r>
              <a:rPr lang="hu-HU" dirty="0" smtClean="0"/>
              <a:t>különböző </a:t>
            </a:r>
          </a:p>
          <a:p>
            <a:pPr lvl="3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</a:t>
            </a:r>
            <a:r>
              <a:rPr lang="hu-HU" b="1" dirty="0" err="1" smtClean="0">
                <a:solidFill>
                  <a:srgbClr val="7030A0"/>
                </a:solidFill>
              </a:rPr>
              <a:t>Plan</a:t>
            </a:r>
            <a:r>
              <a:rPr lang="hu-HU" b="1" dirty="0" smtClean="0">
                <a:solidFill>
                  <a:srgbClr val="7030A0"/>
                </a:solidFill>
              </a:rPr>
              <a:t> D</a:t>
            </a:r>
          </a:p>
          <a:p>
            <a:pPr lvl="3">
              <a:defRPr/>
            </a:pPr>
            <a:r>
              <a:rPr lang="hu-HU" b="1" dirty="0">
                <a:solidFill>
                  <a:srgbClr val="7030A0"/>
                </a:solidFill>
              </a:rPr>
              <a:t>	</a:t>
            </a:r>
            <a:r>
              <a:rPr lang="hu-HU" b="1" dirty="0" err="1" smtClean="0">
                <a:solidFill>
                  <a:srgbClr val="7030A0"/>
                </a:solidFill>
              </a:rPr>
              <a:t>flexicurity</a:t>
            </a:r>
            <a:r>
              <a:rPr lang="hu-HU" b="1" dirty="0" smtClean="0">
                <a:solidFill>
                  <a:srgbClr val="7030A0"/>
                </a:solidFill>
              </a:rPr>
              <a:t> </a:t>
            </a:r>
          </a:p>
          <a:p>
            <a:pPr lvl="3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</a:t>
            </a:r>
            <a:endParaRPr lang="hu-HU" dirty="0" smtClean="0"/>
          </a:p>
        </p:txBody>
      </p:sp>
      <p:sp>
        <p:nvSpPr>
          <p:cNvPr id="2" name="Téglalap 1"/>
          <p:cNvSpPr/>
          <p:nvPr/>
        </p:nvSpPr>
        <p:spPr>
          <a:xfrm>
            <a:off x="880186" y="6157573"/>
            <a:ext cx="35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Drö</a:t>
            </a:r>
            <a:r>
              <a:rPr lang="de-DE" dirty="0"/>
              <a:t>βiger, H.-H. </a:t>
            </a:r>
            <a:r>
              <a:rPr lang="de-DE" dirty="0" smtClean="0"/>
              <a:t>2007</a:t>
            </a:r>
            <a:r>
              <a:rPr lang="hu-HU" dirty="0" smtClean="0"/>
              <a:t>, Fischer 2018b</a:t>
            </a:r>
            <a:r>
              <a:rPr lang="de-DE" dirty="0" smtClean="0"/>
              <a:t> 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914794" y="2276872"/>
            <a:ext cx="2952328" cy="855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fogalom/</a:t>
            </a:r>
            <a:r>
              <a:rPr lang="hu-HU" dirty="0" err="1" smtClean="0"/>
              <a:t>ak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087213" y="4420794"/>
            <a:ext cx="2607490" cy="911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Megnevezés/</a:t>
            </a:r>
            <a:r>
              <a:rPr lang="hu-HU" dirty="0" err="1" smtClean="0"/>
              <a:t>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18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nyíllal 6"/>
          <p:cNvCxnSpPr/>
          <p:nvPr/>
        </p:nvCxnSpPr>
        <p:spPr>
          <a:xfrm flipV="1">
            <a:off x="1619672" y="3429000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3145342" y="3508329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l">
              <a:lnSpc>
                <a:spcPct val="70000"/>
              </a:lnSpc>
              <a:spcBef>
                <a:spcPct val="0"/>
              </a:spcBef>
              <a:buNone/>
            </a:pPr>
            <a:r>
              <a:rPr lang="hu-HU" altLang="hu-HU" sz="3600" dirty="0" smtClean="0"/>
              <a:t>Ekvivalencia:</a:t>
            </a:r>
            <a:br>
              <a:rPr lang="hu-HU" altLang="hu-HU" sz="3600" dirty="0" smtClean="0"/>
            </a:br>
            <a:r>
              <a:rPr lang="hu-HU" altLang="hu-HU" sz="3600" dirty="0" smtClean="0"/>
              <a:t/>
            </a:r>
            <a:br>
              <a:rPr lang="hu-HU" altLang="hu-HU" sz="3600" dirty="0" smtClean="0"/>
            </a:br>
            <a:r>
              <a:rPr lang="hu-HU" altLang="hu-HU" sz="3600" b="1" dirty="0" smtClean="0"/>
              <a:t>Terminusok fordítása</a:t>
            </a:r>
            <a:endParaRPr lang="hu-HU" sz="3600" b="1" dirty="0"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975584" y="2208861"/>
            <a:ext cx="5060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hu-HU" dirty="0" smtClean="0"/>
              <a:t>A </a:t>
            </a:r>
            <a:r>
              <a:rPr lang="hu-HU" b="1" dirty="0" smtClean="0">
                <a:solidFill>
                  <a:srgbClr val="C00000"/>
                </a:solidFill>
              </a:rPr>
              <a:t>2 fogalmi rendszer </a:t>
            </a:r>
            <a:r>
              <a:rPr lang="hu-HU" dirty="0" smtClean="0"/>
              <a:t>különböző </a:t>
            </a:r>
          </a:p>
          <a:p>
            <a:pPr lvl="2">
              <a:defRPr/>
            </a:pPr>
            <a:r>
              <a:rPr lang="hu-HU" b="1" dirty="0" smtClean="0"/>
              <a:t>	</a:t>
            </a:r>
            <a:r>
              <a:rPr lang="hu-HU" b="1" dirty="0" smtClean="0">
                <a:solidFill>
                  <a:srgbClr val="7030A0"/>
                </a:solidFill>
              </a:rPr>
              <a:t>ügyvéd</a:t>
            </a:r>
          </a:p>
          <a:p>
            <a:pPr lvl="2">
              <a:defRPr/>
            </a:pPr>
            <a:r>
              <a:rPr lang="hu-HU" b="1" dirty="0">
                <a:solidFill>
                  <a:srgbClr val="7030A0"/>
                </a:solidFill>
              </a:rPr>
              <a:t>	</a:t>
            </a:r>
            <a:r>
              <a:rPr lang="hu-HU" b="1" dirty="0" smtClean="0">
                <a:solidFill>
                  <a:srgbClr val="7030A0"/>
                </a:solidFill>
              </a:rPr>
              <a:t>kft</a:t>
            </a:r>
          </a:p>
          <a:p>
            <a:pPr lvl="2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szakgimnázium</a:t>
            </a:r>
          </a:p>
          <a:p>
            <a:pPr lvl="2">
              <a:defRPr/>
            </a:pPr>
            <a:endParaRPr lang="hu-HU" b="1" dirty="0" smtClean="0">
              <a:solidFill>
                <a:srgbClr val="7030A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67672" y="4718900"/>
            <a:ext cx="4824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hu-HU" dirty="0" smtClean="0"/>
              <a:t>A </a:t>
            </a:r>
            <a:r>
              <a:rPr lang="hu-HU" b="1" dirty="0" smtClean="0">
                <a:solidFill>
                  <a:srgbClr val="C00000"/>
                </a:solidFill>
              </a:rPr>
              <a:t>2 nyelv </a:t>
            </a:r>
            <a:r>
              <a:rPr lang="hu-HU" dirty="0" smtClean="0"/>
              <a:t>különböző </a:t>
            </a:r>
          </a:p>
          <a:p>
            <a:pPr lvl="3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</a:t>
            </a:r>
            <a:r>
              <a:rPr lang="hu-HU" b="1" dirty="0" err="1" smtClean="0">
                <a:solidFill>
                  <a:srgbClr val="7030A0"/>
                </a:solidFill>
              </a:rPr>
              <a:t>Plan</a:t>
            </a:r>
            <a:r>
              <a:rPr lang="hu-HU" b="1" dirty="0" smtClean="0">
                <a:solidFill>
                  <a:srgbClr val="7030A0"/>
                </a:solidFill>
              </a:rPr>
              <a:t> D</a:t>
            </a:r>
          </a:p>
          <a:p>
            <a:pPr lvl="3">
              <a:defRPr/>
            </a:pPr>
            <a:r>
              <a:rPr lang="hu-HU" b="1" dirty="0">
                <a:solidFill>
                  <a:srgbClr val="7030A0"/>
                </a:solidFill>
              </a:rPr>
              <a:t>	</a:t>
            </a:r>
            <a:r>
              <a:rPr lang="hu-HU" b="1" dirty="0" err="1" smtClean="0">
                <a:solidFill>
                  <a:srgbClr val="7030A0"/>
                </a:solidFill>
              </a:rPr>
              <a:t>flexicurity</a:t>
            </a:r>
            <a:r>
              <a:rPr lang="hu-HU" b="1" dirty="0" smtClean="0">
                <a:solidFill>
                  <a:srgbClr val="7030A0"/>
                </a:solidFill>
              </a:rPr>
              <a:t> </a:t>
            </a:r>
          </a:p>
          <a:p>
            <a:pPr lvl="3">
              <a:defRPr/>
            </a:pPr>
            <a:r>
              <a:rPr lang="hu-HU" b="1" dirty="0" smtClean="0">
                <a:solidFill>
                  <a:srgbClr val="7030A0"/>
                </a:solidFill>
              </a:rPr>
              <a:t>	</a:t>
            </a:r>
            <a:endParaRPr lang="hu-HU" dirty="0" smtClean="0"/>
          </a:p>
        </p:txBody>
      </p:sp>
      <p:sp>
        <p:nvSpPr>
          <p:cNvPr id="10" name="Ellipszis 9"/>
          <p:cNvSpPr/>
          <p:nvPr/>
        </p:nvSpPr>
        <p:spPr>
          <a:xfrm>
            <a:off x="4265894" y="3459786"/>
            <a:ext cx="4480292" cy="1185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Nehézség 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(ekvivalencia-probléma) </a:t>
            </a:r>
            <a:r>
              <a:rPr lang="hu-HU" sz="2400" b="1" dirty="0" smtClean="0">
                <a:solidFill>
                  <a:srgbClr val="C00000"/>
                </a:solidFill>
              </a:rPr>
              <a:t>mindkét </a:t>
            </a:r>
            <a:r>
              <a:rPr lang="hu-HU" sz="2400" b="1" dirty="0" smtClean="0">
                <a:solidFill>
                  <a:schemeClr val="tx1"/>
                </a:solidFill>
              </a:rPr>
              <a:t>szinten!</a:t>
            </a:r>
            <a:endParaRPr lang="hu-HU" sz="2400" b="1" dirty="0" smtClean="0">
              <a:solidFill>
                <a:srgbClr val="C0000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880186" y="6157573"/>
            <a:ext cx="35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Drö</a:t>
            </a:r>
            <a:r>
              <a:rPr lang="de-DE" dirty="0"/>
              <a:t>βiger, H.-H. </a:t>
            </a:r>
            <a:r>
              <a:rPr lang="de-DE" dirty="0" smtClean="0"/>
              <a:t>2007</a:t>
            </a:r>
            <a:r>
              <a:rPr lang="hu-HU" dirty="0" smtClean="0"/>
              <a:t>, Fischer 2018b</a:t>
            </a:r>
            <a:r>
              <a:rPr lang="de-DE" dirty="0" smtClean="0"/>
              <a:t> 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914794" y="2276872"/>
            <a:ext cx="2952328" cy="855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fogalom/</a:t>
            </a:r>
            <a:r>
              <a:rPr lang="hu-HU" dirty="0" err="1" smtClean="0"/>
              <a:t>ak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087213" y="4420794"/>
            <a:ext cx="2607490" cy="911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Megnevezés/</a:t>
            </a:r>
            <a:r>
              <a:rPr lang="hu-HU" dirty="0" err="1" smtClean="0"/>
              <a:t>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91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dirty="0" smtClean="0">
                <a:latin typeface="+mn-lt"/>
              </a:rPr>
              <a:t/>
            </a:r>
            <a:br>
              <a:rPr lang="hu-HU" altLang="hu-HU" dirty="0" smtClean="0">
                <a:latin typeface="+mn-lt"/>
              </a:rPr>
            </a:br>
            <a:r>
              <a:rPr lang="hu-HU" altLang="hu-HU" dirty="0" smtClean="0">
                <a:latin typeface="+mn-lt"/>
              </a:rPr>
              <a:t>Ekvivalencia a </a:t>
            </a:r>
            <a:r>
              <a:rPr lang="hu-HU" altLang="hu-HU" b="1" dirty="0" smtClean="0">
                <a:solidFill>
                  <a:srgbClr val="FF0000"/>
                </a:solidFill>
                <a:latin typeface="+mn-lt"/>
              </a:rPr>
              <a:t>megnevezések</a:t>
            </a:r>
            <a:r>
              <a:rPr lang="hu-HU" altLang="hu-HU" dirty="0" smtClean="0">
                <a:latin typeface="+mn-lt"/>
              </a:rPr>
              <a:t> szintjén</a:t>
            </a:r>
            <a:r>
              <a:rPr lang="hu-HU" altLang="hu-HU" dirty="0" smtClean="0">
                <a:latin typeface="Monotype Corsiva" panose="03010101010201010101" pitchFamily="66" charset="0"/>
              </a:rPr>
              <a:t/>
            </a:r>
            <a:br>
              <a:rPr lang="hu-HU" altLang="hu-HU" dirty="0" smtClean="0">
                <a:latin typeface="Monotype Corsiva" panose="03010101010201010101" pitchFamily="66" charset="0"/>
              </a:rPr>
            </a:br>
            <a:endParaRPr lang="hu-HU" altLang="hu-HU" dirty="0" smtClean="0"/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altLang="hu-HU" b="1" dirty="0" smtClean="0"/>
              <a:t>Fordítási nehézségek: a </a:t>
            </a:r>
            <a:r>
              <a:rPr lang="hu-HU" altLang="hu-HU" b="1" dirty="0" smtClean="0">
                <a:solidFill>
                  <a:srgbClr val="FF0000"/>
                </a:solidFill>
              </a:rPr>
              <a:t>2 nyelv közötti különbség </a:t>
            </a:r>
            <a:r>
              <a:rPr lang="hu-HU" altLang="hu-HU" b="1" dirty="0" smtClean="0"/>
              <a:t>miatt </a:t>
            </a:r>
          </a:p>
          <a:p>
            <a:pPr>
              <a:defRPr/>
            </a:pPr>
            <a:r>
              <a:rPr lang="hu-HU" altLang="hu-HU" dirty="0" smtClean="0"/>
              <a:t>Nem lehet ekvivalencia</a:t>
            </a:r>
          </a:p>
          <a:p>
            <a:pPr lvl="1">
              <a:defRPr/>
            </a:pPr>
            <a:r>
              <a:rPr lang="hu-HU" altLang="hu-HU" b="1" dirty="0" err="1" smtClean="0">
                <a:solidFill>
                  <a:srgbClr val="7030A0"/>
                </a:solidFill>
              </a:rPr>
              <a:t>Plan</a:t>
            </a:r>
            <a:r>
              <a:rPr lang="hu-HU" altLang="hu-HU" b="1" dirty="0" smtClean="0">
                <a:solidFill>
                  <a:srgbClr val="7030A0"/>
                </a:solidFill>
              </a:rPr>
              <a:t> D</a:t>
            </a:r>
          </a:p>
          <a:p>
            <a:pPr lvl="1">
              <a:defRPr/>
            </a:pPr>
            <a:r>
              <a:rPr lang="hu-HU" altLang="hu-HU" b="1" dirty="0" err="1" smtClean="0">
                <a:solidFill>
                  <a:srgbClr val="7030A0"/>
                </a:solidFill>
              </a:rPr>
              <a:t>flexicurity</a:t>
            </a:r>
            <a:endParaRPr lang="hu-HU" altLang="hu-HU" b="1" dirty="0" smtClean="0">
              <a:solidFill>
                <a:srgbClr val="7030A0"/>
              </a:solidFill>
            </a:endParaRPr>
          </a:p>
          <a:p>
            <a:pPr>
              <a:defRPr/>
            </a:pPr>
            <a:r>
              <a:rPr lang="hu-HU" altLang="hu-HU" dirty="0" smtClean="0"/>
              <a:t>Más szófaj</a:t>
            </a:r>
          </a:p>
          <a:p>
            <a:pPr lvl="1">
              <a:defRPr/>
            </a:pPr>
            <a:r>
              <a:rPr lang="hu-HU" altLang="hu-HU" b="1" dirty="0" err="1" smtClean="0">
                <a:solidFill>
                  <a:srgbClr val="7030A0"/>
                </a:solidFill>
              </a:rPr>
              <a:t>heavy</a:t>
            </a:r>
            <a:r>
              <a:rPr lang="hu-HU" altLang="hu-HU" b="1" dirty="0" smtClean="0">
                <a:solidFill>
                  <a:srgbClr val="7030A0"/>
                </a:solidFill>
              </a:rPr>
              <a:t> </a:t>
            </a:r>
            <a:r>
              <a:rPr lang="hu-HU" altLang="hu-HU" b="1" dirty="0" err="1" smtClean="0">
                <a:solidFill>
                  <a:srgbClr val="7030A0"/>
                </a:solidFill>
              </a:rPr>
              <a:t>soil</a:t>
            </a:r>
            <a:r>
              <a:rPr lang="hu-HU" altLang="hu-HU" b="1" dirty="0" smtClean="0">
                <a:solidFill>
                  <a:srgbClr val="7030A0"/>
                </a:solidFill>
              </a:rPr>
              <a:t> </a:t>
            </a:r>
            <a:r>
              <a:rPr lang="hu-HU" altLang="hu-HU" dirty="0" smtClean="0"/>
              <a:t>(</a:t>
            </a:r>
            <a:r>
              <a:rPr lang="hu-HU" altLang="hu-HU" dirty="0" err="1" smtClean="0"/>
              <a:t>biology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>
              <a:defRPr/>
            </a:pPr>
            <a:r>
              <a:rPr lang="hu-HU" altLang="hu-HU" dirty="0" smtClean="0"/>
              <a:t>Nyelvpolitika</a:t>
            </a:r>
          </a:p>
          <a:p>
            <a:pPr lvl="1">
              <a:defRPr/>
            </a:pPr>
            <a:r>
              <a:rPr lang="hu-HU" altLang="hu-HU" b="1" dirty="0" err="1" smtClean="0">
                <a:solidFill>
                  <a:srgbClr val="7030A0"/>
                </a:solidFill>
              </a:rPr>
              <a:t>irregular</a:t>
            </a:r>
            <a:r>
              <a:rPr lang="hu-HU" altLang="hu-HU" b="1" dirty="0" smtClean="0">
                <a:solidFill>
                  <a:srgbClr val="7030A0"/>
                </a:solidFill>
              </a:rPr>
              <a:t> </a:t>
            </a:r>
            <a:r>
              <a:rPr lang="hu-HU" altLang="hu-HU" b="1" dirty="0" err="1" smtClean="0">
                <a:solidFill>
                  <a:srgbClr val="7030A0"/>
                </a:solidFill>
              </a:rPr>
              <a:t>migrants</a:t>
            </a:r>
            <a:endParaRPr lang="hu-HU" altLang="hu-HU" b="1" dirty="0" smtClean="0">
              <a:solidFill>
                <a:srgbClr val="7030A0"/>
              </a:solidFill>
            </a:endParaRPr>
          </a:p>
          <a:p>
            <a:pPr>
              <a:defRPr/>
            </a:pPr>
            <a:r>
              <a:rPr lang="hu-HU" altLang="hu-HU" dirty="0" smtClean="0"/>
              <a:t>Szövegben „működés”</a:t>
            </a:r>
          </a:p>
          <a:p>
            <a:pPr lvl="1">
              <a:defRPr/>
            </a:pPr>
            <a:r>
              <a:rPr lang="hu-HU" altLang="hu-HU" dirty="0" smtClean="0"/>
              <a:t>Túl hosszú/rövid</a:t>
            </a:r>
          </a:p>
          <a:p>
            <a:pPr>
              <a:defRPr/>
            </a:pPr>
            <a:endParaRPr lang="hu-HU" altLang="hu-HU" b="1" dirty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b="1" dirty="0" smtClean="0"/>
          </a:p>
          <a:p>
            <a:pPr>
              <a:defRPr/>
            </a:pPr>
            <a:endParaRPr lang="hu-HU" altLang="hu-HU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Ekvivalencia a </a:t>
            </a:r>
            <a:r>
              <a:rPr lang="hu-HU" altLang="hu-HU" b="1" dirty="0" smtClean="0">
                <a:solidFill>
                  <a:srgbClr val="FF0000"/>
                </a:solidFill>
              </a:rPr>
              <a:t>fogalmak </a:t>
            </a:r>
            <a:r>
              <a:rPr lang="hu-HU" altLang="hu-HU" dirty="0" smtClean="0"/>
              <a:t>szintjén</a:t>
            </a:r>
            <a:endParaRPr lang="hu-HU" altLang="hu-HU" dirty="0" smtClean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altLang="hu-HU" dirty="0"/>
              <a:t>A nyelvek eltérően strukturálhatják a valóságot, </a:t>
            </a:r>
            <a:r>
              <a:rPr lang="hu-HU" altLang="hu-HU" b="1" dirty="0">
                <a:solidFill>
                  <a:schemeClr val="tx2"/>
                </a:solidFill>
              </a:rPr>
              <a:t>más-más fogalmi rendszerek </a:t>
            </a:r>
            <a:r>
              <a:rPr lang="hu-HU" altLang="hu-HU" dirty="0"/>
              <a:t>kapcsolódhatnak hozzájuk</a:t>
            </a:r>
          </a:p>
          <a:p>
            <a:pPr>
              <a:defRPr/>
            </a:pPr>
            <a:r>
              <a:rPr lang="hu-HU" dirty="0" smtClean="0"/>
              <a:t>Ekvivalencia-kapcsolatok:</a:t>
            </a:r>
          </a:p>
          <a:p>
            <a:pPr lvl="1">
              <a:defRPr/>
            </a:pPr>
            <a:r>
              <a:rPr lang="hu-HU" dirty="0" smtClean="0"/>
              <a:t>Teljes ekvivalencia</a:t>
            </a:r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r>
              <a:rPr lang="hu-HU" dirty="0" smtClean="0"/>
              <a:t>Részleges</a:t>
            </a:r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r>
              <a:rPr lang="hu-HU" b="1" dirty="0" smtClean="0">
                <a:solidFill>
                  <a:srgbClr val="FF0000"/>
                </a:solidFill>
              </a:rPr>
              <a:t>Ekvivalencia hiánya</a:t>
            </a:r>
          </a:p>
          <a:p>
            <a:pPr lvl="1">
              <a:defRPr/>
            </a:pPr>
            <a:endParaRPr lang="hu-HU" b="1" dirty="0">
              <a:solidFill>
                <a:srgbClr val="FF0000"/>
              </a:solidFill>
            </a:endParaRPr>
          </a:p>
          <a:p>
            <a:pPr>
              <a:defRPr/>
            </a:pPr>
            <a:endParaRPr lang="hu-HU" b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175" y="3405456"/>
            <a:ext cx="936104" cy="83309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03382" y="3693019"/>
            <a:ext cx="68738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hu-HU" altLang="hu-HU" sz="1100" b="1" dirty="0">
                <a:cs typeface="Arial" panose="020B0604020202020204" pitchFamily="34" charset="0"/>
              </a:rPr>
              <a:t>a       b</a:t>
            </a: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428563" y="4344946"/>
            <a:ext cx="914400" cy="9255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542863" y="4709824"/>
            <a:ext cx="685800" cy="5826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257113" y="5380327"/>
            <a:ext cx="5715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005019" y="5363205"/>
            <a:ext cx="5715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Ekvivalencia a </a:t>
            </a:r>
            <a:r>
              <a:rPr lang="hu-HU" altLang="hu-HU" b="1" dirty="0">
                <a:solidFill>
                  <a:srgbClr val="FF0000"/>
                </a:solidFill>
              </a:rPr>
              <a:t>fogalmak </a:t>
            </a:r>
            <a:r>
              <a:rPr lang="hu-HU" altLang="hu-HU" dirty="0"/>
              <a:t>szintjén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 smtClean="0"/>
              <a:t>Az ekvivalencia hiánya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Példák:</a:t>
            </a:r>
            <a:endParaRPr lang="hu-HU" dirty="0"/>
          </a:p>
          <a:p>
            <a:pPr lvl="1"/>
            <a:r>
              <a:rPr lang="hu-HU" b="1" dirty="0" smtClean="0">
                <a:solidFill>
                  <a:srgbClr val="7030A0"/>
                </a:solidFill>
              </a:rPr>
              <a:t>House of </a:t>
            </a:r>
            <a:r>
              <a:rPr lang="hu-HU" b="1" dirty="0" err="1" smtClean="0">
                <a:solidFill>
                  <a:srgbClr val="7030A0"/>
                </a:solidFill>
              </a:rPr>
              <a:t>Commons</a:t>
            </a:r>
            <a:r>
              <a:rPr lang="hu-HU" b="1" dirty="0" smtClean="0">
                <a:solidFill>
                  <a:srgbClr val="7030A0"/>
                </a:solidFill>
              </a:rPr>
              <a:t>? Bundestag</a:t>
            </a:r>
            <a:r>
              <a:rPr lang="hu-HU" b="1" dirty="0" smtClean="0">
                <a:solidFill>
                  <a:srgbClr val="7030A0"/>
                </a:solidFill>
              </a:rPr>
              <a:t>? </a:t>
            </a:r>
            <a:r>
              <a:rPr lang="hu-HU" altLang="hu-HU" b="1" dirty="0" err="1">
                <a:solidFill>
                  <a:srgbClr val="7030A0"/>
                </a:solidFill>
              </a:rPr>
              <a:t>Congreso</a:t>
            </a:r>
            <a:r>
              <a:rPr lang="hu-HU" altLang="hu-HU" b="1" dirty="0">
                <a:solidFill>
                  <a:srgbClr val="7030A0"/>
                </a:solidFill>
              </a:rPr>
              <a:t> de </a:t>
            </a:r>
            <a:r>
              <a:rPr lang="hu-HU" altLang="hu-HU" b="1" dirty="0" err="1">
                <a:solidFill>
                  <a:srgbClr val="7030A0"/>
                </a:solidFill>
              </a:rPr>
              <a:t>los</a:t>
            </a:r>
            <a:r>
              <a:rPr lang="hu-HU" altLang="hu-HU" b="1" dirty="0">
                <a:solidFill>
                  <a:srgbClr val="7030A0"/>
                </a:solidFill>
              </a:rPr>
              <a:t> </a:t>
            </a:r>
            <a:r>
              <a:rPr lang="hu-HU" altLang="hu-HU" b="1" dirty="0" err="1" smtClean="0">
                <a:solidFill>
                  <a:srgbClr val="7030A0"/>
                </a:solidFill>
              </a:rPr>
              <a:t>Diputados</a:t>
            </a:r>
            <a:r>
              <a:rPr lang="hu-HU" altLang="hu-HU" b="1" dirty="0" smtClean="0">
                <a:solidFill>
                  <a:srgbClr val="7030A0"/>
                </a:solidFill>
              </a:rPr>
              <a:t>?</a:t>
            </a:r>
            <a:endParaRPr lang="hu-HU" altLang="hu-HU" sz="1800" b="1" dirty="0">
              <a:solidFill>
                <a:srgbClr val="7030A0"/>
              </a:solidFill>
            </a:endParaRPr>
          </a:p>
          <a:p>
            <a:pPr lvl="1"/>
            <a:r>
              <a:rPr lang="hu-HU" b="1" dirty="0" err="1" smtClean="0">
                <a:solidFill>
                  <a:srgbClr val="7030A0"/>
                </a:solidFill>
              </a:rPr>
              <a:t>Sénat</a:t>
            </a:r>
            <a:r>
              <a:rPr lang="hu-HU" b="1" dirty="0" smtClean="0">
                <a:solidFill>
                  <a:srgbClr val="7030A0"/>
                </a:solidFill>
              </a:rPr>
              <a:t>? </a:t>
            </a:r>
            <a:r>
              <a:rPr lang="hu-HU" altLang="hu-HU" b="1" dirty="0" err="1">
                <a:solidFill>
                  <a:srgbClr val="7030A0"/>
                </a:solidFill>
              </a:rPr>
              <a:t>Senato</a:t>
            </a:r>
            <a:r>
              <a:rPr lang="hu-HU" altLang="hu-HU" b="1" dirty="0">
                <a:solidFill>
                  <a:srgbClr val="7030A0"/>
                </a:solidFill>
              </a:rPr>
              <a:t> della </a:t>
            </a:r>
            <a:r>
              <a:rPr lang="hu-HU" altLang="hu-HU" b="1" dirty="0" err="1" smtClean="0">
                <a:solidFill>
                  <a:srgbClr val="7030A0"/>
                </a:solidFill>
              </a:rPr>
              <a:t>Repubblica</a:t>
            </a:r>
            <a:r>
              <a:rPr lang="hu-HU" altLang="hu-HU" b="1" dirty="0" smtClean="0">
                <a:solidFill>
                  <a:srgbClr val="7030A0"/>
                </a:solidFill>
              </a:rPr>
              <a:t>?</a:t>
            </a:r>
            <a:endParaRPr lang="hu-HU" altLang="hu-HU" b="1" dirty="0">
              <a:solidFill>
                <a:srgbClr val="7030A0"/>
              </a:solidFill>
            </a:endParaRPr>
          </a:p>
          <a:p>
            <a:pPr lvl="1"/>
            <a:r>
              <a:rPr lang="hu-HU" b="1" dirty="0" smtClean="0">
                <a:solidFill>
                  <a:srgbClr val="7030A0"/>
                </a:solidFill>
              </a:rPr>
              <a:t>hardware </a:t>
            </a:r>
            <a:r>
              <a:rPr lang="hu-HU" b="1" dirty="0" smtClean="0">
                <a:solidFill>
                  <a:srgbClr val="7030A0"/>
                </a:solidFill>
              </a:rPr>
              <a:t>/ software</a:t>
            </a:r>
            <a:r>
              <a:rPr lang="hu-HU" b="1" dirty="0">
                <a:solidFill>
                  <a:srgbClr val="7030A0"/>
                </a:solidFill>
              </a:rPr>
              <a:t>?</a:t>
            </a:r>
            <a:endParaRPr lang="hu-HU" b="1" dirty="0" smtClean="0">
              <a:solidFill>
                <a:srgbClr val="7030A0"/>
              </a:solidFill>
            </a:endParaRPr>
          </a:p>
          <a:p>
            <a:pPr lvl="1"/>
            <a:r>
              <a:rPr lang="hu-HU" b="1" dirty="0" err="1">
                <a:solidFill>
                  <a:srgbClr val="7030A0"/>
                </a:solidFill>
              </a:rPr>
              <a:t>h</a:t>
            </a:r>
            <a:r>
              <a:rPr lang="hu-HU" b="1" dirty="0" err="1" smtClean="0">
                <a:solidFill>
                  <a:srgbClr val="7030A0"/>
                </a:solidFill>
              </a:rPr>
              <a:t>andout</a:t>
            </a:r>
            <a:r>
              <a:rPr lang="hu-HU" b="1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fő kérdés: mi a stratégia?</a:t>
            </a:r>
          </a:p>
          <a:p>
            <a:pPr lvl="1"/>
            <a:r>
              <a:rPr lang="hu-HU" b="1" dirty="0" smtClean="0"/>
              <a:t>Idegenítés</a:t>
            </a:r>
            <a:r>
              <a:rPr lang="hu-HU" dirty="0" smtClean="0"/>
              <a:t>: és azon belül?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4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809" y="0"/>
            <a:ext cx="7886700" cy="132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Stratégiák: ekvivalens hiánya</a:t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idegenítés </a:t>
            </a:r>
            <a:r>
              <a:rPr lang="hu-HU" dirty="0" smtClean="0"/>
              <a:t>eszközei</a:t>
            </a:r>
            <a:endParaRPr lang="hu-HU" dirty="0"/>
          </a:p>
        </p:txBody>
      </p:sp>
      <p:graphicFrame>
        <p:nvGraphicFramePr>
          <p:cNvPr id="4511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81697"/>
              </p:ext>
            </p:extLst>
          </p:nvPr>
        </p:nvGraphicFramePr>
        <p:xfrm>
          <a:off x="457200" y="1955619"/>
          <a:ext cx="7931150" cy="2458399"/>
        </p:xfrm>
        <a:graphic>
          <a:graphicData uri="http://schemas.openxmlformats.org/drawingml/2006/table">
            <a:tbl>
              <a:tblPr/>
              <a:tblGrid>
                <a:gridCol w="1798018"/>
                <a:gridCol w="2323132"/>
                <a:gridCol w="2011363"/>
                <a:gridCol w="1798637"/>
              </a:tblGrid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House of </a:t>
                      </a: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Commons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House of </a:t>
                      </a: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Commons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/   Közrendiek Háza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~az angol parlament alsóháza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Bundestag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Bundestag / Szövetségi Gyűlés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~ a német parlament alsóháza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878"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latin typeface="Monotype Corsiva" panose="03010101010201010101" pitchFamily="66" charset="0"/>
                        </a:rPr>
                        <a:t>Sénat</a:t>
                      </a:r>
                      <a:endParaRPr lang="hu-HU" b="1" dirty="0">
                        <a:latin typeface="Monotype Corsiva" panose="03010101010201010101" pitchFamily="66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latin typeface="Monotype Corsiva" panose="03010101010201010101" pitchFamily="66" charset="0"/>
                        </a:rPr>
                        <a:t>szenátus</a:t>
                      </a:r>
                      <a:endParaRPr lang="hu-HU" b="1" dirty="0">
                        <a:latin typeface="Monotype Corsiva" panose="03010101010201010101" pitchFamily="66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~ a francia parlament felsőháza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hardware/software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hardver/szoftver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117" name="Group 61"/>
          <p:cNvGraphicFramePr>
            <a:graphicFrameLocks noGrp="1"/>
          </p:cNvGraphicFramePr>
          <p:nvPr>
            <p:extLst/>
          </p:nvPr>
        </p:nvGraphicFramePr>
        <p:xfrm>
          <a:off x="457200" y="1488972"/>
          <a:ext cx="7931150" cy="398463"/>
        </p:xfrm>
        <a:graphic>
          <a:graphicData uri="http://schemas.openxmlformats.org/drawingml/2006/table">
            <a:tbl>
              <a:tblPr/>
              <a:tblGrid>
                <a:gridCol w="1810544"/>
                <a:gridCol w="2310606"/>
                <a:gridCol w="2011363"/>
                <a:gridCol w="1798637"/>
              </a:tblGrid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10" b="1" i="1" u="none" strike="noStrike" cap="small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FNY-i</a:t>
                      </a:r>
                      <a:r>
                        <a:rPr kumimoji="0" lang="hu-HU" altLang="hu-HU" sz="1410" b="1" i="1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terminus</a:t>
                      </a:r>
                      <a:endParaRPr kumimoji="0" lang="hu-HU" altLang="hu-HU" sz="1410" b="1" i="0" u="none" strike="noStrike" cap="sm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10" b="1" i="1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Kölcsönzés/tükörfordítás</a:t>
                      </a:r>
                      <a:endParaRPr kumimoji="0" lang="hu-HU" altLang="hu-HU" sz="1410" b="1" i="0" u="none" strike="noStrike" cap="sm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10" b="1" i="1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Új megnevezés</a:t>
                      </a:r>
                      <a:endParaRPr kumimoji="0" lang="hu-HU" altLang="hu-HU" sz="1410" b="1" i="0" u="none" strike="noStrike" cap="sm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10" b="1" i="1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Körülírás</a:t>
                      </a:r>
                      <a:endParaRPr kumimoji="0" lang="hu-HU" altLang="hu-HU" sz="1410" b="1" i="0" u="none" strike="noStrike" cap="sm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9044"/>
              </p:ext>
            </p:extLst>
          </p:nvPr>
        </p:nvGraphicFramePr>
        <p:xfrm>
          <a:off x="444665" y="4975791"/>
          <a:ext cx="7931150" cy="630936"/>
        </p:xfrm>
        <a:graphic>
          <a:graphicData uri="http://schemas.openxmlformats.org/drawingml/2006/table">
            <a:tbl>
              <a:tblPr/>
              <a:tblGrid>
                <a:gridCol w="1793801"/>
                <a:gridCol w="2327349"/>
                <a:gridCol w="2011363"/>
                <a:gridCol w="1798637"/>
              </a:tblGrid>
              <a:tr h="630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delegated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 (EU)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felhatalmazáson alapuló jogi aktus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403648" y="585685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Nyelvpolitika jelentősége!</a:t>
            </a:r>
            <a:endParaRPr lang="hu-HU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9923"/>
              </p:ext>
            </p:extLst>
          </p:nvPr>
        </p:nvGraphicFramePr>
        <p:xfrm>
          <a:off x="444665" y="4358960"/>
          <a:ext cx="7931150" cy="575878"/>
        </p:xfrm>
        <a:graphic>
          <a:graphicData uri="http://schemas.openxmlformats.org/drawingml/2006/table">
            <a:tbl>
              <a:tblPr/>
              <a:tblGrid>
                <a:gridCol w="1798018"/>
                <a:gridCol w="2323132"/>
                <a:gridCol w="2011363"/>
                <a:gridCol w="1798637"/>
              </a:tblGrid>
              <a:tr h="575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handout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handout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hu-HU" alt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onotype Corsiva" panose="03010101010201010101" pitchFamily="66" charset="0"/>
                          <a:cs typeface="Times New Roman" panose="02020603050405020304" pitchFamily="18" charset="0"/>
                        </a:rPr>
                        <a:t>kiosztmány</a:t>
                      </a: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9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611560" y="188913"/>
            <a:ext cx="7886700" cy="1325563"/>
          </a:xfrm>
        </p:spPr>
        <p:txBody>
          <a:bodyPr/>
          <a:lstStyle/>
          <a:p>
            <a:r>
              <a:rPr lang="hu-HU" altLang="hu-HU" dirty="0" smtClean="0">
                <a:latin typeface="+mn-lt"/>
              </a:rPr>
              <a:t>Stratégiák: ekvivalencia hiánya </a:t>
            </a:r>
            <a:r>
              <a:rPr lang="hu-HU" altLang="hu-H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idegenítés </a:t>
            </a:r>
          </a:p>
        </p:txBody>
      </p:sp>
      <p:sp>
        <p:nvSpPr>
          <p:cNvPr id="21" name="Ellipszis 20"/>
          <p:cNvSpPr/>
          <p:nvPr/>
        </p:nvSpPr>
        <p:spPr>
          <a:xfrm>
            <a:off x="1165304" y="2343944"/>
            <a:ext cx="2160588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fogalom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294685" y="4300163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megnevezés</a:t>
            </a:r>
          </a:p>
        </p:txBody>
      </p:sp>
      <p:sp>
        <p:nvSpPr>
          <p:cNvPr id="23" name="Téglalap 22"/>
          <p:cNvSpPr/>
          <p:nvPr/>
        </p:nvSpPr>
        <p:spPr>
          <a:xfrm>
            <a:off x="4083923" y="4300163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CNY megnevezés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 flipH="1" flipV="1">
            <a:off x="2231310" y="3447257"/>
            <a:ext cx="14288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3325892" y="3317460"/>
            <a:ext cx="1516062" cy="76041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Szövegdoboz 28"/>
          <p:cNvSpPr txBox="1">
            <a:spLocks noChangeArrowheads="1"/>
          </p:cNvSpPr>
          <p:nvPr/>
        </p:nvSpPr>
        <p:spPr bwMode="auto">
          <a:xfrm>
            <a:off x="5955585" y="1910199"/>
            <a:ext cx="308091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1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Idegenítés:</a:t>
            </a:r>
          </a:p>
          <a:p>
            <a:pPr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 smtClean="0">
                <a:latin typeface="Arial" panose="020B0604020202020204" pitchFamily="34" charset="0"/>
              </a:rPr>
              <a:t>kölcsönzés/tükörfordítás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>
                <a:latin typeface="Arial" panose="020B0604020202020204" pitchFamily="34" charset="0"/>
              </a:rPr>
              <a:t>k</a:t>
            </a:r>
            <a:r>
              <a:rPr lang="hu-HU" altLang="hu-HU" sz="1800" dirty="0" smtClean="0">
                <a:latin typeface="Arial" panose="020B0604020202020204" pitchFamily="34" charset="0"/>
              </a:rPr>
              <a:t>örülírás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>
                <a:latin typeface="Arial" panose="020B0604020202020204" pitchFamily="34" charset="0"/>
              </a:rPr>
              <a:t>ú</a:t>
            </a:r>
            <a:r>
              <a:rPr lang="hu-HU" altLang="hu-HU" sz="1800" dirty="0" smtClean="0">
                <a:latin typeface="Arial" panose="020B0604020202020204" pitchFamily="34" charset="0"/>
              </a:rPr>
              <a:t>j megnevezés alkotása</a:t>
            </a:r>
          </a:p>
        </p:txBody>
      </p:sp>
    </p:spTree>
    <p:extLst>
      <p:ext uri="{BB962C8B-B14F-4D97-AF65-F5344CB8AC3E}">
        <p14:creationId xmlns:p14="http://schemas.microsoft.com/office/powerpoint/2010/main" val="33133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Ekvivalencia a </a:t>
            </a:r>
            <a:r>
              <a:rPr lang="hu-HU" altLang="hu-HU" b="1" dirty="0" smtClean="0">
                <a:solidFill>
                  <a:srgbClr val="FF0000"/>
                </a:solidFill>
              </a:rPr>
              <a:t>fogalmak </a:t>
            </a:r>
            <a:r>
              <a:rPr lang="hu-HU" altLang="hu-HU" dirty="0" smtClean="0"/>
              <a:t>szintjén</a:t>
            </a:r>
            <a:endParaRPr lang="hu-HU" altLang="hu-HU" dirty="0" smtClean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altLang="hu-HU" dirty="0"/>
              <a:t>A nyelvek eltérően strukturálhatják a valóságot, </a:t>
            </a:r>
            <a:r>
              <a:rPr lang="hu-HU" altLang="hu-HU" b="1" dirty="0">
                <a:solidFill>
                  <a:schemeClr val="tx2"/>
                </a:solidFill>
              </a:rPr>
              <a:t>más-más fogalmi rendszerek </a:t>
            </a:r>
            <a:r>
              <a:rPr lang="hu-HU" altLang="hu-HU" dirty="0"/>
              <a:t>kapcsolódhatnak hozzájuk</a:t>
            </a:r>
          </a:p>
          <a:p>
            <a:pPr>
              <a:defRPr/>
            </a:pPr>
            <a:r>
              <a:rPr lang="hu-HU" dirty="0" smtClean="0"/>
              <a:t>Ekvivalencia-kapcsolatok (egyszerűsítve):</a:t>
            </a:r>
          </a:p>
          <a:p>
            <a:pPr lvl="1">
              <a:defRPr/>
            </a:pPr>
            <a:r>
              <a:rPr lang="hu-HU" dirty="0" smtClean="0"/>
              <a:t>Teljes ekvivalencia</a:t>
            </a:r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r>
              <a:rPr lang="hu-HU" b="1" dirty="0" smtClean="0">
                <a:solidFill>
                  <a:srgbClr val="FF0000"/>
                </a:solidFill>
              </a:rPr>
              <a:t>Részleges</a:t>
            </a:r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endParaRPr lang="hu-HU" dirty="0" smtClean="0"/>
          </a:p>
          <a:p>
            <a:pPr lvl="1">
              <a:defRPr/>
            </a:pPr>
            <a:r>
              <a:rPr lang="hu-HU" dirty="0" smtClean="0"/>
              <a:t>Ekvivalencia hiánya</a:t>
            </a:r>
          </a:p>
          <a:p>
            <a:pPr lvl="1">
              <a:defRPr/>
            </a:pPr>
            <a:endParaRPr lang="hu-HU" b="1" dirty="0">
              <a:solidFill>
                <a:srgbClr val="FF0000"/>
              </a:solidFill>
            </a:endParaRPr>
          </a:p>
          <a:p>
            <a:pPr>
              <a:defRPr/>
            </a:pPr>
            <a:endParaRPr lang="hu-HU" b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175" y="3405456"/>
            <a:ext cx="936104" cy="833091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03382" y="3693019"/>
            <a:ext cx="68738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hu-HU" altLang="hu-HU" sz="1100" b="1" dirty="0">
                <a:cs typeface="Arial" panose="020B0604020202020204" pitchFamily="34" charset="0"/>
              </a:rPr>
              <a:t>a       b</a:t>
            </a: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428563" y="4344946"/>
            <a:ext cx="914400" cy="9255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542863" y="4709824"/>
            <a:ext cx="685800" cy="5826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257113" y="5380327"/>
            <a:ext cx="5715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005019" y="5363205"/>
            <a:ext cx="5715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5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Ekvivalencia a </a:t>
            </a:r>
            <a:r>
              <a:rPr lang="hu-HU" altLang="hu-HU" b="1" dirty="0">
                <a:solidFill>
                  <a:srgbClr val="FF0000"/>
                </a:solidFill>
              </a:rPr>
              <a:t>fogalmak </a:t>
            </a:r>
            <a:r>
              <a:rPr lang="hu-HU" altLang="hu-HU" dirty="0"/>
              <a:t>szintjén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Részleges ekvivalencia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Példák:</a:t>
            </a:r>
            <a:endParaRPr lang="hu-HU" dirty="0"/>
          </a:p>
          <a:p>
            <a:pPr lvl="1"/>
            <a:r>
              <a:rPr lang="hu-HU" b="1" dirty="0" smtClean="0">
                <a:solidFill>
                  <a:srgbClr val="7030A0"/>
                </a:solidFill>
              </a:rPr>
              <a:t>ügyvéd </a:t>
            </a:r>
          </a:p>
          <a:p>
            <a:pPr lvl="1"/>
            <a:r>
              <a:rPr lang="hu-HU" b="1" dirty="0">
                <a:solidFill>
                  <a:srgbClr val="7030A0"/>
                </a:solidFill>
              </a:rPr>
              <a:t>k</a:t>
            </a:r>
            <a:r>
              <a:rPr lang="hu-HU" b="1" dirty="0" smtClean="0">
                <a:solidFill>
                  <a:srgbClr val="7030A0"/>
                </a:solidFill>
              </a:rPr>
              <a:t>orlátolt felelősségű társaság</a:t>
            </a:r>
            <a:endParaRPr lang="hu-H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fő kérdés: mi a stratégia?</a:t>
            </a:r>
          </a:p>
          <a:p>
            <a:pPr lvl="1"/>
            <a:r>
              <a:rPr lang="hu-HU" dirty="0" smtClean="0"/>
              <a:t>honosítsunk vagy idegenítsünk?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23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is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Terminológiaelmélet: miben ad újat?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b="1" dirty="0" smtClean="0">
                <a:solidFill>
                  <a:srgbClr val="C00000"/>
                </a:solidFill>
              </a:rPr>
              <a:t>Ekvivalencia</a:t>
            </a:r>
            <a:r>
              <a:rPr lang="hu-HU" dirty="0" smtClean="0"/>
              <a:t> a terminológia fordításában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 fogalmi rendszerek különbségeiből adódó fordítási problémák</a:t>
            </a:r>
          </a:p>
          <a:p>
            <a:pPr lvl="2"/>
            <a:r>
              <a:rPr lang="hu-HU" dirty="0" smtClean="0"/>
              <a:t>Az</a:t>
            </a:r>
            <a:r>
              <a:rPr lang="hu-HU" i="1" dirty="0" smtClean="0"/>
              <a:t> </a:t>
            </a:r>
            <a:r>
              <a:rPr lang="hu-HU" i="1" dirty="0" err="1" smtClean="0"/>
              <a:t>ltd</a:t>
            </a:r>
            <a:r>
              <a:rPr lang="hu-HU" i="1" dirty="0" smtClean="0"/>
              <a:t> </a:t>
            </a:r>
            <a:r>
              <a:rPr lang="hu-HU" dirty="0" smtClean="0"/>
              <a:t>valóban </a:t>
            </a:r>
            <a:r>
              <a:rPr lang="hu-HU" i="1" dirty="0" smtClean="0"/>
              <a:t>kft</a:t>
            </a:r>
            <a:r>
              <a:rPr lang="hu-HU" dirty="0" smtClean="0"/>
              <a:t>?</a:t>
            </a:r>
          </a:p>
          <a:p>
            <a:pPr lvl="1"/>
            <a:endParaRPr lang="hu-HU" dirty="0"/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Stratégiák</a:t>
            </a:r>
            <a:r>
              <a:rPr lang="hu-HU" dirty="0" smtClean="0"/>
              <a:t> e fordítási problémák megoldására</a:t>
            </a:r>
          </a:p>
          <a:p>
            <a:pPr lvl="2"/>
            <a:r>
              <a:rPr lang="hu-HU" dirty="0" smtClean="0"/>
              <a:t>Miért lett </a:t>
            </a:r>
            <a:r>
              <a:rPr lang="hu-HU" i="1" dirty="0" smtClean="0"/>
              <a:t>Jules Verne </a:t>
            </a:r>
            <a:r>
              <a:rPr lang="hu-HU" dirty="0" err="1" smtClean="0"/>
              <a:t>Verne</a:t>
            </a:r>
            <a:r>
              <a:rPr lang="hu-HU" dirty="0" smtClean="0"/>
              <a:t> Gyula?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47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dirty="0" smtClean="0">
                <a:latin typeface="+mn-lt"/>
              </a:rPr>
              <a:t>Példa: Stratégiák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2305050" cy="6413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b="1" dirty="0">
                <a:latin typeface="Arial" panose="020B0604020202020204" pitchFamily="34" charset="0"/>
              </a:rPr>
              <a:t>Angol jog szerinti gazdasági társaság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3203575" y="2060575"/>
            <a:ext cx="3025775" cy="6413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b="1" dirty="0">
                <a:latin typeface="Arial" panose="020B0604020202020204" pitchFamily="34" charset="0"/>
              </a:rPr>
              <a:t>Magyar jog szerinti gazdasági társaság</a:t>
            </a:r>
          </a:p>
        </p:txBody>
      </p:sp>
      <p:sp>
        <p:nvSpPr>
          <p:cNvPr id="50188" name="Rectangle 14"/>
          <p:cNvSpPr>
            <a:spLocks noChangeArrowheads="1"/>
          </p:cNvSpPr>
          <p:nvPr/>
        </p:nvSpPr>
        <p:spPr bwMode="auto">
          <a:xfrm>
            <a:off x="107504" y="6346826"/>
            <a:ext cx="2460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hu-HU" sz="1400" dirty="0">
                <a:latin typeface="Arial" panose="020B0604020202020204" pitchFamily="34" charset="0"/>
              </a:rPr>
              <a:t>Forrás: Fischer 2010 alapján</a:t>
            </a:r>
          </a:p>
        </p:txBody>
      </p:sp>
      <p:pic>
        <p:nvPicPr>
          <p:cNvPr id="5019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708275"/>
            <a:ext cx="9145588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876178" y="4364831"/>
            <a:ext cx="230505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307833" y="4588989"/>
            <a:ext cx="223361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dirty="0">
                <a:latin typeface="Arial" panose="020B0604020202020204" pitchFamily="34" charset="0"/>
              </a:rPr>
              <a:t>Hasonlóság </a:t>
            </a:r>
            <a:r>
              <a:rPr lang="hu-HU" altLang="hu-HU" dirty="0" smtClean="0">
                <a:latin typeface="Arial" panose="020B0604020202020204" pitchFamily="34" charset="0"/>
              </a:rPr>
              <a:t>hangsúlyozása</a:t>
            </a:r>
          </a:p>
          <a:p>
            <a:pPr>
              <a:spcBef>
                <a:spcPct val="50000"/>
              </a:spcBef>
            </a:pPr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2843213" y="4221163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3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dirty="0" smtClean="0">
                <a:latin typeface="+mn-lt"/>
              </a:rPr>
              <a:t>Példa: Stratégiák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2305050" cy="6413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b="1" dirty="0">
                <a:latin typeface="Arial" panose="020B0604020202020204" pitchFamily="34" charset="0"/>
              </a:rPr>
              <a:t>Angol jog szerinti gazdasági társaság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3203575" y="2060575"/>
            <a:ext cx="3025775" cy="6413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b="1" dirty="0">
                <a:latin typeface="Arial" panose="020B0604020202020204" pitchFamily="34" charset="0"/>
              </a:rPr>
              <a:t>Magyar jog szerinti gazdasági társaság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6511926" y="4508500"/>
            <a:ext cx="2447925" cy="203132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dirty="0" smtClean="0">
                <a:latin typeface="Arial" panose="020B0604020202020204" pitchFamily="34" charset="0"/>
              </a:rPr>
              <a:t>Az angol </a:t>
            </a:r>
            <a:r>
              <a:rPr lang="hu-HU" altLang="hu-HU" dirty="0">
                <a:latin typeface="Arial" panose="020B0604020202020204" pitchFamily="34" charset="0"/>
              </a:rPr>
              <a:t>jog szerinti gazdasági társaság „leírása” </a:t>
            </a:r>
            <a:r>
              <a:rPr lang="hu-HU" altLang="hu-HU" dirty="0" smtClean="0">
                <a:latin typeface="Arial" panose="020B0604020202020204" pitchFamily="34" charset="0"/>
              </a:rPr>
              <a:t>magyarul/eredetivel, </a:t>
            </a:r>
            <a:r>
              <a:rPr lang="hu-HU" altLang="hu-HU" dirty="0">
                <a:latin typeface="Arial" panose="020B0604020202020204" pitchFamily="34" charset="0"/>
              </a:rPr>
              <a:t>olyan megnevezéssel, amely a magyar jogban nem létezik</a:t>
            </a:r>
          </a:p>
        </p:txBody>
      </p:sp>
      <p:sp>
        <p:nvSpPr>
          <p:cNvPr id="50182" name="Oval 8"/>
          <p:cNvSpPr>
            <a:spLocks noChangeArrowheads="1"/>
          </p:cNvSpPr>
          <p:nvPr/>
        </p:nvSpPr>
        <p:spPr bwMode="auto">
          <a:xfrm>
            <a:off x="827088" y="4365625"/>
            <a:ext cx="230505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0183" name="Oval 9"/>
          <p:cNvSpPr>
            <a:spLocks noChangeArrowheads="1"/>
          </p:cNvSpPr>
          <p:nvPr/>
        </p:nvSpPr>
        <p:spPr bwMode="auto">
          <a:xfrm>
            <a:off x="4067175" y="5661025"/>
            <a:ext cx="230505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1116013" y="4581525"/>
            <a:ext cx="223361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dirty="0">
                <a:latin typeface="Arial" panose="020B0604020202020204" pitchFamily="34" charset="0"/>
              </a:rPr>
              <a:t>Hasonlóság </a:t>
            </a:r>
            <a:r>
              <a:rPr lang="hu-HU" altLang="hu-HU" dirty="0" smtClean="0">
                <a:latin typeface="Arial" panose="020B0604020202020204" pitchFamily="34" charset="0"/>
              </a:rPr>
              <a:t>hangsúlyozása</a:t>
            </a:r>
          </a:p>
          <a:p>
            <a:pPr>
              <a:spcBef>
                <a:spcPct val="50000"/>
              </a:spcBef>
            </a:pPr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4356100" y="5805488"/>
            <a:ext cx="2233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dirty="0">
                <a:latin typeface="Arial" panose="020B0604020202020204" pitchFamily="34" charset="0"/>
              </a:rPr>
              <a:t>Különbség hangsúlyozása</a:t>
            </a:r>
          </a:p>
        </p:txBody>
      </p:sp>
      <p:sp>
        <p:nvSpPr>
          <p:cNvPr id="50186" name="Line 12"/>
          <p:cNvSpPr>
            <a:spLocks noChangeShapeType="1"/>
          </p:cNvSpPr>
          <p:nvPr/>
        </p:nvSpPr>
        <p:spPr bwMode="auto">
          <a:xfrm flipV="1">
            <a:off x="2843213" y="4221163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 flipV="1">
            <a:off x="5292725" y="5013325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88" name="Rectangle 14"/>
          <p:cNvSpPr>
            <a:spLocks noChangeArrowheads="1"/>
          </p:cNvSpPr>
          <p:nvPr/>
        </p:nvSpPr>
        <p:spPr bwMode="auto">
          <a:xfrm>
            <a:off x="107504" y="6346826"/>
            <a:ext cx="2460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hu-HU" sz="1400" dirty="0">
                <a:latin typeface="Arial" panose="020B0604020202020204" pitchFamily="34" charset="0"/>
              </a:rPr>
              <a:t>Forrás: Fischer 2010 alapján</a:t>
            </a:r>
          </a:p>
        </p:txBody>
      </p:sp>
      <p:pic>
        <p:nvPicPr>
          <p:cNvPr id="5019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708275"/>
            <a:ext cx="9145588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515100" y="2022872"/>
            <a:ext cx="2305050" cy="6413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b="1" dirty="0">
                <a:latin typeface="Arial" panose="020B0604020202020204" pitchFamily="34" charset="0"/>
              </a:rPr>
              <a:t>Angol jog szerinti gazdasági társaság</a:t>
            </a:r>
          </a:p>
        </p:txBody>
      </p:sp>
    </p:spTree>
    <p:extLst>
      <p:ext uri="{BB962C8B-B14F-4D97-AF65-F5344CB8AC3E}">
        <p14:creationId xmlns:p14="http://schemas.microsoft.com/office/powerpoint/2010/main" val="31987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611560" y="188913"/>
            <a:ext cx="7886700" cy="1325563"/>
          </a:xfrm>
        </p:spPr>
        <p:txBody>
          <a:bodyPr/>
          <a:lstStyle/>
          <a:p>
            <a:r>
              <a:rPr lang="hu-HU" altLang="hu-HU" dirty="0" smtClean="0">
                <a:latin typeface="+mn-lt"/>
              </a:rPr>
              <a:t>Stratégiák: részleges ekvivalencia </a:t>
            </a:r>
            <a:r>
              <a:rPr lang="hu-HU" altLang="hu-H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honosítás</a:t>
            </a:r>
            <a:r>
              <a:rPr lang="hu-HU" altLang="hu-HU" dirty="0" smtClean="0">
                <a:latin typeface="+mn-lt"/>
              </a:rPr>
              <a:t> vs.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idegenítés </a:t>
            </a:r>
          </a:p>
        </p:txBody>
      </p:sp>
      <p:sp>
        <p:nvSpPr>
          <p:cNvPr id="4" name="Ellipszis 3"/>
          <p:cNvSpPr/>
          <p:nvPr/>
        </p:nvSpPr>
        <p:spPr>
          <a:xfrm>
            <a:off x="1328738" y="1585913"/>
            <a:ext cx="2159000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fogalom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284663" y="1536700"/>
            <a:ext cx="2170112" cy="963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1800" dirty="0" smtClean="0"/>
              <a:t>CNY fogalom</a:t>
            </a:r>
            <a:endParaRPr lang="hu-HU" sz="1800" dirty="0"/>
          </a:p>
        </p:txBody>
      </p:sp>
      <p:sp>
        <p:nvSpPr>
          <p:cNvPr id="7" name="Téglalap 6"/>
          <p:cNvSpPr/>
          <p:nvPr/>
        </p:nvSpPr>
        <p:spPr>
          <a:xfrm>
            <a:off x="1412875" y="3233738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megnevezés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4422775" y="3233738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CNY megnevezés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2339975" y="2451100"/>
            <a:ext cx="0" cy="693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endCxn id="6" idx="4"/>
          </p:cNvCxnSpPr>
          <p:nvPr/>
        </p:nvCxnSpPr>
        <p:spPr>
          <a:xfrm flipV="1">
            <a:off x="5368925" y="2500313"/>
            <a:ext cx="0" cy="64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gyenlő 12"/>
          <p:cNvSpPr/>
          <p:nvPr/>
        </p:nvSpPr>
        <p:spPr>
          <a:xfrm>
            <a:off x="3417888" y="3346450"/>
            <a:ext cx="935037" cy="320675"/>
          </a:xfrm>
          <a:prstGeom prst="mathEqua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Szövegdoboz 27"/>
          <p:cNvSpPr txBox="1">
            <a:spLocks noChangeArrowheads="1"/>
          </p:cNvSpPr>
          <p:nvPr/>
        </p:nvSpPr>
        <p:spPr bwMode="auto">
          <a:xfrm>
            <a:off x="6938603" y="1735852"/>
            <a:ext cx="187325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Arial" panose="020B0604020202020204" pitchFamily="34" charset="0"/>
              </a:rPr>
              <a:t>Hasonlóságot hangsúlyozom: </a:t>
            </a:r>
            <a:r>
              <a:rPr lang="hu-HU" altLang="hu-H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honosítás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smtClean="0">
                <a:latin typeface="Arial" panose="020B0604020202020204" pitchFamily="34" charset="0"/>
              </a:rPr>
              <a:t>(ügyvéd = 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solicitor</a:t>
            </a:r>
            <a:endParaRPr lang="hu-HU" altLang="hu-HU" sz="1400" b="1" i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smtClean="0">
                <a:latin typeface="Arial" panose="020B0604020202020204" pitchFamily="34" charset="0"/>
              </a:rPr>
              <a:t>kft = 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ltd</a:t>
            </a:r>
            <a:r>
              <a:rPr lang="hu-HU" altLang="hu-HU" sz="1400" b="1" i="1" dirty="0" smtClean="0">
                <a:latin typeface="Arial" panose="020B0604020202020204" pitchFamily="34" charset="0"/>
              </a:rPr>
              <a:t>)</a:t>
            </a:r>
            <a:endParaRPr lang="hu-HU" altLang="hu-HU" sz="1400" b="1" i="1" dirty="0">
              <a:latin typeface="Arial" panose="020B0604020202020204" pitchFamily="34" charset="0"/>
            </a:endParaRPr>
          </a:p>
        </p:txBody>
      </p:sp>
      <p:sp>
        <p:nvSpPr>
          <p:cNvPr id="2" name="Nem egyenlő 1"/>
          <p:cNvSpPr/>
          <p:nvPr/>
        </p:nvSpPr>
        <p:spPr>
          <a:xfrm>
            <a:off x="3383758" y="1932310"/>
            <a:ext cx="1004886" cy="3600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611560" y="188913"/>
            <a:ext cx="7886700" cy="1325563"/>
          </a:xfrm>
        </p:spPr>
        <p:txBody>
          <a:bodyPr/>
          <a:lstStyle/>
          <a:p>
            <a:r>
              <a:rPr lang="hu-HU" altLang="hu-HU" dirty="0" smtClean="0">
                <a:latin typeface="+mn-lt"/>
              </a:rPr>
              <a:t>Stratégiák: részleges ekvivalencia </a:t>
            </a:r>
            <a:r>
              <a:rPr lang="hu-HU" altLang="hu-H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honosítás</a:t>
            </a:r>
            <a:r>
              <a:rPr lang="hu-HU" altLang="hu-HU" dirty="0" smtClean="0">
                <a:latin typeface="+mn-lt"/>
              </a:rPr>
              <a:t> vs.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idegenítés </a:t>
            </a:r>
          </a:p>
        </p:txBody>
      </p:sp>
      <p:sp>
        <p:nvSpPr>
          <p:cNvPr id="4" name="Ellipszis 3"/>
          <p:cNvSpPr/>
          <p:nvPr/>
        </p:nvSpPr>
        <p:spPr>
          <a:xfrm>
            <a:off x="1328738" y="1585913"/>
            <a:ext cx="2159000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fogalom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284663" y="1536700"/>
            <a:ext cx="2170112" cy="963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1800" dirty="0" smtClean="0"/>
              <a:t>CNY fogalom</a:t>
            </a:r>
            <a:endParaRPr lang="hu-HU" sz="1800" dirty="0"/>
          </a:p>
        </p:txBody>
      </p:sp>
      <p:sp>
        <p:nvSpPr>
          <p:cNvPr id="7" name="Téglalap 6"/>
          <p:cNvSpPr/>
          <p:nvPr/>
        </p:nvSpPr>
        <p:spPr>
          <a:xfrm>
            <a:off x="1412875" y="3233738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megnevezés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4422775" y="3233738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CNY megnevezés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2339975" y="2451100"/>
            <a:ext cx="0" cy="693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endCxn id="6" idx="4"/>
          </p:cNvCxnSpPr>
          <p:nvPr/>
        </p:nvCxnSpPr>
        <p:spPr>
          <a:xfrm flipV="1">
            <a:off x="5368925" y="2500313"/>
            <a:ext cx="0" cy="64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gyenlő 12"/>
          <p:cNvSpPr/>
          <p:nvPr/>
        </p:nvSpPr>
        <p:spPr>
          <a:xfrm>
            <a:off x="3417888" y="3346450"/>
            <a:ext cx="935037" cy="320675"/>
          </a:xfrm>
          <a:prstGeom prst="mathEqua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1295400" y="4665663"/>
            <a:ext cx="2160588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fogalom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471613" y="5989638"/>
            <a:ext cx="1873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FNY megnevezés</a:t>
            </a:r>
          </a:p>
        </p:txBody>
      </p:sp>
      <p:sp>
        <p:nvSpPr>
          <p:cNvPr id="23" name="Téglalap 22"/>
          <p:cNvSpPr/>
          <p:nvPr/>
        </p:nvSpPr>
        <p:spPr>
          <a:xfrm>
            <a:off x="4233863" y="5989638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CNY megnevezés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 flipH="1" flipV="1">
            <a:off x="2374900" y="5529263"/>
            <a:ext cx="14288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3487738" y="5229225"/>
            <a:ext cx="1516062" cy="76041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Szövegdoboz 27"/>
          <p:cNvSpPr txBox="1">
            <a:spLocks noChangeArrowheads="1"/>
          </p:cNvSpPr>
          <p:nvPr/>
        </p:nvSpPr>
        <p:spPr bwMode="auto">
          <a:xfrm>
            <a:off x="6938603" y="1735852"/>
            <a:ext cx="187325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Arial" panose="020B0604020202020204" pitchFamily="34" charset="0"/>
              </a:rPr>
              <a:t>Hasonlóságot hangsúlyozom: </a:t>
            </a:r>
            <a:r>
              <a:rPr lang="hu-HU" altLang="hu-H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honosítás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smtClean="0">
                <a:latin typeface="Arial" panose="020B0604020202020204" pitchFamily="34" charset="0"/>
              </a:rPr>
              <a:t>(ügyvéd = 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solicitor</a:t>
            </a:r>
            <a:endParaRPr lang="hu-HU" altLang="hu-HU" sz="1400" b="1" i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smtClean="0">
                <a:latin typeface="Arial" panose="020B0604020202020204" pitchFamily="34" charset="0"/>
              </a:rPr>
              <a:t>kft = 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ltd</a:t>
            </a:r>
            <a:r>
              <a:rPr lang="hu-HU" altLang="hu-HU" sz="1400" b="1" i="1" dirty="0" smtClean="0">
                <a:latin typeface="Arial" panose="020B0604020202020204" pitchFamily="34" charset="0"/>
              </a:rPr>
              <a:t>)</a:t>
            </a:r>
            <a:endParaRPr lang="hu-HU" altLang="hu-HU" sz="1400" b="1" i="1" dirty="0">
              <a:latin typeface="Arial" panose="020B0604020202020204" pitchFamily="34" charset="0"/>
            </a:endParaRPr>
          </a:p>
        </p:txBody>
      </p:sp>
      <p:sp>
        <p:nvSpPr>
          <p:cNvPr id="29" name="Szövegdoboz 28"/>
          <p:cNvSpPr txBox="1">
            <a:spLocks noChangeArrowheads="1"/>
          </p:cNvSpPr>
          <p:nvPr/>
        </p:nvSpPr>
        <p:spPr bwMode="auto">
          <a:xfrm>
            <a:off x="6851649" y="4421267"/>
            <a:ext cx="1960203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Arial" panose="020B0604020202020204" pitchFamily="34" charset="0"/>
              </a:rPr>
              <a:t>Különbséget hangsúlyozom: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Idegenítés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smtClean="0">
                <a:latin typeface="Arial" panose="020B0604020202020204" pitchFamily="34" charset="0"/>
              </a:rPr>
              <a:t>(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solicitor</a:t>
            </a:r>
            <a:r>
              <a:rPr lang="hu-HU" altLang="hu-HU" sz="1400" b="1" i="1" dirty="0">
                <a:latin typeface="Arial" panose="020B0604020202020204" pitchFamily="34" charset="0"/>
              </a:rPr>
              <a:t>=</a:t>
            </a:r>
            <a:r>
              <a:rPr lang="hu-HU" altLang="hu-HU" sz="1400" b="1" i="1" dirty="0" smtClean="0">
                <a:latin typeface="Arial" panose="020B0604020202020204" pitchFamily="34" charset="0"/>
              </a:rPr>
              <a:t>Angliában a bíróság előtt nem eljáró, jogi tanácsot nyújtó ügyvéd</a:t>
            </a:r>
          </a:p>
          <a:p>
            <a:pPr>
              <a:spcBef>
                <a:spcPct val="0"/>
              </a:spcBef>
              <a:buFontTx/>
              <a:buNone/>
            </a:pPr>
            <a:endParaRPr lang="hu-HU" altLang="hu-HU" sz="1400" b="1" i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1" i="1" dirty="0" err="1">
                <a:latin typeface="Arial" panose="020B0604020202020204" pitchFamily="34" charset="0"/>
              </a:rPr>
              <a:t>l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td</a:t>
            </a:r>
            <a:r>
              <a:rPr lang="hu-HU" altLang="hu-HU" sz="1400" b="1" i="1" dirty="0" smtClean="0">
                <a:latin typeface="Arial" panose="020B0604020202020204" pitchFamily="34" charset="0"/>
              </a:rPr>
              <a:t>=</a:t>
            </a:r>
            <a:r>
              <a:rPr lang="hu-HU" altLang="hu-HU" sz="1400" b="1" i="1" dirty="0" err="1" smtClean="0">
                <a:latin typeface="Arial" panose="020B0604020202020204" pitchFamily="34" charset="0"/>
              </a:rPr>
              <a:t>ltd</a:t>
            </a:r>
            <a:r>
              <a:rPr lang="hu-HU" altLang="hu-HU" sz="1400" b="1" i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" name="Nem egyenlő 1"/>
          <p:cNvSpPr/>
          <p:nvPr/>
        </p:nvSpPr>
        <p:spPr>
          <a:xfrm>
            <a:off x="3383758" y="1932310"/>
            <a:ext cx="1004886" cy="36004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1274" y="19558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/>
              <a:t>Mit írjunk le?</a:t>
            </a:r>
            <a:br>
              <a:rPr lang="hu-HU" sz="3200" b="1" dirty="0" smtClean="0"/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FNY rendszerét	     </a:t>
            </a:r>
            <a:r>
              <a:rPr lang="hu-HU" sz="3200" b="1" dirty="0"/>
              <a:t>v</a:t>
            </a:r>
            <a:r>
              <a:rPr lang="hu-HU" sz="3200" b="1" dirty="0" smtClean="0"/>
              <a:t>agy		</a:t>
            </a: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CNY rendszerét</a:t>
            </a:r>
            <a:endParaRPr lang="hu-H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1115616" y="2420888"/>
            <a:ext cx="1855118" cy="5232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FNY fogalom</a:t>
            </a:r>
            <a:endParaRPr lang="hu-HU" altLang="hu-HU" sz="2000" dirty="0">
              <a:latin typeface="Verdana" panose="020B060403050404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206393" y="4005064"/>
            <a:ext cx="1792941" cy="1205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 smtClean="0">
                <a:latin typeface="Times New Roman" panose="02020603050405020304" pitchFamily="18" charset="0"/>
              </a:rPr>
              <a:t>FNY terminus</a:t>
            </a:r>
            <a:endParaRPr lang="hu-HU" altLang="hu-HU" sz="1800" dirty="0">
              <a:latin typeface="Verdana" panose="020B0604030504040204" pitchFamily="34" charset="0"/>
            </a:endParaRP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 flipV="1">
            <a:off x="1979712" y="2944141"/>
            <a:ext cx="0" cy="10609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555776" y="2963156"/>
            <a:ext cx="1216877" cy="1041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63888" y="4023539"/>
            <a:ext cx="1540186" cy="1216722"/>
          </a:xfrm>
          <a:prstGeom prst="rect">
            <a:avLst/>
          </a:prstGeom>
          <a:solidFill>
            <a:srgbClr val="FFFFFF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CNY terminus</a:t>
            </a:r>
            <a:r>
              <a:rPr lang="hu-HU" altLang="hu-H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698176" y="5529883"/>
            <a:ext cx="2868706" cy="337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Idegenítés</a:t>
            </a:r>
          </a:p>
          <a:p>
            <a:pPr>
              <a:spcBef>
                <a:spcPct val="0"/>
              </a:spcBef>
              <a:buNone/>
            </a:pPr>
            <a:r>
              <a:rPr lang="hu-HU" altLang="hu-H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kölcsönzés</a:t>
            </a:r>
          </a:p>
          <a:p>
            <a:pPr>
              <a:spcBef>
                <a:spcPct val="0"/>
              </a:spcBef>
              <a:buNone/>
            </a:pPr>
            <a:r>
              <a:rPr lang="hu-HU" altLang="hu-H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hu-HU" altLang="hu-H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örülírás</a:t>
            </a:r>
          </a:p>
          <a:p>
            <a:pPr>
              <a:spcBef>
                <a:spcPct val="0"/>
              </a:spcBef>
              <a:buNone/>
            </a:pPr>
            <a:r>
              <a:rPr lang="hu-HU" altLang="hu-H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új megnevezés</a:t>
            </a:r>
            <a:endParaRPr lang="hu-HU" altLang="hu-H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Verdana" panose="020B0604030504040204" pitchFamily="34" charset="0"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1017960" y="2060848"/>
            <a:ext cx="4274120" cy="34563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3203849" y="2592997"/>
            <a:ext cx="2861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65399" y="2320485"/>
            <a:ext cx="1613647" cy="64267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CNY fogalom</a:t>
            </a:r>
            <a:endParaRPr lang="hu-HU" altLang="hu-HU" sz="2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39777" y="4023539"/>
            <a:ext cx="1540186" cy="121672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CNY terminus</a:t>
            </a:r>
            <a:endParaRPr lang="hu-HU" altLang="hu-HU" sz="18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" name="Egyenes összekötő nyíllal 15"/>
          <p:cNvCxnSpPr>
            <a:endCxn id="13" idx="2"/>
          </p:cNvCxnSpPr>
          <p:nvPr/>
        </p:nvCxnSpPr>
        <p:spPr>
          <a:xfrm flipV="1">
            <a:off x="6872222" y="2963156"/>
            <a:ext cx="1" cy="1041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5856634" y="2048197"/>
            <a:ext cx="2331347" cy="345638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5609710" y="1413360"/>
            <a:ext cx="44547" cy="52203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275294" y="5540422"/>
            <a:ext cx="2868706" cy="337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Honosítás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Verdana" panose="020B0604030504040204" pitchFamily="34" charset="0"/>
            </a:endParaRPr>
          </a:p>
        </p:txBody>
      </p:sp>
      <p:sp>
        <p:nvSpPr>
          <p:cNvPr id="23" name="Téglalap 1"/>
          <p:cNvSpPr>
            <a:spLocks noChangeArrowheads="1"/>
          </p:cNvSpPr>
          <p:nvPr/>
        </p:nvSpPr>
        <p:spPr bwMode="auto">
          <a:xfrm>
            <a:off x="180308" y="6488113"/>
            <a:ext cx="1491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Fischer </a:t>
            </a:r>
            <a:r>
              <a:rPr lang="hu-HU" altLang="hu-HU" sz="1800" dirty="0" smtClean="0"/>
              <a:t>2018b</a:t>
            </a: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33154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 dirty="0" smtClean="0"/>
              <a:t>Példa: stratégiák </a:t>
            </a:r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3" y="3114810"/>
            <a:ext cx="9144000" cy="1727200"/>
          </a:xfrm>
        </p:spPr>
      </p:pic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660567" y="2273120"/>
            <a:ext cx="230505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dirty="0" smtClean="0">
                <a:latin typeface="Arial" panose="020B0604020202020204" pitchFamily="34" charset="0"/>
              </a:rPr>
              <a:t>A NÉMET bíróságok rendszere</a:t>
            </a:r>
            <a:endParaRPr lang="hu-HU" altLang="hu-HU" sz="1800" b="1" dirty="0">
              <a:latin typeface="Arial" panose="020B0604020202020204" pitchFamily="34" charset="0"/>
            </a:endParaRP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3313062" y="5330267"/>
            <a:ext cx="2233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hu-HU" altLang="hu-HU" sz="1600" i="1" dirty="0" smtClean="0">
                <a:latin typeface="Arial" panose="020B0604020202020204" pitchFamily="34" charset="0"/>
              </a:rPr>
              <a:t>Hasonlóság kiemelése</a:t>
            </a:r>
          </a:p>
          <a:p>
            <a:pPr algn="ctr">
              <a:spcBef>
                <a:spcPts val="0"/>
              </a:spcBef>
              <a:buNone/>
            </a:pPr>
            <a:r>
              <a:rPr lang="hu-HU" altLang="hu-HU" sz="16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honosítás</a:t>
            </a:r>
            <a:endParaRPr lang="hu-HU" altLang="hu-HU" sz="16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8920" name="Oval 10"/>
          <p:cNvSpPr>
            <a:spLocks noChangeArrowheads="1"/>
          </p:cNvSpPr>
          <p:nvPr/>
        </p:nvSpPr>
        <p:spPr bwMode="auto">
          <a:xfrm>
            <a:off x="3015870" y="5153462"/>
            <a:ext cx="254917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Arial" panose="020B0604020202020204" pitchFamily="34" charset="0"/>
            </a:endParaRPr>
          </a:p>
        </p:txBody>
      </p:sp>
      <p:sp>
        <p:nvSpPr>
          <p:cNvPr id="38925" name="Rectangle 15"/>
          <p:cNvSpPr>
            <a:spLocks noChangeArrowheads="1"/>
          </p:cNvSpPr>
          <p:nvPr/>
        </p:nvSpPr>
        <p:spPr bwMode="auto">
          <a:xfrm>
            <a:off x="202322" y="6220718"/>
            <a:ext cx="3457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400" dirty="0" err="1" smtClean="0">
                <a:latin typeface="Arial" panose="020B0604020202020204" pitchFamily="34" charset="0"/>
              </a:rPr>
              <a:t>Based</a:t>
            </a:r>
            <a:r>
              <a:rPr lang="hu-HU" altLang="hu-HU" sz="1400" dirty="0" smtClean="0">
                <a:latin typeface="Arial" panose="020B0604020202020204" pitchFamily="34" charset="0"/>
              </a:rPr>
              <a:t> </a:t>
            </a:r>
            <a:r>
              <a:rPr lang="hu-HU" altLang="hu-HU" sz="1400" dirty="0" err="1" smtClean="0">
                <a:latin typeface="Arial" panose="020B0604020202020204" pitchFamily="34" charset="0"/>
              </a:rPr>
              <a:t>on</a:t>
            </a:r>
            <a:r>
              <a:rPr lang="hu-HU" altLang="hu-HU" sz="1400" dirty="0" smtClean="0">
                <a:latin typeface="Arial" panose="020B0604020202020204" pitchFamily="34" charset="0"/>
              </a:rPr>
              <a:t>: </a:t>
            </a:r>
            <a:r>
              <a:rPr lang="hu-HU" altLang="hu-HU" sz="1400" dirty="0" err="1">
                <a:latin typeface="Arial" panose="020B0604020202020204" pitchFamily="34" charset="0"/>
              </a:rPr>
              <a:t>Arntz</a:t>
            </a:r>
            <a:r>
              <a:rPr lang="hu-HU" altLang="hu-HU" sz="1400" dirty="0">
                <a:latin typeface="Arial" panose="020B0604020202020204" pitchFamily="34" charset="0"/>
              </a:rPr>
              <a:t>–</a:t>
            </a:r>
            <a:r>
              <a:rPr lang="hu-HU" altLang="hu-HU" sz="1400" dirty="0" err="1">
                <a:latin typeface="Arial" panose="020B0604020202020204" pitchFamily="34" charset="0"/>
              </a:rPr>
              <a:t>Picht</a:t>
            </a:r>
            <a:r>
              <a:rPr lang="hu-HU" altLang="hu-HU" sz="1400" dirty="0">
                <a:latin typeface="Arial" panose="020B0604020202020204" pitchFamily="34" charset="0"/>
              </a:rPr>
              <a:t>–Mayer (2004:176)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3142457" y="2157027"/>
            <a:ext cx="28813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 dirty="0" smtClean="0">
                <a:latin typeface="Arial" panose="020B0604020202020204" pitchFamily="34" charset="0"/>
              </a:rPr>
              <a:t>A francia bíróságok LÉTEZŐ rendszere</a:t>
            </a:r>
            <a:endParaRPr lang="hu-HU" altLang="hu-HU" sz="1800" b="1" dirty="0">
              <a:latin typeface="Arial" panose="020B060402020202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96286" y="3221872"/>
            <a:ext cx="2233613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FNY terminus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045751" y="3184729"/>
            <a:ext cx="2632075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Funkcionális ekvivalens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6232516" y="3184729"/>
            <a:ext cx="2619375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Fordítási ekvivalens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Lekerekített téglalap 3"/>
          <p:cNvSpPr/>
          <p:nvPr/>
        </p:nvSpPr>
        <p:spPr>
          <a:xfrm>
            <a:off x="6232516" y="1988840"/>
            <a:ext cx="2803980" cy="31646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1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 dirty="0" smtClean="0"/>
              <a:t>Példa: stratégiák </a:t>
            </a:r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3" y="3114810"/>
            <a:ext cx="9144000" cy="1727200"/>
          </a:xfrm>
        </p:spPr>
      </p:pic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660567" y="2273120"/>
            <a:ext cx="230505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dirty="0" smtClean="0">
                <a:latin typeface="Arial" panose="020B0604020202020204" pitchFamily="34" charset="0"/>
              </a:rPr>
              <a:t>A NÉMET bíróságok rendszere</a:t>
            </a:r>
            <a:endParaRPr lang="hu-HU" altLang="hu-HU" sz="1800" b="1" dirty="0">
              <a:latin typeface="Arial" panose="020B0604020202020204" pitchFamily="34" charset="0"/>
            </a:endParaRP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6372225" y="1492182"/>
            <a:ext cx="2447925" cy="1338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Nem létező </a:t>
            </a:r>
            <a:r>
              <a:rPr lang="hu-HU" altLang="hu-HU" sz="1800" b="1" dirty="0" smtClean="0">
                <a:latin typeface="Arial" panose="020B0604020202020204" pitchFamily="34" charset="0"/>
              </a:rPr>
              <a:t>francia bíróságok</a:t>
            </a:r>
            <a:endParaRPr lang="hu-HU" altLang="hu-HU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dirty="0" smtClean="0">
                <a:latin typeface="Arial" panose="020B0604020202020204" pitchFamily="34" charset="0"/>
              </a:rPr>
              <a:t>(NÉMET bíróságok franciául leírva)</a:t>
            </a:r>
            <a:endParaRPr lang="hu-HU" altLang="hu-HU" sz="1800" b="1" dirty="0">
              <a:latin typeface="Arial" panose="020B0604020202020204" pitchFamily="34" charset="0"/>
            </a:endParaRP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3313062" y="5330267"/>
            <a:ext cx="2233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hu-HU" altLang="hu-HU" sz="1600" i="1" dirty="0" smtClean="0">
                <a:latin typeface="Arial" panose="020B0604020202020204" pitchFamily="34" charset="0"/>
              </a:rPr>
              <a:t>Hasonlóság kiemelése</a:t>
            </a:r>
          </a:p>
          <a:p>
            <a:pPr algn="ctr">
              <a:spcBef>
                <a:spcPts val="0"/>
              </a:spcBef>
              <a:buNone/>
            </a:pPr>
            <a:r>
              <a:rPr lang="hu-HU" altLang="hu-HU" sz="16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honosítás</a:t>
            </a:r>
            <a:endParaRPr lang="hu-HU" altLang="hu-HU" sz="16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8920" name="Oval 10"/>
          <p:cNvSpPr>
            <a:spLocks noChangeArrowheads="1"/>
          </p:cNvSpPr>
          <p:nvPr/>
        </p:nvSpPr>
        <p:spPr bwMode="auto">
          <a:xfrm>
            <a:off x="3015870" y="5153462"/>
            <a:ext cx="254917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Arial" panose="020B0604020202020204" pitchFamily="34" charset="0"/>
            </a:endParaRPr>
          </a:p>
        </p:txBody>
      </p:sp>
      <p:sp>
        <p:nvSpPr>
          <p:cNvPr id="38922" name="Oval 12"/>
          <p:cNvSpPr>
            <a:spLocks noChangeArrowheads="1"/>
          </p:cNvSpPr>
          <p:nvPr/>
        </p:nvSpPr>
        <p:spPr bwMode="auto">
          <a:xfrm>
            <a:off x="6364757" y="5042380"/>
            <a:ext cx="2305050" cy="16269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Arial" panose="020B0604020202020204" pitchFamily="34" charset="0"/>
            </a:endParaRPr>
          </a:p>
        </p:txBody>
      </p:sp>
      <p:sp>
        <p:nvSpPr>
          <p:cNvPr id="38925" name="Rectangle 15"/>
          <p:cNvSpPr>
            <a:spLocks noChangeArrowheads="1"/>
          </p:cNvSpPr>
          <p:nvPr/>
        </p:nvSpPr>
        <p:spPr bwMode="auto">
          <a:xfrm>
            <a:off x="202322" y="6220718"/>
            <a:ext cx="3457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400" dirty="0" err="1" smtClean="0">
                <a:latin typeface="Arial" panose="020B0604020202020204" pitchFamily="34" charset="0"/>
              </a:rPr>
              <a:t>Based</a:t>
            </a:r>
            <a:r>
              <a:rPr lang="hu-HU" altLang="hu-HU" sz="1400" dirty="0" smtClean="0">
                <a:latin typeface="Arial" panose="020B0604020202020204" pitchFamily="34" charset="0"/>
              </a:rPr>
              <a:t> </a:t>
            </a:r>
            <a:r>
              <a:rPr lang="hu-HU" altLang="hu-HU" sz="1400" dirty="0" err="1" smtClean="0">
                <a:latin typeface="Arial" panose="020B0604020202020204" pitchFamily="34" charset="0"/>
              </a:rPr>
              <a:t>on</a:t>
            </a:r>
            <a:r>
              <a:rPr lang="hu-HU" altLang="hu-HU" sz="1400" dirty="0" smtClean="0">
                <a:latin typeface="Arial" panose="020B0604020202020204" pitchFamily="34" charset="0"/>
              </a:rPr>
              <a:t>: </a:t>
            </a:r>
            <a:r>
              <a:rPr lang="hu-HU" altLang="hu-HU" sz="1400" dirty="0" err="1">
                <a:latin typeface="Arial" panose="020B0604020202020204" pitchFamily="34" charset="0"/>
              </a:rPr>
              <a:t>Arntz</a:t>
            </a:r>
            <a:r>
              <a:rPr lang="hu-HU" altLang="hu-HU" sz="1400" dirty="0">
                <a:latin typeface="Arial" panose="020B0604020202020204" pitchFamily="34" charset="0"/>
              </a:rPr>
              <a:t>–</a:t>
            </a:r>
            <a:r>
              <a:rPr lang="hu-HU" altLang="hu-HU" sz="1400" dirty="0" err="1">
                <a:latin typeface="Arial" panose="020B0604020202020204" pitchFamily="34" charset="0"/>
              </a:rPr>
              <a:t>Picht</a:t>
            </a:r>
            <a:r>
              <a:rPr lang="hu-HU" altLang="hu-HU" sz="1400" dirty="0">
                <a:latin typeface="Arial" panose="020B0604020202020204" pitchFamily="34" charset="0"/>
              </a:rPr>
              <a:t>–Mayer (2004:176)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3142457" y="2157027"/>
            <a:ext cx="28813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 dirty="0" smtClean="0">
                <a:latin typeface="Arial" panose="020B0604020202020204" pitchFamily="34" charset="0"/>
              </a:rPr>
              <a:t>A francia bíróságok LÉTEZŐ rendszere</a:t>
            </a:r>
            <a:endParaRPr lang="hu-HU" altLang="hu-HU" sz="1800" b="1" dirty="0">
              <a:latin typeface="Arial" panose="020B060402020202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96286" y="3221872"/>
            <a:ext cx="2233613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FNY terminus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045751" y="3184729"/>
            <a:ext cx="2632075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Funkcionális ekvivalens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6232516" y="3184729"/>
            <a:ext cx="2619375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Fordítási ekvivalens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436194" y="5330267"/>
            <a:ext cx="25282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hu-HU" altLang="hu-HU" sz="1800" i="1" dirty="0" smtClean="0">
                <a:latin typeface="Arial" panose="020B0604020202020204" pitchFamily="34" charset="0"/>
              </a:rPr>
              <a:t>Különbség kiemelése</a:t>
            </a:r>
          </a:p>
        </p:txBody>
      </p:sp>
      <p:sp>
        <p:nvSpPr>
          <p:cNvPr id="2" name="Téglalap 1"/>
          <p:cNvSpPr/>
          <p:nvPr/>
        </p:nvSpPr>
        <p:spPr>
          <a:xfrm>
            <a:off x="6757692" y="5607266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hu-HU" b="1" i="1" dirty="0">
                <a:solidFill>
                  <a:srgbClr val="00B050"/>
                </a:solidFill>
                <a:latin typeface="Arial" panose="020B0604020202020204" pitchFamily="34" charset="0"/>
              </a:rPr>
              <a:t>i</a:t>
            </a:r>
            <a:r>
              <a:rPr lang="hu-HU" altLang="hu-HU" b="1" i="1" dirty="0" smtClean="0">
                <a:solidFill>
                  <a:srgbClr val="00B050"/>
                </a:solidFill>
                <a:latin typeface="Arial" panose="020B0604020202020204" pitchFamily="34" charset="0"/>
              </a:rPr>
              <a:t>degenítés </a:t>
            </a:r>
          </a:p>
          <a:p>
            <a:r>
              <a:rPr lang="hu-HU" altLang="hu-HU" i="1" dirty="0" smtClean="0">
                <a:solidFill>
                  <a:srgbClr val="00B050"/>
                </a:solidFill>
                <a:latin typeface="Arial" panose="020B0604020202020204" pitchFamily="34" charset="0"/>
              </a:rPr>
              <a:t>Itt: körülírás</a:t>
            </a:r>
            <a:endParaRPr lang="hu-HU" altLang="hu-HU" i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Jelentőség: a fordítás iránya!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b="1" dirty="0" smtClean="0">
                <a:solidFill>
                  <a:srgbClr val="7030A0"/>
                </a:solidFill>
              </a:rPr>
              <a:t>HU	</a:t>
            </a:r>
            <a:r>
              <a:rPr lang="hu-HU" dirty="0" smtClean="0"/>
              <a:t>			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b="1" dirty="0" smtClean="0">
                <a:solidFill>
                  <a:srgbClr val="C00000"/>
                </a:solidFill>
              </a:rPr>
              <a:t>rendelet </a:t>
            </a:r>
            <a:r>
              <a:rPr lang="hu-HU" dirty="0" smtClean="0"/>
              <a:t>		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EN: </a:t>
            </a:r>
            <a:r>
              <a:rPr lang="hu-HU" b="1" dirty="0" err="1" smtClean="0"/>
              <a:t>decree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					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1907704" y="28529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43953" y="1412776"/>
            <a:ext cx="4176464" cy="39044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3059832" y="2564904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6084168" y="1808820"/>
            <a:ext cx="244827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7030A0"/>
                </a:solidFill>
              </a:rPr>
              <a:t>EU:</a:t>
            </a:r>
          </a:p>
          <a:p>
            <a:pPr algn="ctr"/>
            <a:endParaRPr lang="hu-HU" dirty="0"/>
          </a:p>
          <a:p>
            <a:pPr algn="ctr"/>
            <a:r>
              <a:rPr lang="hu-HU" dirty="0" smtClean="0"/>
              <a:t>EN: </a:t>
            </a:r>
            <a:r>
              <a:rPr lang="hu-HU" b="1" dirty="0" err="1" smtClean="0"/>
              <a:t>regulation</a:t>
            </a:r>
            <a:endParaRPr lang="hu-HU" b="1" dirty="0"/>
          </a:p>
        </p:txBody>
      </p:sp>
      <p:cxnSp>
        <p:nvCxnSpPr>
          <p:cNvPr id="20" name="Egyenes összekötő 19"/>
          <p:cNvCxnSpPr/>
          <p:nvPr/>
        </p:nvCxnSpPr>
        <p:spPr>
          <a:xfrm>
            <a:off x="4932040" y="1556792"/>
            <a:ext cx="0" cy="496855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3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hu-HU" altLang="hu-HU" dirty="0" smtClean="0">
                <a:latin typeface="+mn-lt"/>
              </a:rPr>
              <a:t>Mit jegyezzek meg mindebből?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824"/>
            <a:ext cx="8229600" cy="5805487"/>
          </a:xfrm>
        </p:spPr>
        <p:txBody>
          <a:bodyPr/>
          <a:lstStyle/>
          <a:p>
            <a:r>
              <a:rPr lang="hu-HU" altLang="hu-HU" dirty="0" smtClean="0"/>
              <a:t>A fordításelméletben:</a:t>
            </a:r>
          </a:p>
          <a:p>
            <a:pPr lvl="1"/>
            <a:r>
              <a:rPr lang="hu-HU" altLang="hu-HU" i="1" dirty="0" smtClean="0"/>
              <a:t>Honosító </a:t>
            </a:r>
            <a:r>
              <a:rPr lang="hu-HU" altLang="hu-HU" dirty="0" smtClean="0"/>
              <a:t>vs</a:t>
            </a:r>
            <a:r>
              <a:rPr lang="hu-HU" altLang="hu-HU" i="1" dirty="0" smtClean="0"/>
              <a:t>. </a:t>
            </a:r>
            <a:r>
              <a:rPr lang="hu-HU" altLang="hu-HU" i="1" dirty="0"/>
              <a:t>i</a:t>
            </a:r>
            <a:r>
              <a:rPr lang="hu-HU" altLang="hu-HU" i="1" dirty="0" smtClean="0"/>
              <a:t>degenítő </a:t>
            </a:r>
            <a:r>
              <a:rPr lang="hu-HU" altLang="hu-HU" dirty="0" smtClean="0"/>
              <a:t>stratégia</a:t>
            </a:r>
          </a:p>
          <a:p>
            <a:pPr lvl="1"/>
            <a:r>
              <a:rPr lang="hu-HU" altLang="hu-HU" i="1" dirty="0" smtClean="0"/>
              <a:t>Honosító</a:t>
            </a:r>
            <a:r>
              <a:rPr lang="hu-HU" altLang="hu-HU" dirty="0" smtClean="0"/>
              <a:t> stratégia a favorizált: célnyelvi kultúra hangsúlyozása (</a:t>
            </a:r>
            <a:r>
              <a:rPr lang="hu-HU" altLang="hu-HU" dirty="0" err="1" smtClean="0"/>
              <a:t>Lsd</a:t>
            </a:r>
            <a:r>
              <a:rPr lang="hu-HU" altLang="hu-HU" dirty="0" smtClean="0"/>
              <a:t>. </a:t>
            </a:r>
            <a:r>
              <a:rPr lang="hu-HU" altLang="hu-HU" dirty="0" err="1" smtClean="0"/>
              <a:t>szkoposzelmélet</a:t>
            </a:r>
            <a:r>
              <a:rPr lang="hu-HU" altLang="hu-HU" dirty="0" smtClean="0"/>
              <a:t>)</a:t>
            </a:r>
          </a:p>
          <a:p>
            <a:pPr lvl="1"/>
            <a:r>
              <a:rPr lang="hu-HU" altLang="hu-HU" dirty="0" smtClean="0">
                <a:cs typeface="Arial" panose="020B0604020202020204" pitchFamily="34" charset="0"/>
              </a:rPr>
              <a:t>Jules </a:t>
            </a:r>
            <a:r>
              <a:rPr lang="hu-HU" altLang="hu-HU" dirty="0">
                <a:cs typeface="Arial" panose="020B0604020202020204" pitchFamily="34" charset="0"/>
              </a:rPr>
              <a:t>Verne vs. </a:t>
            </a:r>
            <a:r>
              <a:rPr lang="hu-HU" altLang="hu-HU" b="1" dirty="0">
                <a:cs typeface="Arial" panose="020B0604020202020204" pitchFamily="34" charset="0"/>
              </a:rPr>
              <a:t>Verne </a:t>
            </a:r>
            <a:r>
              <a:rPr lang="hu-HU" altLang="hu-HU" b="1" dirty="0" smtClean="0">
                <a:cs typeface="Arial" panose="020B0604020202020204" pitchFamily="34" charset="0"/>
              </a:rPr>
              <a:t>Gyula</a:t>
            </a:r>
            <a:r>
              <a:rPr lang="hu-HU" altLang="hu-HU" dirty="0" smtClean="0">
                <a:cs typeface="Arial" panose="020B0604020202020204" pitchFamily="34" charset="0"/>
              </a:rPr>
              <a:t>!</a:t>
            </a:r>
            <a:endParaRPr lang="hu-HU" altLang="hu-HU" dirty="0">
              <a:cs typeface="Arial" panose="020B0604020202020204" pitchFamily="34" charset="0"/>
            </a:endParaRPr>
          </a:p>
          <a:p>
            <a:r>
              <a:rPr lang="hu-HU" altLang="hu-HU" dirty="0" smtClean="0">
                <a:solidFill>
                  <a:srgbClr val="C00000"/>
                </a:solidFill>
              </a:rPr>
              <a:t>DE: Mindkét stratégiának van létjogosultsága!</a:t>
            </a:r>
          </a:p>
          <a:p>
            <a:pPr lvl="1"/>
            <a:r>
              <a:rPr lang="hu-HU" altLang="hu-HU" dirty="0" smtClean="0">
                <a:cs typeface="Arial" panose="020B0604020202020204" pitchFamily="34" charset="0"/>
              </a:rPr>
              <a:t>jogi fordítások </a:t>
            </a:r>
          </a:p>
          <a:p>
            <a:r>
              <a:rPr lang="hu-HU" altLang="hu-HU" dirty="0" smtClean="0"/>
              <a:t>Gond: segédeszközök gyakran nem tesznek különbséget! (a teljes ekvivalencia látszatát keltik)</a:t>
            </a:r>
          </a:p>
          <a:p>
            <a:r>
              <a:rPr lang="hu-HU" altLang="hu-HU" dirty="0" smtClean="0"/>
              <a:t>Félrevezető lehet: Példa: </a:t>
            </a:r>
            <a:r>
              <a:rPr lang="hu-HU" altLang="hu-HU" b="1" dirty="0" smtClean="0">
                <a:solidFill>
                  <a:srgbClr val="7030A0"/>
                </a:solidFill>
              </a:rPr>
              <a:t>tanulmányi osztályvezető</a:t>
            </a:r>
          </a:p>
        </p:txBody>
      </p:sp>
    </p:spTree>
    <p:extLst>
      <p:ext uri="{BB962C8B-B14F-4D97-AF65-F5344CB8AC3E}">
        <p14:creationId xmlns:p14="http://schemas.microsoft.com/office/powerpoint/2010/main" val="39255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Következtetések…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915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Terminus</a:t>
            </a:r>
            <a:endParaRPr lang="hu-HU" sz="2400" b="1" dirty="0"/>
          </a:p>
          <a:p>
            <a:r>
              <a:rPr lang="hu-HU" sz="2400" dirty="0" smtClean="0"/>
              <a:t>Szűk vs. tág megközelítés: a terminus relatív fogalom!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ÚJ1: Pontosság, rendszerezés</a:t>
            </a:r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ÚJ2: Fogalomalapú megközelítés</a:t>
            </a:r>
            <a:endParaRPr lang="hu-HU" dirty="0"/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ÚJ3:</a:t>
            </a:r>
            <a:r>
              <a:rPr lang="hu-HU" dirty="0"/>
              <a:t> </a:t>
            </a:r>
            <a:r>
              <a:rPr lang="hu-HU" dirty="0" smtClean="0"/>
              <a:t>Különválasztható </a:t>
            </a:r>
            <a:r>
              <a:rPr lang="hu-HU" dirty="0"/>
              <a:t>a </a:t>
            </a:r>
            <a:r>
              <a:rPr lang="hu-HU" b="1" dirty="0">
                <a:solidFill>
                  <a:schemeClr val="accent2">
                    <a:lumMod val="50000"/>
                  </a:schemeClr>
                </a:solidFill>
              </a:rPr>
              <a:t>fogalmak</a:t>
            </a:r>
            <a:r>
              <a:rPr lang="hu-HU" dirty="0"/>
              <a:t> és </a:t>
            </a:r>
            <a:r>
              <a:rPr lang="hu-HU" b="1" dirty="0">
                <a:solidFill>
                  <a:schemeClr val="accent2">
                    <a:lumMod val="50000"/>
                  </a:schemeClr>
                </a:solidFill>
              </a:rPr>
              <a:t>megnevezések</a:t>
            </a:r>
            <a:r>
              <a:rPr lang="hu-HU" dirty="0"/>
              <a:t> szintje</a:t>
            </a:r>
          </a:p>
          <a:p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95536" y="4046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Miben </a:t>
            </a:r>
            <a:r>
              <a:rPr lang="hu-HU" b="1" dirty="0" smtClean="0"/>
              <a:t>ad újat </a:t>
            </a:r>
            <a:r>
              <a:rPr lang="hu-HU" dirty="0"/>
              <a:t>a </a:t>
            </a:r>
            <a:r>
              <a:rPr lang="hu-HU" dirty="0" smtClean="0"/>
              <a:t>terminológiaelmélet? 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20517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Következtetések…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84785"/>
            <a:ext cx="7886700" cy="25922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Terminus</a:t>
            </a:r>
            <a:endParaRPr lang="hu-HU" b="1" dirty="0"/>
          </a:p>
          <a:p>
            <a:r>
              <a:rPr lang="hu-HU" dirty="0" smtClean="0"/>
              <a:t>Szűk vs. tág megközelítés: a terminus relatív fogalom!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hu-HU" b="1" dirty="0" smtClean="0"/>
              <a:t>Ekvivalencia:</a:t>
            </a:r>
          </a:p>
          <a:p>
            <a:r>
              <a:rPr lang="hu-HU" dirty="0" smtClean="0"/>
              <a:t>Megnevezések </a:t>
            </a:r>
            <a:r>
              <a:rPr lang="hu-HU" b="1" i="1" dirty="0" smtClean="0"/>
              <a:t>ÉS</a:t>
            </a:r>
            <a:r>
              <a:rPr lang="hu-HU" dirty="0" smtClean="0"/>
              <a:t> fogalmak szintjén!</a:t>
            </a:r>
          </a:p>
          <a:p>
            <a:r>
              <a:rPr lang="hu-HU" dirty="0" smtClean="0"/>
              <a:t>Fordítás: egyszerre nyelvész</a:t>
            </a:r>
            <a:r>
              <a:rPr lang="hu-HU" b="1" i="1" dirty="0" smtClean="0"/>
              <a:t> </a:t>
            </a:r>
            <a:r>
              <a:rPr lang="hu-HU" b="1" i="1" dirty="0"/>
              <a:t>ÉS </a:t>
            </a:r>
            <a:r>
              <a:rPr lang="hu-HU" dirty="0" smtClean="0"/>
              <a:t>szakember</a:t>
            </a:r>
          </a:p>
          <a:p>
            <a:r>
              <a:rPr lang="hu-HU" dirty="0" smtClean="0"/>
              <a:t>Terminológiai kompetencia </a:t>
            </a:r>
            <a:r>
              <a:rPr lang="hu-HU" sz="2100" dirty="0" smtClean="0"/>
              <a:t>(</a:t>
            </a:r>
            <a:r>
              <a:rPr lang="hu-HU" sz="2100" dirty="0" err="1" smtClean="0"/>
              <a:t>Thelen</a:t>
            </a:r>
            <a:r>
              <a:rPr lang="hu-HU" sz="2100" dirty="0" smtClean="0"/>
              <a:t> </a:t>
            </a:r>
            <a:r>
              <a:rPr lang="hu-HU" sz="2100" dirty="0"/>
              <a:t>2007 , Fischer 2017, </a:t>
            </a:r>
            <a:r>
              <a:rPr lang="hu-HU" sz="2100" dirty="0" smtClean="0"/>
              <a:t>2018)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44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Következtetések…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9157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Terminus</a:t>
            </a:r>
            <a:endParaRPr lang="hu-HU" b="1" dirty="0"/>
          </a:p>
          <a:p>
            <a:r>
              <a:rPr lang="hu-HU" dirty="0" smtClean="0"/>
              <a:t>Szűk vs. tág megközelítés: a terminus relatív fogalom!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hu-HU" b="1" dirty="0" smtClean="0"/>
              <a:t>Ekvivalencia:</a:t>
            </a:r>
          </a:p>
          <a:p>
            <a:r>
              <a:rPr lang="hu-HU" dirty="0" smtClean="0"/>
              <a:t>Megnevezések </a:t>
            </a:r>
            <a:r>
              <a:rPr lang="hu-HU" b="1" i="1" dirty="0" smtClean="0"/>
              <a:t>ÉS</a:t>
            </a:r>
            <a:r>
              <a:rPr lang="hu-HU" dirty="0" smtClean="0"/>
              <a:t> fogalmak szintjén!</a:t>
            </a:r>
          </a:p>
          <a:p>
            <a:r>
              <a:rPr lang="hu-HU" dirty="0" smtClean="0"/>
              <a:t>Fordítás: egyszerre nyelvész</a:t>
            </a:r>
            <a:r>
              <a:rPr lang="hu-HU" b="1" i="1" dirty="0" smtClean="0"/>
              <a:t> </a:t>
            </a:r>
            <a:r>
              <a:rPr lang="hu-HU" b="1" i="1" dirty="0"/>
              <a:t>ÉS </a:t>
            </a:r>
            <a:r>
              <a:rPr lang="hu-HU" dirty="0" smtClean="0"/>
              <a:t>szakember</a:t>
            </a:r>
          </a:p>
          <a:p>
            <a:r>
              <a:rPr lang="hu-HU" dirty="0" smtClean="0"/>
              <a:t>Terminológiai kompetencia </a:t>
            </a:r>
            <a:r>
              <a:rPr lang="hu-HU" sz="2100" dirty="0" smtClean="0"/>
              <a:t>(</a:t>
            </a:r>
            <a:r>
              <a:rPr lang="hu-HU" sz="2100" dirty="0" err="1" smtClean="0"/>
              <a:t>Thelen</a:t>
            </a:r>
            <a:r>
              <a:rPr lang="hu-HU" sz="2100" dirty="0" smtClean="0"/>
              <a:t> </a:t>
            </a:r>
            <a:r>
              <a:rPr lang="hu-HU" sz="2100" dirty="0"/>
              <a:t>2007 , Fischer 2017, </a:t>
            </a:r>
            <a:r>
              <a:rPr lang="hu-HU" sz="2100" dirty="0" smtClean="0"/>
              <a:t>2018)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Ekvivalencia fogalmi szinten:</a:t>
            </a:r>
          </a:p>
          <a:p>
            <a:r>
              <a:rPr lang="hu-HU" dirty="0" smtClean="0"/>
              <a:t>Részleges ekvivalencia: </a:t>
            </a:r>
          </a:p>
          <a:p>
            <a:pPr lvl="1"/>
            <a:r>
              <a:rPr lang="hu-HU" dirty="0" smtClean="0"/>
              <a:t>Honosítás vagy idegenítés</a:t>
            </a:r>
          </a:p>
          <a:p>
            <a:r>
              <a:rPr lang="hu-HU" dirty="0" smtClean="0"/>
              <a:t>Ekvivalencia hiánya</a:t>
            </a:r>
          </a:p>
          <a:p>
            <a:pPr lvl="1"/>
            <a:r>
              <a:rPr lang="hu-HU" dirty="0" smtClean="0"/>
              <a:t>Idegenítés </a:t>
            </a:r>
          </a:p>
          <a:p>
            <a:pPr lvl="2"/>
            <a:r>
              <a:rPr lang="hu-HU" dirty="0" smtClean="0"/>
              <a:t>Kölcsönzés / körülírás / új megnevezés</a:t>
            </a:r>
          </a:p>
        </p:txBody>
      </p:sp>
    </p:spTree>
    <p:extLst>
      <p:ext uri="{BB962C8B-B14F-4D97-AF65-F5344CB8AC3E}">
        <p14:creationId xmlns:p14="http://schemas.microsoft.com/office/powerpoint/2010/main" val="3264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>
          <a:xfrm>
            <a:off x="683568" y="268288"/>
            <a:ext cx="7886700" cy="1325563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latin typeface="+mn-lt"/>
              </a:rPr>
              <a:t>Adalék: Mi is a fordítás?</a:t>
            </a:r>
            <a:br>
              <a:rPr lang="hu-HU" altLang="hu-HU" dirty="0" smtClean="0">
                <a:latin typeface="+mn-lt"/>
              </a:rPr>
            </a:br>
            <a:r>
              <a:rPr lang="hu-HU" altLang="hu-HU" dirty="0" smtClean="0">
                <a:latin typeface="+mn-lt"/>
              </a:rPr>
              <a:t>Nyelvek és fogalmi rendszerek</a:t>
            </a:r>
          </a:p>
        </p:txBody>
      </p:sp>
      <p:sp>
        <p:nvSpPr>
          <p:cNvPr id="37891" name="Téglalap 2"/>
          <p:cNvSpPr>
            <a:spLocks noChangeArrowheads="1"/>
          </p:cNvSpPr>
          <p:nvPr/>
        </p:nvSpPr>
        <p:spPr bwMode="auto">
          <a:xfrm>
            <a:off x="395288" y="6365875"/>
            <a:ext cx="1370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Fischer 2010</a:t>
            </a:r>
          </a:p>
        </p:txBody>
      </p:sp>
      <p:pic>
        <p:nvPicPr>
          <p:cNvPr id="37892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1752600"/>
            <a:ext cx="4572000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00213"/>
            <a:ext cx="56165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191000"/>
            <a:ext cx="5618163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8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sz="4000" dirty="0" smtClean="0">
                <a:latin typeface="+mn-lt"/>
              </a:rPr>
              <a:t>Rendszerszint:</a:t>
            </a:r>
            <a:br>
              <a:rPr lang="hu-HU" altLang="hu-HU" sz="4000" dirty="0" smtClean="0">
                <a:latin typeface="+mn-lt"/>
              </a:rPr>
            </a:br>
            <a:r>
              <a:rPr lang="hu-HU" altLang="hu-HU" sz="4000" dirty="0" smtClean="0">
                <a:latin typeface="+mn-lt"/>
              </a:rPr>
              <a:t>Nyelvek – fogalmi rendszerek – fordítás </a:t>
            </a:r>
          </a:p>
        </p:txBody>
      </p:sp>
      <p:sp>
        <p:nvSpPr>
          <p:cNvPr id="38915" name="Téglalap 2"/>
          <p:cNvSpPr>
            <a:spLocks noChangeArrowheads="1"/>
          </p:cNvSpPr>
          <p:nvPr/>
        </p:nvSpPr>
        <p:spPr bwMode="auto">
          <a:xfrm>
            <a:off x="468313" y="5949950"/>
            <a:ext cx="14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Fischer 2010 </a:t>
            </a:r>
            <a:endParaRPr lang="hu-HU" altLang="hu-HU" sz="1800" dirty="0"/>
          </a:p>
        </p:txBody>
      </p:sp>
      <p:pic>
        <p:nvPicPr>
          <p:cNvPr id="7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1" b="34716"/>
          <a:stretch/>
        </p:blipFill>
        <p:spPr>
          <a:xfrm>
            <a:off x="567054" y="1892451"/>
            <a:ext cx="2165948" cy="1680566"/>
          </a:xfrm>
        </p:spPr>
      </p:pic>
      <p:sp>
        <p:nvSpPr>
          <p:cNvPr id="4" name="Szövegdoboz 3"/>
          <p:cNvSpPr txBox="1"/>
          <p:nvPr/>
        </p:nvSpPr>
        <p:spPr>
          <a:xfrm>
            <a:off x="827088" y="3606323"/>
            <a:ext cx="219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1. Fordítás: </a:t>
            </a:r>
          </a:p>
          <a:p>
            <a:r>
              <a:rPr lang="hu-HU" b="1" dirty="0" smtClean="0"/>
              <a:t>2 nyelv és </a:t>
            </a:r>
          </a:p>
          <a:p>
            <a:r>
              <a:rPr lang="hu-HU" b="1" dirty="0" smtClean="0"/>
              <a:t>2 fogalmi rendszer között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9269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sz="4000" dirty="0" smtClean="0">
                <a:latin typeface="+mn-lt"/>
              </a:rPr>
              <a:t>Rendszerszint:</a:t>
            </a:r>
            <a:br>
              <a:rPr lang="hu-HU" altLang="hu-HU" sz="4000" dirty="0" smtClean="0">
                <a:latin typeface="+mn-lt"/>
              </a:rPr>
            </a:br>
            <a:r>
              <a:rPr lang="hu-HU" altLang="hu-HU" sz="4000" dirty="0" smtClean="0">
                <a:latin typeface="+mn-lt"/>
              </a:rPr>
              <a:t>Nyelvek – fogalmi rendszerek – fordítás </a:t>
            </a:r>
          </a:p>
        </p:txBody>
      </p:sp>
      <p:sp>
        <p:nvSpPr>
          <p:cNvPr id="38915" name="Téglalap 2"/>
          <p:cNvSpPr>
            <a:spLocks noChangeArrowheads="1"/>
          </p:cNvSpPr>
          <p:nvPr/>
        </p:nvSpPr>
        <p:spPr bwMode="auto">
          <a:xfrm>
            <a:off x="468313" y="5949950"/>
            <a:ext cx="14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Fischer 2010 </a:t>
            </a:r>
            <a:endParaRPr lang="hu-HU" altLang="hu-HU" sz="1800" dirty="0"/>
          </a:p>
        </p:txBody>
      </p:sp>
      <p:pic>
        <p:nvPicPr>
          <p:cNvPr id="7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1" b="34716"/>
          <a:stretch/>
        </p:blipFill>
        <p:spPr>
          <a:xfrm>
            <a:off x="567054" y="1892451"/>
            <a:ext cx="2165948" cy="1680566"/>
          </a:xfrm>
        </p:spPr>
      </p:pic>
      <p:sp>
        <p:nvSpPr>
          <p:cNvPr id="4" name="Szövegdoboz 3"/>
          <p:cNvSpPr txBox="1"/>
          <p:nvPr/>
        </p:nvSpPr>
        <p:spPr>
          <a:xfrm>
            <a:off x="827088" y="3606323"/>
            <a:ext cx="219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1. Fordítás: </a:t>
            </a:r>
          </a:p>
          <a:p>
            <a:r>
              <a:rPr lang="hu-HU" b="1" dirty="0" smtClean="0"/>
              <a:t>2 nyelv és </a:t>
            </a:r>
          </a:p>
          <a:p>
            <a:r>
              <a:rPr lang="hu-HU" b="1" dirty="0" smtClean="0"/>
              <a:t>2 fogalmi rendszer között</a:t>
            </a:r>
            <a:endParaRPr lang="hu-HU" b="1" dirty="0"/>
          </a:p>
        </p:txBody>
      </p:sp>
      <p:pic>
        <p:nvPicPr>
          <p:cNvPr id="9" name="Tartalom hely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1" r="32179" b="38871"/>
          <a:stretch/>
        </p:blipFill>
        <p:spPr>
          <a:xfrm>
            <a:off x="3491880" y="1892451"/>
            <a:ext cx="2219618" cy="1588931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3455628" y="3587054"/>
            <a:ext cx="219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2. Fordítás: </a:t>
            </a:r>
          </a:p>
          <a:p>
            <a:r>
              <a:rPr lang="hu-HU" b="1" dirty="0" smtClean="0"/>
              <a:t>2 nyelv között, de </a:t>
            </a:r>
          </a:p>
          <a:p>
            <a:r>
              <a:rPr lang="hu-HU" b="1" dirty="0" smtClean="0"/>
              <a:t>1 fogalmi rendszerben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132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sz="4000" dirty="0" smtClean="0">
                <a:latin typeface="+mn-lt"/>
              </a:rPr>
              <a:t>Rendszerszint:</a:t>
            </a:r>
            <a:br>
              <a:rPr lang="hu-HU" altLang="hu-HU" sz="4000" dirty="0" smtClean="0">
                <a:latin typeface="+mn-lt"/>
              </a:rPr>
            </a:br>
            <a:r>
              <a:rPr lang="hu-HU" altLang="hu-HU" sz="4000" dirty="0" smtClean="0">
                <a:latin typeface="+mn-lt"/>
              </a:rPr>
              <a:t>Nyelvek – fogalmi rendszerek – fordítás </a:t>
            </a:r>
          </a:p>
        </p:txBody>
      </p:sp>
      <p:sp>
        <p:nvSpPr>
          <p:cNvPr id="38915" name="Téglalap 2"/>
          <p:cNvSpPr>
            <a:spLocks noChangeArrowheads="1"/>
          </p:cNvSpPr>
          <p:nvPr/>
        </p:nvSpPr>
        <p:spPr bwMode="auto">
          <a:xfrm>
            <a:off x="468313" y="5949950"/>
            <a:ext cx="14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Fischer 2010 </a:t>
            </a:r>
            <a:endParaRPr lang="hu-HU" altLang="hu-HU" sz="1800" dirty="0"/>
          </a:p>
        </p:txBody>
      </p:sp>
      <p:sp>
        <p:nvSpPr>
          <p:cNvPr id="41988" name="Szövegdoboz 3"/>
          <p:cNvSpPr txBox="1">
            <a:spLocks noChangeArrowheads="1"/>
          </p:cNvSpPr>
          <p:nvPr/>
        </p:nvSpPr>
        <p:spPr bwMode="auto">
          <a:xfrm>
            <a:off x="827088" y="5084763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 dirty="0" smtClean="0"/>
              <a:t>Fordítás mint </a:t>
            </a:r>
            <a:r>
              <a:rPr lang="hu-HU" altLang="hu-HU" sz="2400" b="1" dirty="0" smtClean="0">
                <a:solidFill>
                  <a:srgbClr val="FF0000"/>
                </a:solidFill>
              </a:rPr>
              <a:t>két nyelv </a:t>
            </a:r>
            <a:r>
              <a:rPr lang="hu-HU" altLang="hu-HU" sz="2400" b="1" dirty="0" smtClean="0"/>
              <a:t>közötti </a:t>
            </a:r>
            <a:r>
              <a:rPr lang="hu-HU" altLang="hu-HU" sz="2400" b="1" i="1" dirty="0" smtClean="0">
                <a:solidFill>
                  <a:srgbClr val="FF0000"/>
                </a:solidFill>
              </a:rPr>
              <a:t>inter</a:t>
            </a:r>
            <a:r>
              <a:rPr lang="hu-HU" altLang="hu-HU" sz="2400" b="1" i="1" dirty="0" smtClean="0"/>
              <a:t>kulturális kommunikáció?  </a:t>
            </a:r>
            <a:endParaRPr lang="hu-HU" altLang="hu-HU" sz="2400" b="1" i="1" dirty="0"/>
          </a:p>
        </p:txBody>
      </p:sp>
      <p:pic>
        <p:nvPicPr>
          <p:cNvPr id="7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1" b="34716"/>
          <a:stretch/>
        </p:blipFill>
        <p:spPr>
          <a:xfrm>
            <a:off x="567054" y="1892451"/>
            <a:ext cx="2165948" cy="1680566"/>
          </a:xfrm>
        </p:spPr>
      </p:pic>
      <p:sp>
        <p:nvSpPr>
          <p:cNvPr id="4" name="Szövegdoboz 3"/>
          <p:cNvSpPr txBox="1"/>
          <p:nvPr/>
        </p:nvSpPr>
        <p:spPr>
          <a:xfrm>
            <a:off x="827088" y="3606323"/>
            <a:ext cx="219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1. Fordítás: </a:t>
            </a:r>
          </a:p>
          <a:p>
            <a:r>
              <a:rPr lang="hu-HU" b="1" dirty="0" smtClean="0"/>
              <a:t>2 nyelv és </a:t>
            </a:r>
          </a:p>
          <a:p>
            <a:r>
              <a:rPr lang="hu-HU" b="1" dirty="0" smtClean="0"/>
              <a:t>2 fogalmi rendszer között</a:t>
            </a:r>
            <a:endParaRPr lang="hu-HU" b="1" dirty="0"/>
          </a:p>
        </p:txBody>
      </p:sp>
      <p:pic>
        <p:nvPicPr>
          <p:cNvPr id="9" name="Tartalom hely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1" r="32179" b="38871"/>
          <a:stretch/>
        </p:blipFill>
        <p:spPr>
          <a:xfrm>
            <a:off x="3491880" y="1892451"/>
            <a:ext cx="2219618" cy="1588931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3455628" y="3587054"/>
            <a:ext cx="219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2. Fordítás: </a:t>
            </a:r>
          </a:p>
          <a:p>
            <a:r>
              <a:rPr lang="hu-HU" b="1" dirty="0" smtClean="0"/>
              <a:t>2 nyelv között, de </a:t>
            </a:r>
          </a:p>
          <a:p>
            <a:r>
              <a:rPr lang="hu-HU" b="1" dirty="0" smtClean="0"/>
              <a:t>1 fogalmi rendszerben</a:t>
            </a:r>
            <a:endParaRPr lang="hu-HU" b="1" dirty="0"/>
          </a:p>
        </p:txBody>
      </p:sp>
      <p:pic>
        <p:nvPicPr>
          <p:cNvPr id="11" name="Tartalom hely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0" b="33266"/>
          <a:stretch/>
        </p:blipFill>
        <p:spPr>
          <a:xfrm>
            <a:off x="6084168" y="1892451"/>
            <a:ext cx="2132707" cy="1775000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6084168" y="3620846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3. Fordítás: </a:t>
            </a:r>
          </a:p>
          <a:p>
            <a:r>
              <a:rPr lang="hu-HU" b="1" dirty="0" smtClean="0"/>
              <a:t>2 fogalmi rendszer között,de</a:t>
            </a:r>
          </a:p>
          <a:p>
            <a:r>
              <a:rPr lang="hu-HU" b="1" dirty="0" smtClean="0"/>
              <a:t>1 nyelven belül</a:t>
            </a:r>
          </a:p>
        </p:txBody>
      </p:sp>
    </p:spTree>
    <p:extLst>
      <p:ext uri="{BB962C8B-B14F-4D97-AF65-F5344CB8AC3E}">
        <p14:creationId xmlns:p14="http://schemas.microsoft.com/office/powerpoint/2010/main" val="29122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7886700" cy="1325563"/>
          </a:xfrm>
        </p:spPr>
        <p:txBody>
          <a:bodyPr/>
          <a:lstStyle/>
          <a:p>
            <a:r>
              <a:rPr lang="hu-HU" dirty="0" err="1" smtClean="0"/>
              <a:t>References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544616"/>
          </a:xfrm>
        </p:spPr>
        <p:txBody>
          <a:bodyPr>
            <a:normAutofit fontScale="62500" lnSpcReduction="20000"/>
          </a:bodyPr>
          <a:lstStyle/>
          <a:p>
            <a:r>
              <a:rPr lang="hu-HU" dirty="0" err="1"/>
              <a:t>Arntz</a:t>
            </a:r>
            <a:r>
              <a:rPr lang="hu-HU" dirty="0"/>
              <a:t>, R., </a:t>
            </a:r>
            <a:r>
              <a:rPr lang="hu-HU" dirty="0" err="1"/>
              <a:t>Picht</a:t>
            </a:r>
            <a:r>
              <a:rPr lang="hu-HU" dirty="0"/>
              <a:t>, H., Mayer, F. (2004): </a:t>
            </a:r>
            <a:r>
              <a:rPr lang="hu-HU" dirty="0" err="1"/>
              <a:t>Einführung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die </a:t>
            </a:r>
            <a:r>
              <a:rPr lang="hu-HU" dirty="0" err="1"/>
              <a:t>Terminologiearbeit</a:t>
            </a:r>
            <a:r>
              <a:rPr lang="hu-HU" dirty="0"/>
              <a:t>. (</a:t>
            </a:r>
            <a:r>
              <a:rPr lang="hu-HU" dirty="0" err="1"/>
              <a:t>Studien</a:t>
            </a:r>
            <a:r>
              <a:rPr lang="hu-HU" dirty="0"/>
              <a:t> </a:t>
            </a:r>
            <a:r>
              <a:rPr lang="hu-HU" dirty="0" err="1"/>
              <a:t>zu</a:t>
            </a:r>
            <a:r>
              <a:rPr lang="hu-HU" dirty="0"/>
              <a:t> </a:t>
            </a:r>
            <a:r>
              <a:rPr lang="hu-HU" dirty="0" err="1"/>
              <a:t>Sprache</a:t>
            </a:r>
            <a:r>
              <a:rPr lang="hu-HU" dirty="0"/>
              <a:t> und </a:t>
            </a:r>
            <a:r>
              <a:rPr lang="hu-HU" dirty="0" err="1"/>
              <a:t>Technik</a:t>
            </a:r>
            <a:r>
              <a:rPr lang="hu-HU" dirty="0"/>
              <a:t>, </a:t>
            </a:r>
            <a:r>
              <a:rPr lang="hu-HU" dirty="0" err="1"/>
              <a:t>Bd</a:t>
            </a:r>
            <a:r>
              <a:rPr lang="hu-HU" dirty="0"/>
              <a:t>. 2). </a:t>
            </a:r>
            <a:r>
              <a:rPr lang="hu-HU" dirty="0" err="1"/>
              <a:t>Hildesheim</a:t>
            </a:r>
            <a:r>
              <a:rPr lang="hu-HU" dirty="0"/>
              <a:t>: </a:t>
            </a:r>
            <a:r>
              <a:rPr lang="hu-HU" dirty="0" err="1"/>
              <a:t>Olms</a:t>
            </a:r>
            <a:r>
              <a:rPr lang="hu-HU" dirty="0"/>
              <a:t>.</a:t>
            </a:r>
          </a:p>
          <a:p>
            <a:r>
              <a:rPr lang="en-US" dirty="0" err="1"/>
              <a:t>Cabré</a:t>
            </a:r>
            <a:r>
              <a:rPr lang="en-US" dirty="0"/>
              <a:t>, M. T. </a:t>
            </a:r>
            <a:r>
              <a:rPr lang="hu-HU" dirty="0" smtClean="0"/>
              <a:t>(</a:t>
            </a:r>
            <a:r>
              <a:rPr lang="en-US" dirty="0" smtClean="0"/>
              <a:t>1999</a:t>
            </a:r>
            <a:r>
              <a:rPr lang="hu-HU" dirty="0" smtClean="0"/>
              <a:t>)</a:t>
            </a:r>
            <a:r>
              <a:rPr lang="hu-HU" dirty="0"/>
              <a:t>:</a:t>
            </a:r>
            <a:r>
              <a:rPr lang="en-US" dirty="0" smtClean="0"/>
              <a:t> </a:t>
            </a:r>
            <a:r>
              <a:rPr lang="en-US" dirty="0"/>
              <a:t>Terminology: theory, methods and applications. Amsterdam-Philadelphia: John Benjamins.</a:t>
            </a:r>
            <a:endParaRPr lang="hu-HU" dirty="0" smtClean="0"/>
          </a:p>
          <a:p>
            <a:r>
              <a:rPr lang="hu-HU" dirty="0" err="1" smtClean="0"/>
              <a:t>Cabré</a:t>
            </a:r>
            <a:r>
              <a:rPr lang="hu-HU" dirty="0"/>
              <a:t>, M. T. (2000): </a:t>
            </a:r>
            <a:r>
              <a:rPr lang="hu-HU" dirty="0" err="1"/>
              <a:t>Elements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a </a:t>
            </a:r>
            <a:r>
              <a:rPr lang="hu-HU" dirty="0" err="1"/>
              <a:t>theory</a:t>
            </a:r>
            <a:r>
              <a:rPr lang="hu-HU" dirty="0"/>
              <a:t> of </a:t>
            </a:r>
            <a:r>
              <a:rPr lang="hu-HU" dirty="0" err="1"/>
              <a:t>terminology</a:t>
            </a:r>
            <a:r>
              <a:rPr lang="hu-HU" dirty="0"/>
              <a:t>: </a:t>
            </a:r>
            <a:r>
              <a:rPr lang="hu-HU" dirty="0" err="1"/>
              <a:t>Towards</a:t>
            </a:r>
            <a:r>
              <a:rPr lang="hu-HU" dirty="0"/>
              <a:t> an </a:t>
            </a:r>
            <a:r>
              <a:rPr lang="hu-HU" dirty="0" err="1"/>
              <a:t>alternative</a:t>
            </a:r>
            <a:r>
              <a:rPr lang="hu-HU" dirty="0"/>
              <a:t> </a:t>
            </a:r>
            <a:r>
              <a:rPr lang="hu-HU" dirty="0" err="1"/>
              <a:t>paradigm</a:t>
            </a:r>
            <a:r>
              <a:rPr lang="hu-HU" dirty="0"/>
              <a:t>. </a:t>
            </a:r>
            <a:r>
              <a:rPr lang="hu-HU" dirty="0" err="1"/>
              <a:t>Terminology</a:t>
            </a:r>
            <a:r>
              <a:rPr lang="hu-HU" dirty="0"/>
              <a:t> </a:t>
            </a:r>
            <a:r>
              <a:rPr lang="hu-HU" dirty="0" err="1"/>
              <a:t>Vol</a:t>
            </a:r>
            <a:r>
              <a:rPr lang="hu-HU" dirty="0"/>
              <a:t>. 6. Nr. 1. 35-57</a:t>
            </a:r>
            <a:r>
              <a:rPr lang="hu-HU" dirty="0" smtClean="0"/>
              <a:t>.</a:t>
            </a:r>
          </a:p>
          <a:p>
            <a:r>
              <a:rPr lang="de-DE" dirty="0" err="1"/>
              <a:t>Drö</a:t>
            </a:r>
            <a:r>
              <a:rPr lang="de-DE" dirty="0"/>
              <a:t>βiger, H.-H. </a:t>
            </a:r>
            <a:r>
              <a:rPr lang="hu-HU" dirty="0" smtClean="0"/>
              <a:t>(</a:t>
            </a:r>
            <a:r>
              <a:rPr lang="de-DE" dirty="0" smtClean="0"/>
              <a:t>2007</a:t>
            </a:r>
            <a:r>
              <a:rPr lang="hu-HU" dirty="0" smtClean="0"/>
              <a:t>):</a:t>
            </a:r>
            <a:r>
              <a:rPr lang="de-DE" dirty="0" smtClean="0"/>
              <a:t> </a:t>
            </a:r>
            <a:r>
              <a:rPr lang="de-DE" dirty="0"/>
              <a:t>Zum Problem der terminologisch-konzeptuellen </a:t>
            </a:r>
            <a:r>
              <a:rPr lang="de-DE" dirty="0" err="1"/>
              <a:t>Äkvivalenz</a:t>
            </a:r>
            <a:r>
              <a:rPr lang="de-DE" dirty="0"/>
              <a:t> zwischen zwei Sprach- und Kulturgemeinschaften: die sogenannten „Differenzen” zwischen den Sachen. </a:t>
            </a:r>
            <a:r>
              <a:rPr lang="de-DE" dirty="0" err="1"/>
              <a:t>Kalbotyra</a:t>
            </a:r>
            <a:r>
              <a:rPr lang="de-DE" dirty="0"/>
              <a:t> Vol. 57. Nr. 3. 82-91</a:t>
            </a:r>
            <a:r>
              <a:rPr lang="de-DE" dirty="0" smtClean="0"/>
              <a:t>.</a:t>
            </a:r>
            <a:endParaRPr lang="hu-HU" dirty="0" smtClean="0"/>
          </a:p>
          <a:p>
            <a:r>
              <a:rPr lang="hu-HU" dirty="0" smtClean="0"/>
              <a:t>Fischer</a:t>
            </a:r>
            <a:r>
              <a:rPr lang="hu-HU" dirty="0"/>
              <a:t>, M. (</a:t>
            </a:r>
            <a:r>
              <a:rPr lang="hu-HU" dirty="0" smtClean="0"/>
              <a:t>2010): </a:t>
            </a:r>
            <a:r>
              <a:rPr lang="hu-HU" dirty="0"/>
              <a:t>A fordító mint terminológus, különös tekintettel az európai uniós kontextusra. Doktori disszertáció. Budapest: ELTE BTK. </a:t>
            </a:r>
            <a:r>
              <a:rPr lang="hu-HU" dirty="0" err="1" smtClean="0"/>
              <a:t>Thesis</a:t>
            </a:r>
            <a:r>
              <a:rPr lang="hu-HU" dirty="0" smtClean="0"/>
              <a:t> EN: </a:t>
            </a:r>
            <a:r>
              <a:rPr lang="hu-HU" dirty="0" err="1" smtClean="0">
                <a:hlinkClick r:id="rId2"/>
              </a:rPr>
              <a:t>www.euenglish.hu</a:t>
            </a:r>
            <a:r>
              <a:rPr lang="hu-HU" dirty="0" smtClean="0"/>
              <a:t> </a:t>
            </a:r>
          </a:p>
          <a:p>
            <a:r>
              <a:rPr lang="hu-HU" dirty="0"/>
              <a:t>Fischer, M. </a:t>
            </a:r>
            <a:r>
              <a:rPr lang="hu-HU" dirty="0" smtClean="0"/>
              <a:t>(2014): </a:t>
            </a:r>
            <a:r>
              <a:rPr lang="hu-HU" dirty="0" err="1"/>
              <a:t>Terminology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of LSP </a:t>
            </a:r>
            <a:r>
              <a:rPr lang="hu-HU" dirty="0" err="1"/>
              <a:t>lexicography</a:t>
            </a:r>
            <a:r>
              <a:rPr lang="hu-HU" dirty="0"/>
              <a:t>. </a:t>
            </a:r>
            <a:r>
              <a:rPr lang="hu-HU" dirty="0" err="1"/>
              <a:t>In</a:t>
            </a:r>
            <a:r>
              <a:rPr lang="hu-HU" dirty="0"/>
              <a:t>: Judit </a:t>
            </a:r>
            <a:r>
              <a:rPr lang="hu-HU" dirty="0" err="1"/>
              <a:t>Muráth</a:t>
            </a:r>
            <a:r>
              <a:rPr lang="hu-HU" dirty="0"/>
              <a:t> (</a:t>
            </a:r>
            <a:r>
              <a:rPr lang="hu-HU" dirty="0" err="1"/>
              <a:t>eds</a:t>
            </a:r>
            <a:r>
              <a:rPr lang="hu-HU" dirty="0"/>
              <a:t>.) LSP </a:t>
            </a:r>
            <a:r>
              <a:rPr lang="hu-HU" dirty="0" err="1"/>
              <a:t>Lexicography</a:t>
            </a:r>
            <a:r>
              <a:rPr lang="hu-HU" dirty="0"/>
              <a:t> (</a:t>
            </a: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Lexicography</a:t>
            </a:r>
            <a:r>
              <a:rPr lang="hu-HU" dirty="0"/>
              <a:t> III) 93-121.</a:t>
            </a:r>
          </a:p>
          <a:p>
            <a:r>
              <a:rPr lang="hu-HU" dirty="0" smtClean="0"/>
              <a:t>Fischer</a:t>
            </a:r>
            <a:r>
              <a:rPr lang="hu-HU" dirty="0"/>
              <a:t>, M. (2017): Kompetenciafejlesztés a </a:t>
            </a:r>
            <a:r>
              <a:rPr lang="hu-HU" dirty="0" err="1"/>
              <a:t>szakfordítóképzésben</a:t>
            </a:r>
            <a:r>
              <a:rPr lang="hu-HU" dirty="0"/>
              <a:t> – örök dilemmák, régi-új módszerek és a terminológiai kompetencia. </a:t>
            </a:r>
            <a:r>
              <a:rPr lang="hu-HU" dirty="0" err="1"/>
              <a:t>In</a:t>
            </a:r>
            <a:r>
              <a:rPr lang="hu-HU" dirty="0"/>
              <a:t>: Kóbor M. – </a:t>
            </a:r>
            <a:r>
              <a:rPr lang="hu-HU" dirty="0" err="1"/>
              <a:t>Csikai</a:t>
            </a:r>
            <a:r>
              <a:rPr lang="hu-HU" dirty="0"/>
              <a:t> </a:t>
            </a:r>
            <a:r>
              <a:rPr lang="hu-HU" dirty="0" err="1"/>
              <a:t>Zs</a:t>
            </a:r>
            <a:r>
              <a:rPr lang="hu-HU" dirty="0"/>
              <a:t>. (szerk.): Iránytű az egyetemi fordítóképzéshez. A kompetenciafejlesztés új fókuszai. Kontraszt: Pécs. 17–49</a:t>
            </a:r>
            <a:r>
              <a:rPr lang="hu-HU" dirty="0" smtClean="0"/>
              <a:t>.</a:t>
            </a:r>
          </a:p>
          <a:p>
            <a:r>
              <a:rPr lang="en-US" dirty="0"/>
              <a:t>Fischer, M. 2018. </a:t>
            </a:r>
            <a:r>
              <a:rPr lang="en-US" dirty="0" smtClean="0"/>
              <a:t>Terminology </a:t>
            </a:r>
            <a:r>
              <a:rPr lang="en-US" dirty="0"/>
              <a:t>competence for translators – a market-driven </a:t>
            </a:r>
            <a:r>
              <a:rPr lang="en-US" dirty="0" smtClean="0"/>
              <a:t>perspective</a:t>
            </a:r>
            <a:r>
              <a:rPr lang="hu-HU" dirty="0" smtClean="0"/>
              <a:t>. </a:t>
            </a:r>
            <a:r>
              <a:rPr lang="hu-HU" dirty="0" err="1" smtClean="0"/>
              <a:t>China</a:t>
            </a:r>
            <a:r>
              <a:rPr lang="hu-HU" dirty="0" smtClean="0"/>
              <a:t>. </a:t>
            </a:r>
            <a:r>
              <a:rPr lang="hu-HU" dirty="0" err="1" smtClean="0"/>
              <a:t>Inprint</a:t>
            </a:r>
            <a:endParaRPr lang="hu-HU" dirty="0" smtClean="0"/>
          </a:p>
          <a:p>
            <a:r>
              <a:rPr lang="hu-HU" dirty="0" smtClean="0"/>
              <a:t>Fóris 2005. Hat Terminológia lecke. Lexikográfia Kiadó: Pécs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42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/>
              <a:t>Galinski</a:t>
            </a:r>
            <a:r>
              <a:rPr lang="hu-HU" dirty="0"/>
              <a:t>, C. – Budin, G. </a:t>
            </a:r>
            <a:r>
              <a:rPr lang="hu-HU" dirty="0" smtClean="0"/>
              <a:t>(1999): </a:t>
            </a:r>
            <a:r>
              <a:rPr lang="hu-HU" dirty="0" err="1"/>
              <a:t>Deskriptive</a:t>
            </a:r>
            <a:r>
              <a:rPr lang="hu-HU" dirty="0"/>
              <a:t> und </a:t>
            </a:r>
            <a:r>
              <a:rPr lang="hu-HU" dirty="0" err="1"/>
              <a:t>präskriptive</a:t>
            </a:r>
            <a:r>
              <a:rPr lang="hu-HU" dirty="0"/>
              <a:t> </a:t>
            </a:r>
            <a:r>
              <a:rPr lang="hu-HU" dirty="0" err="1"/>
              <a:t>Terminologieerarbeitung</a:t>
            </a:r>
            <a:r>
              <a:rPr lang="hu-HU" dirty="0"/>
              <a:t>. Hoffmann, L. – </a:t>
            </a:r>
            <a:r>
              <a:rPr lang="hu-HU" dirty="0" err="1"/>
              <a:t>Kalverkämper</a:t>
            </a:r>
            <a:r>
              <a:rPr lang="hu-HU" dirty="0"/>
              <a:t>, H. – </a:t>
            </a:r>
            <a:r>
              <a:rPr lang="hu-HU" dirty="0" err="1"/>
              <a:t>Wiegand</a:t>
            </a:r>
            <a:r>
              <a:rPr lang="hu-HU" dirty="0"/>
              <a:t>, H. E. (</a:t>
            </a:r>
            <a:r>
              <a:rPr lang="hu-HU" dirty="0" err="1"/>
              <a:t>Hrsg</a:t>
            </a:r>
            <a:r>
              <a:rPr lang="hu-HU" dirty="0"/>
              <a:t>.) </a:t>
            </a:r>
            <a:r>
              <a:rPr lang="hu-HU" dirty="0" err="1"/>
              <a:t>Fachsprachen</a:t>
            </a:r>
            <a:r>
              <a:rPr lang="hu-HU" dirty="0"/>
              <a:t>: </a:t>
            </a:r>
            <a:r>
              <a:rPr lang="hu-HU" dirty="0" err="1"/>
              <a:t>ein</a:t>
            </a:r>
            <a:r>
              <a:rPr lang="hu-HU" dirty="0"/>
              <a:t> </a:t>
            </a:r>
            <a:r>
              <a:rPr lang="hu-HU" dirty="0" err="1"/>
              <a:t>internationales</a:t>
            </a:r>
            <a:r>
              <a:rPr lang="hu-HU" dirty="0"/>
              <a:t> </a:t>
            </a:r>
            <a:r>
              <a:rPr lang="hu-HU" dirty="0" err="1"/>
              <a:t>Handbuch</a:t>
            </a:r>
            <a:r>
              <a:rPr lang="hu-HU" dirty="0"/>
              <a:t> </a:t>
            </a:r>
            <a:r>
              <a:rPr lang="hu-HU" dirty="0" err="1"/>
              <a:t>zur</a:t>
            </a:r>
            <a:r>
              <a:rPr lang="hu-HU" dirty="0"/>
              <a:t> </a:t>
            </a:r>
            <a:r>
              <a:rPr lang="hu-HU" dirty="0" err="1"/>
              <a:t>Fachsprachenforschung</a:t>
            </a:r>
            <a:r>
              <a:rPr lang="hu-HU" dirty="0"/>
              <a:t> und </a:t>
            </a:r>
            <a:r>
              <a:rPr lang="hu-HU" dirty="0" err="1"/>
              <a:t>Terminologiewissenschaft</a:t>
            </a:r>
            <a:r>
              <a:rPr lang="hu-HU" dirty="0"/>
              <a:t>. (HSK </a:t>
            </a:r>
            <a:r>
              <a:rPr lang="hu-HU" dirty="0" err="1"/>
              <a:t>Bd</a:t>
            </a:r>
            <a:r>
              <a:rPr lang="hu-HU" dirty="0"/>
              <a:t>. 14.2). Berlin, New York: de </a:t>
            </a:r>
            <a:r>
              <a:rPr lang="hu-HU" dirty="0" err="1"/>
              <a:t>Gruyter</a:t>
            </a:r>
            <a:r>
              <a:rPr lang="hu-HU" dirty="0"/>
              <a:t>. 2183-2206</a:t>
            </a:r>
            <a:r>
              <a:rPr lang="hu-HU" dirty="0" smtClean="0"/>
              <a:t>.</a:t>
            </a:r>
          </a:p>
          <a:p>
            <a:r>
              <a:rPr lang="hu-HU" dirty="0"/>
              <a:t>Heltai, P. (2004): Terminus és köznyelvi szó.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Dróth</a:t>
            </a:r>
            <a:r>
              <a:rPr lang="hu-HU" dirty="0"/>
              <a:t> J. (szerk.) Szaknyelvoktatás és szakfordítás 5. Tanulmányok a Szent István Egyetem Alkalmazott Nyelvészeti Tanszékének kutatásaiból. Gödöllő: Szent István Egyetem. 25-45.</a:t>
            </a:r>
          </a:p>
          <a:p>
            <a:r>
              <a:rPr lang="hu-HU" dirty="0" err="1" smtClean="0"/>
              <a:t>L’Homme</a:t>
            </a:r>
            <a:r>
              <a:rPr lang="hu-HU" dirty="0"/>
              <a:t>, M.-C. (2005): </a:t>
            </a:r>
            <a:r>
              <a:rPr lang="hu-HU" dirty="0" err="1"/>
              <a:t>Sur</a:t>
            </a:r>
            <a:r>
              <a:rPr lang="hu-HU" dirty="0"/>
              <a:t> la </a:t>
            </a:r>
            <a:r>
              <a:rPr lang="hu-HU" dirty="0" err="1"/>
              <a:t>notion</a:t>
            </a:r>
            <a:r>
              <a:rPr lang="hu-HU" dirty="0"/>
              <a:t> de terme. Meta 50 (4). 1110-1132</a:t>
            </a:r>
            <a:r>
              <a:rPr lang="hu-HU" dirty="0" smtClean="0"/>
              <a:t>.</a:t>
            </a:r>
          </a:p>
          <a:p>
            <a:r>
              <a:rPr lang="hu-HU" dirty="0" err="1"/>
              <a:t>Muráth</a:t>
            </a:r>
            <a:r>
              <a:rPr lang="hu-HU" dirty="0"/>
              <a:t> J. </a:t>
            </a:r>
            <a:r>
              <a:rPr lang="hu-HU" dirty="0" smtClean="0"/>
              <a:t>(2005): </a:t>
            </a:r>
            <a:r>
              <a:rPr lang="hu-HU" dirty="0"/>
              <a:t>A terminológiai iskolák. </a:t>
            </a:r>
            <a:r>
              <a:rPr lang="hu-HU" dirty="0" err="1"/>
              <a:t>In</a:t>
            </a:r>
            <a:r>
              <a:rPr lang="hu-HU" dirty="0"/>
              <a:t>: </a:t>
            </a:r>
            <a:r>
              <a:rPr lang="hu-HU" dirty="0" err="1"/>
              <a:t>Muráth</a:t>
            </a:r>
            <a:r>
              <a:rPr lang="hu-HU" dirty="0"/>
              <a:t> J. – Hubainé Oláh Á. (szerk.) A XXI. század kihívásai a </a:t>
            </a:r>
            <a:r>
              <a:rPr lang="hu-HU" dirty="0" err="1"/>
              <a:t>szakfordítóképzésben</a:t>
            </a:r>
            <a:r>
              <a:rPr lang="hu-HU" dirty="0"/>
              <a:t>. Pécs: PTE KTK. 37-45.</a:t>
            </a:r>
            <a:endParaRPr lang="hu-HU" dirty="0" smtClean="0"/>
          </a:p>
          <a:p>
            <a:r>
              <a:rPr lang="en-US" dirty="0" err="1"/>
              <a:t>Muráth</a:t>
            </a:r>
            <a:r>
              <a:rPr lang="en-US" dirty="0"/>
              <a:t>, J. (2010): Translation-oriented terminology work in Hungary. In: </a:t>
            </a:r>
            <a:r>
              <a:rPr lang="en-US" dirty="0" err="1"/>
              <a:t>Thelen</a:t>
            </a:r>
            <a:r>
              <a:rPr lang="en-US" dirty="0"/>
              <a:t>, M – </a:t>
            </a:r>
            <a:r>
              <a:rPr lang="en-US" dirty="0" err="1"/>
              <a:t>Steurs</a:t>
            </a:r>
            <a:r>
              <a:rPr lang="en-US" dirty="0"/>
              <a:t>, F. (eds.) Terminology in Everyday Life. Amsterdam-Philadelphia: John Benjamins. 47-61.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ÚJ1: Rendszerezés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</a:t>
            </a:r>
            <a:r>
              <a:rPr lang="hu-HU" dirty="0" smtClean="0"/>
              <a:t>efiníció </a:t>
            </a:r>
            <a:endParaRPr lang="hu-HU" dirty="0"/>
          </a:p>
          <a:p>
            <a:r>
              <a:rPr lang="hu-HU" dirty="0" smtClean="0"/>
              <a:t>fogalmak közötti kapcsolatok</a:t>
            </a:r>
          </a:p>
          <a:p>
            <a:r>
              <a:rPr lang="hu-HU" dirty="0" smtClean="0"/>
              <a:t>fogalmi háló 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zakterületen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 smtClean="0">
                <a:solidFill>
                  <a:srgbClr val="FF0000"/>
                </a:solidFill>
              </a:rPr>
              <a:t>adott szövegben </a:t>
            </a:r>
            <a:r>
              <a:rPr lang="hu-HU" dirty="0" smtClean="0"/>
              <a:t>is! </a:t>
            </a:r>
          </a:p>
          <a:p>
            <a:pPr lvl="1"/>
            <a:r>
              <a:rPr lang="hu-HU" dirty="0" smtClean="0"/>
              <a:t>(</a:t>
            </a:r>
            <a:r>
              <a:rPr lang="hu-HU" dirty="0" err="1" smtClean="0"/>
              <a:t>lsd</a:t>
            </a:r>
            <a:r>
              <a:rPr lang="hu-HU" dirty="0"/>
              <a:t>. előző </a:t>
            </a:r>
            <a:r>
              <a:rPr lang="hu-HU" dirty="0" smtClean="0"/>
              <a:t>előadás: Szövegkohézió</a:t>
            </a:r>
            <a:r>
              <a:rPr lang="hu-HU" dirty="0"/>
              <a:t> </a:t>
            </a:r>
            <a:r>
              <a:rPr lang="hu-HU" dirty="0" smtClean="0"/>
              <a:t>– szinonimák használatának veszélye)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92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6016" y="1194792"/>
            <a:ext cx="4536504" cy="609600"/>
          </a:xfrm>
        </p:spPr>
        <p:txBody>
          <a:bodyPr>
            <a:normAutofit/>
          </a:bodyPr>
          <a:lstStyle/>
          <a:p>
            <a:r>
              <a:rPr lang="hu-HU" sz="1800" b="1" dirty="0" smtClean="0">
                <a:solidFill>
                  <a:srgbClr val="008080"/>
                </a:solidFill>
                <a:latin typeface="+mn-lt"/>
              </a:rPr>
              <a:t>fogalomalapú</a:t>
            </a:r>
            <a:endParaRPr lang="hu-HU" sz="1800" b="1" dirty="0">
              <a:solidFill>
                <a:srgbClr val="008080"/>
              </a:solidFill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755576" y="1988840"/>
          <a:ext cx="3384376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860032" y="1916832"/>
          <a:ext cx="3456384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églalap 2"/>
          <p:cNvSpPr/>
          <p:nvPr/>
        </p:nvSpPr>
        <p:spPr>
          <a:xfrm>
            <a:off x="606236" y="13079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8080"/>
                </a:solidFill>
              </a:rPr>
              <a:t>szóalapú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911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ÚJ2: fogalomalapú megközelítés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7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szóalapú megközelítés</a:t>
            </a:r>
            <a:endParaRPr lang="en-US" dirty="0" smtClean="0"/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8614" y="1957851"/>
            <a:ext cx="6984776" cy="4466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265486" y="6578482"/>
            <a:ext cx="4711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hlinkClick r:id="rId4"/>
              </a:rPr>
              <a:t>http://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hlinkClick r:id="rId4"/>
              </a:rPr>
              <a:t>www.merriam-webster.com/dictionary/trunk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7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618" y="116632"/>
            <a:ext cx="8995981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Példa: </a:t>
            </a:r>
            <a:r>
              <a:rPr lang="hu-HU" dirty="0"/>
              <a:t>fogalomalapú </a:t>
            </a:r>
            <a:r>
              <a:rPr lang="hu-HU" dirty="0" smtClean="0"/>
              <a:t>megközelítés</a:t>
            </a:r>
            <a:br>
              <a:rPr lang="hu-HU" dirty="0" smtClean="0"/>
            </a:br>
            <a:r>
              <a:rPr lang="hu-HU" sz="3100" dirty="0"/>
              <a:t>terminológiai </a:t>
            </a:r>
            <a:r>
              <a:rPr lang="hu-HU" sz="3100" dirty="0" smtClean="0"/>
              <a:t>adatbázis</a:t>
            </a:r>
            <a:r>
              <a:rPr lang="hu-HU" dirty="0" smtClean="0"/>
              <a:t>: </a:t>
            </a:r>
            <a:r>
              <a:rPr lang="hu-HU" sz="3100" dirty="0" smtClean="0"/>
              <a:t>minden fogalom külön szócikk</a:t>
            </a:r>
            <a:endParaRPr lang="en-US" sz="3100" dirty="0" smtClean="0"/>
          </a:p>
        </p:txBody>
      </p:sp>
      <p:pic>
        <p:nvPicPr>
          <p:cNvPr id="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3" y="2233105"/>
            <a:ext cx="4663796" cy="350015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>
            <a:lum contrast="-12000"/>
          </a:blip>
          <a:srcRect/>
          <a:stretch>
            <a:fillRect/>
          </a:stretch>
        </p:blipFill>
        <p:spPr bwMode="auto">
          <a:xfrm>
            <a:off x="4624853" y="1278399"/>
            <a:ext cx="2899909" cy="19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lum contrast="-12000"/>
          </a:blip>
          <a:srcRect/>
          <a:stretch>
            <a:fillRect/>
          </a:stretch>
        </p:blipFill>
        <p:spPr bwMode="auto">
          <a:xfrm>
            <a:off x="5877937" y="2110621"/>
            <a:ext cx="2899909" cy="19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lum contrast="-12000"/>
          </a:blip>
          <a:srcRect/>
          <a:stretch>
            <a:fillRect/>
          </a:stretch>
        </p:blipFill>
        <p:spPr bwMode="auto">
          <a:xfrm>
            <a:off x="6143719" y="3379727"/>
            <a:ext cx="2899909" cy="19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lum contrast="-12000"/>
          </a:blip>
          <a:srcRect/>
          <a:stretch>
            <a:fillRect/>
          </a:stretch>
        </p:blipFill>
        <p:spPr bwMode="auto">
          <a:xfrm>
            <a:off x="6244091" y="4329957"/>
            <a:ext cx="2899909" cy="19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>
            <a:lum contrast="-12000"/>
          </a:blip>
          <a:srcRect/>
          <a:stretch>
            <a:fillRect/>
          </a:stretch>
        </p:blipFill>
        <p:spPr bwMode="auto">
          <a:xfrm>
            <a:off x="5148064" y="4854231"/>
            <a:ext cx="2899909" cy="19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Arrow Connector 22"/>
          <p:cNvCxnSpPr>
            <a:stCxn id="15" idx="3"/>
            <a:endCxn id="16" idx="1"/>
          </p:cNvCxnSpPr>
          <p:nvPr/>
        </p:nvCxnSpPr>
        <p:spPr bwMode="auto">
          <a:xfrm flipH="1" flipV="1">
            <a:off x="4624853" y="2229547"/>
            <a:ext cx="78756" cy="17536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5" idx="3"/>
            <a:endCxn id="21" idx="1"/>
          </p:cNvCxnSpPr>
          <p:nvPr/>
        </p:nvCxnSpPr>
        <p:spPr bwMode="auto">
          <a:xfrm flipV="1">
            <a:off x="4703609" y="3061769"/>
            <a:ext cx="1174328" cy="9214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5" idx="3"/>
          </p:cNvCxnSpPr>
          <p:nvPr/>
        </p:nvCxnSpPr>
        <p:spPr bwMode="auto">
          <a:xfrm flipV="1">
            <a:off x="4703609" y="3969595"/>
            <a:ext cx="785248" cy="135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5" idx="3"/>
          </p:cNvCxnSpPr>
          <p:nvPr/>
        </p:nvCxnSpPr>
        <p:spPr bwMode="auto">
          <a:xfrm>
            <a:off x="4703609" y="3983181"/>
            <a:ext cx="1505329" cy="4503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5" idx="3"/>
            <a:endCxn id="22" idx="1"/>
          </p:cNvCxnSpPr>
          <p:nvPr/>
        </p:nvCxnSpPr>
        <p:spPr bwMode="auto">
          <a:xfrm>
            <a:off x="4703609" y="3983181"/>
            <a:ext cx="444455" cy="18221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3322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074479"/>
            <a:ext cx="7886700" cy="3506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Fogalmak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 nyelven belül változhatnak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s</a:t>
            </a:r>
            <a:r>
              <a:rPr lang="hu-HU" b="1" dirty="0" smtClean="0">
                <a:solidFill>
                  <a:srgbClr val="7030A0"/>
                </a:solidFill>
              </a:rPr>
              <a:t>zakközépiskola </a:t>
            </a:r>
            <a:r>
              <a:rPr lang="hu-HU" i="1" dirty="0" smtClean="0"/>
              <a:t>(2016 előtt: a mai szakgimnázium)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ét nyelv között eltérhetnek (eltérő (jog)fogalmi rendszerek)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ü</a:t>
            </a:r>
            <a:r>
              <a:rPr lang="hu-HU" b="1" dirty="0" smtClean="0">
                <a:solidFill>
                  <a:srgbClr val="7030A0"/>
                </a:solidFill>
              </a:rPr>
              <a:t>gyvéd </a:t>
            </a:r>
          </a:p>
          <a:p>
            <a:pPr lvl="1"/>
            <a:r>
              <a:rPr lang="hu-HU" b="1" dirty="0" smtClean="0"/>
              <a:t>Jelentőség (fordítás):</a:t>
            </a:r>
            <a:endParaRPr lang="hu-HU" dirty="0" smtClean="0"/>
          </a:p>
          <a:p>
            <a:pPr lvl="2"/>
            <a:r>
              <a:rPr lang="hu-HU" dirty="0"/>
              <a:t>e</a:t>
            </a:r>
            <a:r>
              <a:rPr lang="hu-HU" dirty="0" smtClean="0"/>
              <a:t>kvivalencia?</a:t>
            </a:r>
          </a:p>
          <a:p>
            <a:pPr marL="457200" lvl="1" indent="0">
              <a:buNone/>
            </a:pPr>
            <a:endParaRPr lang="hu-H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hu-HU" b="1" dirty="0" smtClean="0">
              <a:solidFill>
                <a:srgbClr val="7030A0"/>
              </a:solidFill>
            </a:endParaRPr>
          </a:p>
          <a:p>
            <a:pPr lvl="2"/>
            <a:endParaRPr lang="hu-HU" b="1" dirty="0" smtClean="0">
              <a:solidFill>
                <a:srgbClr val="7030A0"/>
              </a:solidFill>
            </a:endParaRP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7092280" y="3284984"/>
            <a:ext cx="1296144" cy="405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/>
              <a:t>f</a:t>
            </a:r>
            <a:r>
              <a:rPr lang="hu-HU" sz="1100" dirty="0" smtClean="0"/>
              <a:t>ogalom</a:t>
            </a:r>
            <a:endParaRPr lang="hu-HU" sz="11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52647" y="-334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 smtClean="0"/>
              <a:t>Új3: </a:t>
            </a:r>
            <a:r>
              <a:rPr lang="hu-HU" dirty="0" smtClean="0"/>
              <a:t>fogalmak – megnevezések különválaszthatóak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22654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074479"/>
            <a:ext cx="78867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Fogalmak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 nyelven belül változhatnak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s</a:t>
            </a:r>
            <a:r>
              <a:rPr lang="hu-HU" b="1" dirty="0" smtClean="0">
                <a:solidFill>
                  <a:srgbClr val="7030A0"/>
                </a:solidFill>
              </a:rPr>
              <a:t>zakközépiskola </a:t>
            </a:r>
            <a:r>
              <a:rPr lang="hu-HU" i="1" dirty="0" smtClean="0"/>
              <a:t>(2016 előtt: a mai szakgimnázium)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ét nyelv között eltérhetnek (eltérő (jog)fogalmi rendszerek)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ü</a:t>
            </a:r>
            <a:r>
              <a:rPr lang="hu-HU" b="1" dirty="0" smtClean="0">
                <a:solidFill>
                  <a:srgbClr val="7030A0"/>
                </a:solidFill>
              </a:rPr>
              <a:t>gyvéd </a:t>
            </a:r>
          </a:p>
          <a:p>
            <a:pPr lvl="1"/>
            <a:r>
              <a:rPr lang="hu-HU" b="1" dirty="0" smtClean="0"/>
              <a:t>Jelentőség (fordítás):</a:t>
            </a:r>
            <a:endParaRPr lang="hu-HU" dirty="0" smtClean="0"/>
          </a:p>
          <a:p>
            <a:pPr lvl="2"/>
            <a:r>
              <a:rPr lang="hu-HU" dirty="0"/>
              <a:t>e</a:t>
            </a:r>
            <a:r>
              <a:rPr lang="hu-HU" dirty="0" smtClean="0"/>
              <a:t>kvivalencia?</a:t>
            </a:r>
          </a:p>
          <a:p>
            <a:pPr marL="457200" lvl="1" indent="0">
              <a:buNone/>
            </a:pPr>
            <a:endParaRPr lang="hu-H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 Megnevezések </a:t>
            </a:r>
          </a:p>
          <a:p>
            <a:pPr lvl="1"/>
            <a:r>
              <a:rPr lang="hu-HU" dirty="0" smtClean="0"/>
              <a:t>változhatnak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kereskedelmi iskola – szakiskola – szakközépiskola</a:t>
            </a:r>
          </a:p>
          <a:p>
            <a:pPr lvl="1"/>
            <a:r>
              <a:rPr lang="hu-HU" b="1" dirty="0" smtClean="0"/>
              <a:t>Jelentőség (fordítás): </a:t>
            </a:r>
            <a:endParaRPr lang="hu-HU" b="1" dirty="0"/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l</a:t>
            </a:r>
            <a:r>
              <a:rPr lang="hu-HU" b="1" dirty="0" smtClean="0">
                <a:solidFill>
                  <a:srgbClr val="7030A0"/>
                </a:solidFill>
              </a:rPr>
              <a:t>eállósáv vs. </a:t>
            </a:r>
            <a:r>
              <a:rPr lang="hu-HU" b="1" dirty="0">
                <a:solidFill>
                  <a:srgbClr val="7030A0"/>
                </a:solidFill>
              </a:rPr>
              <a:t>v</a:t>
            </a:r>
            <a:r>
              <a:rPr lang="hu-HU" b="1" dirty="0" smtClean="0">
                <a:solidFill>
                  <a:srgbClr val="7030A0"/>
                </a:solidFill>
              </a:rPr>
              <a:t>észsáv / értékkövetés vs. </a:t>
            </a:r>
            <a:r>
              <a:rPr lang="hu-HU" b="1" dirty="0">
                <a:solidFill>
                  <a:srgbClr val="7030A0"/>
                </a:solidFill>
              </a:rPr>
              <a:t>á</a:t>
            </a:r>
            <a:r>
              <a:rPr lang="hu-HU" b="1" dirty="0" smtClean="0">
                <a:solidFill>
                  <a:srgbClr val="7030A0"/>
                </a:solidFill>
              </a:rPr>
              <a:t>remelkedés</a:t>
            </a:r>
          </a:p>
          <a:p>
            <a:pPr lvl="2"/>
            <a:r>
              <a:rPr lang="hu-HU" b="1" dirty="0">
                <a:solidFill>
                  <a:srgbClr val="7030A0"/>
                </a:solidFill>
              </a:rPr>
              <a:t>s</a:t>
            </a:r>
            <a:r>
              <a:rPr lang="hu-HU" b="1" dirty="0" smtClean="0">
                <a:solidFill>
                  <a:srgbClr val="7030A0"/>
                </a:solidFill>
              </a:rPr>
              <a:t>zójátékok </a:t>
            </a:r>
          </a:p>
          <a:p>
            <a:pPr lvl="2"/>
            <a:r>
              <a:rPr lang="hu-HU" dirty="0"/>
              <a:t>ekvivalencia</a:t>
            </a:r>
            <a:r>
              <a:rPr lang="hu-HU" dirty="0" smtClean="0"/>
              <a:t>?</a:t>
            </a:r>
          </a:p>
          <a:p>
            <a:pPr lvl="2"/>
            <a:r>
              <a:rPr lang="hu-HU" dirty="0"/>
              <a:t>h</a:t>
            </a:r>
            <a:r>
              <a:rPr lang="hu-HU" dirty="0" smtClean="0"/>
              <a:t>amis barátok</a:t>
            </a:r>
            <a:endParaRPr lang="hu-HU" dirty="0"/>
          </a:p>
          <a:p>
            <a:pPr lvl="2"/>
            <a:endParaRPr lang="hu-HU" b="1" dirty="0" smtClean="0">
              <a:solidFill>
                <a:srgbClr val="7030A0"/>
              </a:solidFill>
            </a:endParaRPr>
          </a:p>
          <a:p>
            <a:pPr lvl="2"/>
            <a:endParaRPr lang="hu-HU" b="1" dirty="0" smtClean="0">
              <a:solidFill>
                <a:srgbClr val="7030A0"/>
              </a:solidFill>
            </a:endParaRP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6968153" y="2951630"/>
            <a:ext cx="1296144" cy="405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/>
              <a:t>f</a:t>
            </a:r>
            <a:r>
              <a:rPr lang="hu-HU" sz="1100" dirty="0" smtClean="0"/>
              <a:t>ogalom</a:t>
            </a:r>
            <a:endParaRPr lang="hu-HU" sz="1100" dirty="0"/>
          </a:p>
        </p:txBody>
      </p:sp>
      <p:sp>
        <p:nvSpPr>
          <p:cNvPr id="6" name="Téglalap 5"/>
          <p:cNvSpPr/>
          <p:nvPr/>
        </p:nvSpPr>
        <p:spPr>
          <a:xfrm>
            <a:off x="7112169" y="5805264"/>
            <a:ext cx="1008112" cy="24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megnevezés</a:t>
            </a:r>
            <a:endParaRPr lang="hu-HU" sz="1200" dirty="0"/>
          </a:p>
        </p:txBody>
      </p:sp>
      <p:cxnSp>
        <p:nvCxnSpPr>
          <p:cNvPr id="9" name="Egyenes összekötő nyíllal 8"/>
          <p:cNvCxnSpPr>
            <a:stCxn id="6" idx="0"/>
          </p:cNvCxnSpPr>
          <p:nvPr/>
        </p:nvCxnSpPr>
        <p:spPr>
          <a:xfrm flipV="1">
            <a:off x="7616225" y="3356992"/>
            <a:ext cx="0" cy="2448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 txBox="1">
            <a:spLocks/>
          </p:cNvSpPr>
          <p:nvPr/>
        </p:nvSpPr>
        <p:spPr>
          <a:xfrm>
            <a:off x="352647" y="-334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 smtClean="0"/>
              <a:t>Új3: </a:t>
            </a:r>
            <a:r>
              <a:rPr lang="hu-HU" dirty="0" smtClean="0"/>
              <a:t>fogalmak – megnevezések különválaszthatóak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6355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1578</Words>
  <Application>Microsoft Office PowerPoint</Application>
  <PresentationFormat>Diavetítés a képernyőre (4:3 oldalarány)</PresentationFormat>
  <Paragraphs>373</Paragraphs>
  <Slides>37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5" baseType="lpstr">
      <vt:lpstr>Arial</vt:lpstr>
      <vt:lpstr>Arial Narrow</vt:lpstr>
      <vt:lpstr>Calibri</vt:lpstr>
      <vt:lpstr>Calibri Light</vt:lpstr>
      <vt:lpstr>Monotype Corsiva</vt:lpstr>
      <vt:lpstr>Times New Roman</vt:lpstr>
      <vt:lpstr>Verdana</vt:lpstr>
      <vt:lpstr>Office-téma</vt:lpstr>
      <vt:lpstr>Nyelvi közvetítés: tudomány és szakma Terminológia(elmélet) II.</vt:lpstr>
      <vt:lpstr>Miről is lesz szó?</vt:lpstr>
      <vt:lpstr>PowerPoint bemutató</vt:lpstr>
      <vt:lpstr>ÚJ1: Rendszerezés</vt:lpstr>
      <vt:lpstr>fogalomalapú</vt:lpstr>
      <vt:lpstr>Példa: szóalapú megközelítés</vt:lpstr>
      <vt:lpstr>Példa: fogalomalapú megközelítés terminológiai adatbázis: minden fogalom külön szócikk</vt:lpstr>
      <vt:lpstr>PowerPoint bemutató</vt:lpstr>
      <vt:lpstr>PowerPoint bemutató</vt:lpstr>
      <vt:lpstr>Ekvivalencia:  Terminusok fordítása</vt:lpstr>
      <vt:lpstr>Ekvivalencia:  Terminusok fordítása</vt:lpstr>
      <vt:lpstr>Ekvivalencia:  Terminusok fordítása</vt:lpstr>
      <vt:lpstr> Ekvivalencia a megnevezések szintjén </vt:lpstr>
      <vt:lpstr>Ekvivalencia a fogalmak szintjén</vt:lpstr>
      <vt:lpstr>Ekvivalencia a fogalmak szintjén</vt:lpstr>
      <vt:lpstr>Stratégiák: ekvivalens hiánya Az idegenítés eszközei</vt:lpstr>
      <vt:lpstr>Stratégiák: ekvivalencia hiánya idegenítés </vt:lpstr>
      <vt:lpstr>Ekvivalencia a fogalmak szintjén</vt:lpstr>
      <vt:lpstr>Ekvivalencia a fogalmak szintjén</vt:lpstr>
      <vt:lpstr>Példa: Stratégiák</vt:lpstr>
      <vt:lpstr>Példa: Stratégiák</vt:lpstr>
      <vt:lpstr>Stratégiák: részleges ekvivalencia honosítás vs. idegenítés </vt:lpstr>
      <vt:lpstr>Stratégiák: részleges ekvivalencia honosítás vs. idegenítés </vt:lpstr>
      <vt:lpstr>Mit írjunk le?  FNY rendszerét      vagy  CNY rendszerét</vt:lpstr>
      <vt:lpstr>Példa: stratégiák </vt:lpstr>
      <vt:lpstr>Példa: stratégiák </vt:lpstr>
      <vt:lpstr>Jelentőség: a fordítás iránya! </vt:lpstr>
      <vt:lpstr>Mit jegyezzek meg mindebből?</vt:lpstr>
      <vt:lpstr>Következtetések…</vt:lpstr>
      <vt:lpstr>Következtetések…</vt:lpstr>
      <vt:lpstr>Következtetések…</vt:lpstr>
      <vt:lpstr>Adalék: Mi is a fordítás? Nyelvek és fogalmi rendszerek</vt:lpstr>
      <vt:lpstr>Rendszerszint: Nyelvek – fogalmi rendszerek – fordítás </vt:lpstr>
      <vt:lpstr>Rendszerszint: Nyelvek – fogalmi rendszerek – fordítás </vt:lpstr>
      <vt:lpstr>Rendszerszint: Nyelvek – fogalmi rendszerek – fordítás 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19</cp:revision>
  <dcterms:created xsi:type="dcterms:W3CDTF">2019-11-14T21:35:59Z</dcterms:created>
  <dcterms:modified xsi:type="dcterms:W3CDTF">2020-03-06T21:17:59Z</dcterms:modified>
</cp:coreProperties>
</file>