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858000" cy="9144000"/>
  <p:embeddedFontLst>
    <p:embeddedFont>
      <p:font typeface="Constantia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6" roundtripDataSignature="AMtx7mgwJCb/QIwCMEh76skDMuKI3lbi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Constantia-regular.fntdata"/><Relationship Id="rId21" Type="http://schemas.openxmlformats.org/officeDocument/2006/relationships/slide" Target="slides/slide17.xml"/><Relationship Id="rId24" Type="http://schemas.openxmlformats.org/officeDocument/2006/relationships/font" Target="fonts/Constantia-italic.fntdata"/><Relationship Id="rId23" Type="http://schemas.openxmlformats.org/officeDocument/2006/relationships/font" Target="fonts/Constantia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customschemas.google.com/relationships/presentationmetadata" Target="metadata"/><Relationship Id="rId25" Type="http://schemas.openxmlformats.org/officeDocument/2006/relationships/font" Target="fonts/Constantia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Eredmények</a:t>
            </a:r>
          </a:p>
        </c:rich>
      </c:tx>
      <c:layout>
        <c:manualLayout>
          <c:xMode val="edge"/>
          <c:yMode val="edge"/>
          <c:x val="0.38487881397637796"/>
          <c:y val="5.39062466839169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noFill/>
            <a:ln w="9525" cap="flat" cmpd="sng" algn="ctr">
              <a:solidFill>
                <a:schemeClr val="accent1"/>
              </a:solidFill>
              <a:miter lim="800000"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Munka1!$A$2:$A$21</c:f>
              <c:strCache>
                <c:ptCount val="20"/>
                <c:pt idx="0">
                  <c:v>Egészségügy</c:v>
                </c:pt>
                <c:pt idx="1">
                  <c:v>Facebook</c:v>
                </c:pt>
                <c:pt idx="2">
                  <c:v>Természettudomány</c:v>
                </c:pt>
                <c:pt idx="3">
                  <c:v>Turizmus</c:v>
                </c:pt>
                <c:pt idx="4">
                  <c:v>Kormányzat, önkormányzat</c:v>
                </c:pt>
                <c:pt idx="5">
                  <c:v>Ipar, mezőgazdaság</c:v>
                </c:pt>
                <c:pt idx="6">
                  <c:v>Elektronikus periodika</c:v>
                </c:pt>
                <c:pt idx="7">
                  <c:v>Művészet</c:v>
                </c:pt>
                <c:pt idx="8">
                  <c:v>Sport</c:v>
                </c:pt>
                <c:pt idx="9">
                  <c:v>Könyvkiadás</c:v>
                </c:pt>
                <c:pt idx="10">
                  <c:v>Életmód</c:v>
                </c:pt>
                <c:pt idx="11">
                  <c:v>Történelem</c:v>
                </c:pt>
                <c:pt idx="12">
                  <c:v>Művház</c:v>
                </c:pt>
                <c:pt idx="13">
                  <c:v>Irodalom</c:v>
                </c:pt>
                <c:pt idx="14">
                  <c:v>Insta</c:v>
                </c:pt>
                <c:pt idx="15">
                  <c:v>Média</c:v>
                </c:pt>
                <c:pt idx="16">
                  <c:v>Oktatás</c:v>
                </c:pt>
                <c:pt idx="17">
                  <c:v>Közgyűjtemények</c:v>
                </c:pt>
                <c:pt idx="18">
                  <c:v>Vallás</c:v>
                </c:pt>
                <c:pt idx="19">
                  <c:v>Szolgáltatás, kereskedelm</c:v>
                </c:pt>
              </c:strCache>
            </c:strRef>
          </c:cat>
          <c:val>
            <c:numRef>
              <c:f>Munka1!$B$2:$B$21</c:f>
              <c:numCache>
                <c:formatCode>0%</c:formatCode>
                <c:ptCount val="20"/>
                <c:pt idx="0">
                  <c:v>0.03</c:v>
                </c:pt>
                <c:pt idx="1">
                  <c:v>0.11</c:v>
                </c:pt>
                <c:pt idx="2" formatCode="0.00%">
                  <c:v>1.6E-2</c:v>
                </c:pt>
                <c:pt idx="3">
                  <c:v>0.19500000000000001</c:v>
                </c:pt>
                <c:pt idx="4">
                  <c:v>0.05</c:v>
                </c:pt>
                <c:pt idx="5" formatCode="0.00%">
                  <c:v>0.19500000000000001</c:v>
                </c:pt>
                <c:pt idx="6" formatCode="0.00%">
                  <c:v>3.4000000000000002E-2</c:v>
                </c:pt>
                <c:pt idx="7">
                  <c:v>0.08</c:v>
                </c:pt>
                <c:pt idx="8" formatCode="0.00%">
                  <c:v>0.16600000000000001</c:v>
                </c:pt>
                <c:pt idx="9" formatCode="0.00%">
                  <c:v>2E-3</c:v>
                </c:pt>
                <c:pt idx="10" formatCode="0.00%">
                  <c:v>4.0000000000000001E-3</c:v>
                </c:pt>
                <c:pt idx="11" formatCode="0.00%">
                  <c:v>8.9999999999999993E-3</c:v>
                </c:pt>
                <c:pt idx="12" formatCode="0.00%">
                  <c:v>1.4999999999999999E-2</c:v>
                </c:pt>
                <c:pt idx="13" formatCode="0.00%">
                  <c:v>8.9999999999999993E-3</c:v>
                </c:pt>
                <c:pt idx="14" formatCode="0.00%">
                  <c:v>3.0000000000000001E-3</c:v>
                </c:pt>
                <c:pt idx="15" formatCode="0.00%">
                  <c:v>3.0000000000000001E-3</c:v>
                </c:pt>
                <c:pt idx="16" formatCode="0.00%">
                  <c:v>1.6E-2</c:v>
                </c:pt>
                <c:pt idx="17" formatCode="0.00%">
                  <c:v>8.9999999999999993E-3</c:v>
                </c:pt>
                <c:pt idx="18" formatCode="0.00%">
                  <c:v>3.0000000000000001E-3</c:v>
                </c:pt>
                <c:pt idx="19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99-4AF3-A831-0F03B58155CA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2. adatsor</c:v>
                </c:pt>
              </c:strCache>
            </c:strRef>
          </c:tx>
          <c:spPr>
            <a:noFill/>
            <a:ln w="9525" cap="flat" cmpd="sng" algn="ctr">
              <a:solidFill>
                <a:schemeClr val="accent2"/>
              </a:solidFill>
              <a:miter lim="800000"/>
            </a:ln>
            <a:effectLst>
              <a:glow rad="63500">
                <a:schemeClr val="accent2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Munka1!$A$2:$A$21</c:f>
              <c:strCache>
                <c:ptCount val="20"/>
                <c:pt idx="0">
                  <c:v>Egészségügy</c:v>
                </c:pt>
                <c:pt idx="1">
                  <c:v>Facebook</c:v>
                </c:pt>
                <c:pt idx="2">
                  <c:v>Természettudomány</c:v>
                </c:pt>
                <c:pt idx="3">
                  <c:v>Turizmus</c:v>
                </c:pt>
                <c:pt idx="4">
                  <c:v>Kormányzat, önkormányzat</c:v>
                </c:pt>
                <c:pt idx="5">
                  <c:v>Ipar, mezőgazdaság</c:v>
                </c:pt>
                <c:pt idx="6">
                  <c:v>Elektronikus periodika</c:v>
                </c:pt>
                <c:pt idx="7">
                  <c:v>Művészet</c:v>
                </c:pt>
                <c:pt idx="8">
                  <c:v>Sport</c:v>
                </c:pt>
                <c:pt idx="9">
                  <c:v>Könyvkiadás</c:v>
                </c:pt>
                <c:pt idx="10">
                  <c:v>Életmód</c:v>
                </c:pt>
                <c:pt idx="11">
                  <c:v>Történelem</c:v>
                </c:pt>
                <c:pt idx="12">
                  <c:v>Művház</c:v>
                </c:pt>
                <c:pt idx="13">
                  <c:v>Irodalom</c:v>
                </c:pt>
                <c:pt idx="14">
                  <c:v>Insta</c:v>
                </c:pt>
                <c:pt idx="15">
                  <c:v>Média</c:v>
                </c:pt>
                <c:pt idx="16">
                  <c:v>Oktatás</c:v>
                </c:pt>
                <c:pt idx="17">
                  <c:v>Közgyűjtemények</c:v>
                </c:pt>
                <c:pt idx="18">
                  <c:v>Vallás</c:v>
                </c:pt>
                <c:pt idx="19">
                  <c:v>Szolgáltatás, kereskedelm</c:v>
                </c:pt>
              </c:strCache>
            </c:strRef>
          </c:cat>
          <c:val>
            <c:numRef>
              <c:f>Munka1!$C$2:$C$21</c:f>
              <c:numCache>
                <c:formatCode>General</c:formatCode>
                <c:ptCount val="20"/>
              </c:numCache>
            </c:numRef>
          </c:val>
          <c:extLst>
            <c:ext xmlns:c16="http://schemas.microsoft.com/office/drawing/2014/chart" uri="{C3380CC4-5D6E-409C-BE32-E72D297353CC}">
              <c16:uniqueId val="{00000001-9999-4AF3-A831-0F03B58155CA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3. adatsor</c:v>
                </c:pt>
              </c:strCache>
            </c:strRef>
          </c:tx>
          <c:spPr>
            <a:noFill/>
            <a:ln w="9525" cap="flat" cmpd="sng" algn="ctr">
              <a:solidFill>
                <a:schemeClr val="accent3"/>
              </a:solidFill>
              <a:miter lim="800000"/>
            </a:ln>
            <a:effectLst>
              <a:glow rad="63500">
                <a:schemeClr val="accent3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Munka1!$A$2:$A$21</c:f>
              <c:strCache>
                <c:ptCount val="20"/>
                <c:pt idx="0">
                  <c:v>Egészségügy</c:v>
                </c:pt>
                <c:pt idx="1">
                  <c:v>Facebook</c:v>
                </c:pt>
                <c:pt idx="2">
                  <c:v>Természettudomány</c:v>
                </c:pt>
                <c:pt idx="3">
                  <c:v>Turizmus</c:v>
                </c:pt>
                <c:pt idx="4">
                  <c:v>Kormányzat, önkormányzat</c:v>
                </c:pt>
                <c:pt idx="5">
                  <c:v>Ipar, mezőgazdaság</c:v>
                </c:pt>
                <c:pt idx="6">
                  <c:v>Elektronikus periodika</c:v>
                </c:pt>
                <c:pt idx="7">
                  <c:v>Művészet</c:v>
                </c:pt>
                <c:pt idx="8">
                  <c:v>Sport</c:v>
                </c:pt>
                <c:pt idx="9">
                  <c:v>Könyvkiadás</c:v>
                </c:pt>
                <c:pt idx="10">
                  <c:v>Életmód</c:v>
                </c:pt>
                <c:pt idx="11">
                  <c:v>Történelem</c:v>
                </c:pt>
                <c:pt idx="12">
                  <c:v>Művház</c:v>
                </c:pt>
                <c:pt idx="13">
                  <c:v>Irodalom</c:v>
                </c:pt>
                <c:pt idx="14">
                  <c:v>Insta</c:v>
                </c:pt>
                <c:pt idx="15">
                  <c:v>Média</c:v>
                </c:pt>
                <c:pt idx="16">
                  <c:v>Oktatás</c:v>
                </c:pt>
                <c:pt idx="17">
                  <c:v>Közgyűjtemények</c:v>
                </c:pt>
                <c:pt idx="18">
                  <c:v>Vallás</c:v>
                </c:pt>
                <c:pt idx="19">
                  <c:v>Szolgáltatás, kereskedelm</c:v>
                </c:pt>
              </c:strCache>
            </c:strRef>
          </c:cat>
          <c:val>
            <c:numRef>
              <c:f>Munka1!$D$2:$D$21</c:f>
              <c:numCache>
                <c:formatCode>General</c:formatCode>
                <c:ptCount val="20"/>
              </c:numCache>
            </c:numRef>
          </c:val>
          <c:extLst>
            <c:ext xmlns:c16="http://schemas.microsoft.com/office/drawing/2014/chart" uri="{C3380CC4-5D6E-409C-BE32-E72D297353CC}">
              <c16:uniqueId val="{00000002-9999-4AF3-A831-0F03B58155C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532458224"/>
        <c:axId val="532460848"/>
      </c:barChart>
      <c:catAx>
        <c:axId val="53245822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32460848"/>
        <c:crosses val="autoZero"/>
        <c:auto val="1"/>
        <c:lblAlgn val="ctr"/>
        <c:lblOffset val="100"/>
        <c:noMultiLvlLbl val="0"/>
      </c:catAx>
      <c:valAx>
        <c:axId val="53246084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32458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hu-H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aecf85706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aecf85706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ad7c92faba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ad7c92faba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ad7c92faba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ad7c92faba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aecf857062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aecf857062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dia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függőleges szöveg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üggőleges cím és szöveg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tartalom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zakaszfejléc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artalomrész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Összehasonlítás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ak cím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Üres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talomrész képaláírással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ép képaláírással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6.jpg"/><Relationship Id="rId5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4.png"/><Relationship Id="rId6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chart" Target="../charts/chart1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hyperlink" Target="https://egervarosfoglalo.hu/" TargetMode="External"/><Relationship Id="rId6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212071" y="1363287"/>
            <a:ext cx="4567747" cy="17393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nstantia"/>
              <a:buNone/>
            </a:pPr>
            <a:r>
              <a:rPr lang="hu-HU" sz="4800">
                <a:latin typeface="Constantia"/>
                <a:ea typeface="Constantia"/>
                <a:cs typeface="Constantia"/>
                <a:sym typeface="Constantia"/>
              </a:rPr>
              <a:t>Kapcsolódási pontok</a:t>
            </a:r>
            <a:endParaRPr/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2"/>
            <a:ext cx="7949702" cy="1122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38272" l="0" r="0" t="0"/>
          <a:stretch/>
        </p:blipFill>
        <p:spPr>
          <a:xfrm rot="5400000">
            <a:off x="1683719" y="1426615"/>
            <a:ext cx="2586961" cy="598826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>
            <p:ph idx="1" type="subTitle"/>
          </p:nvPr>
        </p:nvSpPr>
        <p:spPr>
          <a:xfrm>
            <a:off x="278573" y="3718324"/>
            <a:ext cx="4501245" cy="1404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hu-HU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webarchiválás és helyismeret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hu-HU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a Bródy Sándor Könyvtár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hu-HU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példáján keresztül</a:t>
            </a:r>
            <a:endParaRPr/>
          </a:p>
        </p:txBody>
      </p:sp>
      <p:pic>
        <p:nvPicPr>
          <p:cNvPr descr="A képen computer, elektronika, számítógép, asztal látható&#10;&#10;Automatikusan generált leírás" id="92" name="Google Shape;9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33998" y="-2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"/>
          <p:cNvSpPr txBox="1"/>
          <p:nvPr>
            <p:ph type="title"/>
          </p:nvPr>
        </p:nvSpPr>
        <p:spPr>
          <a:xfrm>
            <a:off x="821574" y="11223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</a:pPr>
            <a:r>
              <a:rPr lang="hu-HU">
                <a:latin typeface="Constantia"/>
                <a:ea typeface="Constantia"/>
                <a:cs typeface="Constantia"/>
                <a:sym typeface="Constantia"/>
              </a:rPr>
              <a:t>A webarchiválási munka kezdete II.</a:t>
            </a:r>
            <a:endParaRPr/>
          </a:p>
        </p:txBody>
      </p:sp>
      <p:pic>
        <p:nvPicPr>
          <p:cNvPr id="177" name="Google Shape;17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2"/>
            <a:ext cx="7949702" cy="1122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78720"/>
            <a:ext cx="10515600" cy="77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6100" y="6078720"/>
            <a:ext cx="10515600" cy="77928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hu-HU" sz="1600"/>
              <a:t>‹#›</a:t>
            </a:fld>
            <a:endParaRPr b="1" sz="1600"/>
          </a:p>
        </p:txBody>
      </p:sp>
      <p:sp>
        <p:nvSpPr>
          <p:cNvPr id="181" name="Google Shape;181;p7"/>
          <p:cNvSpPr txBox="1"/>
          <p:nvPr/>
        </p:nvSpPr>
        <p:spPr>
          <a:xfrm>
            <a:off x="905690" y="2377440"/>
            <a:ext cx="4493623" cy="33855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hu-HU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Külső partnerek: média munkatársai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 és közösségi felületek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u-HU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Felhívás közzététele a könyvtár közösségi oldalain és a Bródy Magazinban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u-HU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Sajtóközlemény a média munkatársai részére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7"/>
          <p:cNvSpPr txBox="1"/>
          <p:nvPr/>
        </p:nvSpPr>
        <p:spPr>
          <a:xfrm>
            <a:off x="6879771" y="2447926"/>
            <a:ext cx="4541519" cy="2986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képen szöveg, rajztábla látható&#10;&#10;Automatikusan generált leírás" id="183" name="Google Shape;18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41671" y="2447926"/>
            <a:ext cx="3589890" cy="3395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2"/>
            <a:ext cx="7949702" cy="1122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78720"/>
            <a:ext cx="10515600" cy="77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6100" y="6078720"/>
            <a:ext cx="10515600" cy="77928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600"/>
              <a:t>8</a:t>
            </a:r>
            <a:endParaRPr/>
          </a:p>
        </p:txBody>
      </p:sp>
      <p:pic>
        <p:nvPicPr>
          <p:cNvPr id="192" name="Google Shape;192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2"/>
            <a:ext cx="7949702" cy="1122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78720"/>
            <a:ext cx="10515600" cy="77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6100" y="6078720"/>
            <a:ext cx="10515600" cy="77928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600"/>
              <a:t>12</a:t>
            </a:r>
            <a:endParaRPr b="1" sz="16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</p:txBody>
      </p:sp>
      <p:pic>
        <p:nvPicPr>
          <p:cNvPr id="201" name="Google Shape;201;p9"/>
          <p:cNvPicPr preferRelativeResize="0"/>
          <p:nvPr/>
        </p:nvPicPr>
        <p:blipFill rotWithShape="1">
          <a:blip r:embed="rId5">
            <a:alphaModFix/>
          </a:blip>
          <a:srcRect b="4386" l="17961" r="45526" t="4562"/>
          <a:stretch/>
        </p:blipFill>
        <p:spPr>
          <a:xfrm>
            <a:off x="5673380" y="671478"/>
            <a:ext cx="3809611" cy="5268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9"/>
          <p:cNvPicPr preferRelativeResize="0"/>
          <p:nvPr/>
        </p:nvPicPr>
        <p:blipFill rotWithShape="1">
          <a:blip r:embed="rId6">
            <a:alphaModFix/>
          </a:blip>
          <a:srcRect b="4911" l="36316" r="27862" t="8555"/>
          <a:stretch/>
        </p:blipFill>
        <p:spPr>
          <a:xfrm>
            <a:off x="1073520" y="902368"/>
            <a:ext cx="3809610" cy="5176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gaecf857062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2"/>
            <a:ext cx="7949700" cy="1122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aecf857062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78720"/>
            <a:ext cx="10515599" cy="77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aecf857062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6100" y="6078720"/>
            <a:ext cx="10515599" cy="77928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aecf857062_0_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600"/>
              <a:t>13</a:t>
            </a:r>
            <a:endParaRPr/>
          </a:p>
        </p:txBody>
      </p:sp>
      <p:pic>
        <p:nvPicPr>
          <p:cNvPr id="211" name="Google Shape;211;gaecf857062_0_0"/>
          <p:cNvPicPr preferRelativeResize="0"/>
          <p:nvPr/>
        </p:nvPicPr>
        <p:blipFill rotWithShape="1">
          <a:blip r:embed="rId5">
            <a:alphaModFix/>
          </a:blip>
          <a:srcRect b="5366" l="0" r="0" t="4282"/>
          <a:stretch/>
        </p:blipFill>
        <p:spPr>
          <a:xfrm>
            <a:off x="663700" y="286500"/>
            <a:ext cx="10363200" cy="526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"/>
          <p:cNvSpPr txBox="1"/>
          <p:nvPr>
            <p:ph type="title"/>
          </p:nvPr>
        </p:nvSpPr>
        <p:spPr>
          <a:xfrm>
            <a:off x="839788" y="1122362"/>
            <a:ext cx="10115595" cy="935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</a:pPr>
            <a:r>
              <a:rPr lang="hu-HU" sz="4400">
                <a:latin typeface="Constantia"/>
                <a:ea typeface="Constantia"/>
                <a:cs typeface="Constantia"/>
                <a:sym typeface="Constantia"/>
              </a:rPr>
              <a:t>Eredmények I.</a:t>
            </a:r>
            <a:endParaRPr/>
          </a:p>
        </p:txBody>
      </p:sp>
      <p:sp>
        <p:nvSpPr>
          <p:cNvPr id="217" name="Google Shape;217;p10"/>
          <p:cNvSpPr txBox="1"/>
          <p:nvPr>
            <p:ph idx="2" type="body"/>
          </p:nvPr>
        </p:nvSpPr>
        <p:spPr>
          <a:xfrm>
            <a:off x="839788" y="2133600"/>
            <a:ext cx="3932100" cy="3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hu-HU" sz="2000">
                <a:latin typeface="Constantia"/>
                <a:ea typeface="Constantia"/>
                <a:cs typeface="Constantia"/>
                <a:sym typeface="Constantia"/>
              </a:rPr>
              <a:t>Számadat: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u-HU" sz="2000">
                <a:latin typeface="Constantia"/>
                <a:ea typeface="Constantia"/>
                <a:cs typeface="Constantia"/>
                <a:sym typeface="Constantia"/>
              </a:rPr>
              <a:t>350 összegyűjtött webhelycím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hu-HU" sz="2000">
                <a:latin typeface="Constantia"/>
                <a:ea typeface="Constantia"/>
                <a:cs typeface="Constantia"/>
                <a:sym typeface="Constantia"/>
              </a:rPr>
              <a:t>Hozzáadott érték: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u-HU" sz="2000">
                <a:latin typeface="Constantia"/>
                <a:ea typeface="Constantia"/>
                <a:cs typeface="Constantia"/>
                <a:sym typeface="Constantia"/>
              </a:rPr>
              <a:t>Tematikus gyűjtés Nagyrédéről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u-HU" sz="2000">
                <a:latin typeface="Constantia"/>
                <a:ea typeface="Constantia"/>
                <a:cs typeface="Constantia"/>
                <a:sym typeface="Constantia"/>
              </a:rPr>
              <a:t>Helyi értéket képviselő egyének és csoportok felfedezése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u-HU" sz="2000">
                <a:latin typeface="Constantia"/>
                <a:ea typeface="Constantia"/>
                <a:cs typeface="Constantia"/>
                <a:sym typeface="Constantia"/>
              </a:rPr>
              <a:t>Kapcsolatépítés, tapasztalat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18" name="Google Shape;21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2"/>
            <a:ext cx="7949702" cy="1122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78720"/>
            <a:ext cx="10515600" cy="77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6100" y="6078720"/>
            <a:ext cx="10515600" cy="77928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600"/>
              <a:t>14</a:t>
            </a:r>
            <a:endParaRPr/>
          </a:p>
        </p:txBody>
      </p:sp>
      <p:pic>
        <p:nvPicPr>
          <p:cNvPr id="222" name="Google Shape;222;p10"/>
          <p:cNvPicPr preferRelativeResize="0"/>
          <p:nvPr/>
        </p:nvPicPr>
        <p:blipFill rotWithShape="1">
          <a:blip r:embed="rId5">
            <a:alphaModFix/>
          </a:blip>
          <a:srcRect b="3842" l="27500" r="27499" t="11347"/>
          <a:stretch/>
        </p:blipFill>
        <p:spPr>
          <a:xfrm>
            <a:off x="6021649" y="1175939"/>
            <a:ext cx="4367404" cy="455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2"/>
            <a:ext cx="7949702" cy="1122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78720"/>
            <a:ext cx="10515600" cy="77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6100" y="6078720"/>
            <a:ext cx="10515600" cy="77928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600"/>
              <a:t>15</a:t>
            </a:r>
            <a:endParaRPr/>
          </a:p>
        </p:txBody>
      </p:sp>
      <p:graphicFrame>
        <p:nvGraphicFramePr>
          <p:cNvPr id="231" name="Google Shape;231;p11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r:id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"/>
          <p:cNvSpPr txBox="1"/>
          <p:nvPr>
            <p:ph type="title"/>
          </p:nvPr>
        </p:nvSpPr>
        <p:spPr>
          <a:xfrm>
            <a:off x="839788" y="1122362"/>
            <a:ext cx="10115595" cy="935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</a:pPr>
            <a:r>
              <a:rPr lang="hu-HU" sz="4400">
                <a:latin typeface="Constantia"/>
                <a:ea typeface="Constantia"/>
                <a:cs typeface="Constantia"/>
                <a:sym typeface="Constantia"/>
              </a:rPr>
              <a:t>További együttműködési lehetőségek</a:t>
            </a:r>
            <a:endParaRPr/>
          </a:p>
        </p:txBody>
      </p:sp>
      <p:sp>
        <p:nvSpPr>
          <p:cNvPr id="237" name="Google Shape;237;p12"/>
          <p:cNvSpPr txBox="1"/>
          <p:nvPr>
            <p:ph idx="2" type="body"/>
          </p:nvPr>
        </p:nvSpPr>
        <p:spPr>
          <a:xfrm>
            <a:off x="7267574" y="2819400"/>
            <a:ext cx="4010025" cy="2561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hu-HU" sz="2000">
                <a:latin typeface="Constantia"/>
                <a:ea typeface="Constantia"/>
                <a:cs typeface="Constantia"/>
                <a:sym typeface="Constantia"/>
              </a:rPr>
              <a:t>A jogtulajdonosok felkeresése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hu-HU" sz="2000">
                <a:latin typeface="Constantia"/>
                <a:ea typeface="Constantia"/>
                <a:cs typeface="Constantia"/>
                <a:sym typeface="Constantia"/>
              </a:rPr>
              <a:t>A webhelyek metaadatainak leírása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hu-HU" sz="2000">
                <a:latin typeface="Constantia"/>
                <a:ea typeface="Constantia"/>
                <a:cs typeface="Constantia"/>
                <a:sym typeface="Constantia"/>
              </a:rPr>
              <a:t>A webhelyek minőségellenőrzése</a:t>
            </a:r>
            <a:endParaRPr/>
          </a:p>
        </p:txBody>
      </p:sp>
      <p:pic>
        <p:nvPicPr>
          <p:cNvPr id="238" name="Google Shape;23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2"/>
            <a:ext cx="7949702" cy="1122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78720"/>
            <a:ext cx="10515600" cy="77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6100" y="6078720"/>
            <a:ext cx="10515600" cy="77928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</a:pPr>
            <a:r>
              <a:rPr b="1" lang="hu-HU" sz="1600"/>
              <a:t>16</a:t>
            </a:r>
            <a:endParaRPr/>
          </a:p>
        </p:txBody>
      </p:sp>
      <p:pic>
        <p:nvPicPr>
          <p:cNvPr id="242" name="Google Shape;242;p12"/>
          <p:cNvPicPr preferRelativeResize="0"/>
          <p:nvPr/>
        </p:nvPicPr>
        <p:blipFill rotWithShape="1">
          <a:blip r:embed="rId5">
            <a:alphaModFix/>
          </a:blip>
          <a:srcRect b="3889" l="0" r="36328" t="3333"/>
          <a:stretch/>
        </p:blipFill>
        <p:spPr>
          <a:xfrm>
            <a:off x="1276525" y="2092917"/>
            <a:ext cx="4819475" cy="3950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"/>
          <p:cNvSpPr txBox="1"/>
          <p:nvPr>
            <p:ph type="title"/>
          </p:nvPr>
        </p:nvSpPr>
        <p:spPr>
          <a:xfrm>
            <a:off x="839788" y="1122362"/>
            <a:ext cx="10115595" cy="935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</a:pPr>
            <a:r>
              <a:rPr lang="hu-HU" sz="4400">
                <a:latin typeface="Constantia"/>
                <a:ea typeface="Constantia"/>
                <a:cs typeface="Constantia"/>
                <a:sym typeface="Constantia"/>
              </a:rPr>
              <a:t>KÖSZÖNÖM A FIGYELMET!</a:t>
            </a:r>
            <a:endParaRPr/>
          </a:p>
        </p:txBody>
      </p:sp>
      <p:sp>
        <p:nvSpPr>
          <p:cNvPr id="248" name="Google Shape;248;p13"/>
          <p:cNvSpPr txBox="1"/>
          <p:nvPr>
            <p:ph idx="2" type="body"/>
          </p:nvPr>
        </p:nvSpPr>
        <p:spPr>
          <a:xfrm>
            <a:off x="2088682" y="2771774"/>
            <a:ext cx="7560143" cy="2609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hu-HU" sz="2000">
                <a:latin typeface="Constantia"/>
                <a:ea typeface="Constantia"/>
                <a:cs typeface="Constantia"/>
                <a:sym typeface="Constantia"/>
              </a:rPr>
              <a:t>Szécsényi Orsolya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hu-HU" sz="2000">
                <a:latin typeface="Constantia"/>
                <a:ea typeface="Constantia"/>
                <a:cs typeface="Constantia"/>
                <a:sym typeface="Constantia"/>
              </a:rPr>
              <a:t>Bródy Sándor Megyei és Városi Könyvtár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hu-HU" sz="2000">
                <a:latin typeface="Constantia"/>
                <a:ea typeface="Constantia"/>
                <a:cs typeface="Constantia"/>
                <a:sym typeface="Constantia"/>
              </a:rPr>
              <a:t>Helyismereti gyűjtemény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hu-HU" sz="2000">
                <a:latin typeface="Constantia"/>
                <a:ea typeface="Constantia"/>
                <a:cs typeface="Constantia"/>
                <a:sym typeface="Constantia"/>
              </a:rPr>
              <a:t>Budapest – Eger, 2020. december 2.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49" name="Google Shape;24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2"/>
            <a:ext cx="7949702" cy="1122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78720"/>
            <a:ext cx="10515600" cy="77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6100" y="6078720"/>
            <a:ext cx="10515600" cy="77928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</a:pPr>
            <a:r>
              <a:rPr b="1" lang="hu-HU" sz="1600"/>
              <a:t>17</a:t>
            </a:r>
            <a:endParaRPr b="1" sz="16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</a:pPr>
            <a:r>
              <a:t/>
            </a:r>
            <a:endParaRPr b="1"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/>
          <p:nvPr>
            <p:ph type="title"/>
          </p:nvPr>
        </p:nvSpPr>
        <p:spPr>
          <a:xfrm>
            <a:off x="838200" y="1117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</a:pPr>
            <a:r>
              <a:rPr lang="hu-HU">
                <a:latin typeface="Constantia"/>
                <a:ea typeface="Constantia"/>
                <a:cs typeface="Constantia"/>
                <a:sym typeface="Constantia"/>
              </a:rPr>
              <a:t>HevesTékaDigit </a:t>
            </a:r>
            <a:r>
              <a:rPr lang="hu-HU" sz="4000">
                <a:latin typeface="Constantia"/>
                <a:ea typeface="Constantia"/>
                <a:cs typeface="Constantia"/>
                <a:sym typeface="Constantia"/>
              </a:rPr>
              <a:t>– a Heves megyei helyismereti dokumentumok digitalizálása</a:t>
            </a:r>
            <a:endParaRPr/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2"/>
            <a:ext cx="7949702" cy="1122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78720"/>
            <a:ext cx="10515600" cy="77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6100" y="6078720"/>
            <a:ext cx="10515600" cy="77928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/>
          <p:nvPr/>
        </p:nvSpPr>
        <p:spPr>
          <a:xfrm>
            <a:off x="942975" y="2752725"/>
            <a:ext cx="5781675" cy="3560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u-HU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 pályázatban elért számszerűsített eredményeink:</a:t>
            </a:r>
            <a:endParaRPr b="0" i="0" sz="18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b="0" i="0" lang="hu-HU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26072 digitalizált fájl </a:t>
            </a:r>
            <a:endParaRPr/>
          </a:p>
          <a:p>
            <a:pPr indent="-342900" lvl="0" marL="34290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b="0" i="0" lang="hu-HU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3956 bibliográfiai leírás </a:t>
            </a:r>
            <a:endParaRPr/>
          </a:p>
          <a:p>
            <a:pPr indent="-342900" lvl="0" marL="34290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b="0" i="0" lang="hu-HU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401 helyismereti tartalom a rekordokhoz</a:t>
            </a:r>
            <a:endParaRPr/>
          </a:p>
          <a:p>
            <a:pPr indent="-342900" lvl="0" marL="34290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b="0" i="0" lang="hu-HU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4 oktatási tartalom és 4 módszertani ajánlócsomag</a:t>
            </a:r>
            <a:endParaRPr/>
          </a:p>
          <a:p>
            <a:pPr indent="-342900" lvl="0" marL="34290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b="0" i="0" lang="hu-HU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1 interaktív játék - : </a:t>
            </a:r>
            <a:r>
              <a:rPr b="0" i="0" lang="hu-HU" sz="1800" u="sng" cap="none" strike="noStrike">
                <a:solidFill>
                  <a:srgbClr val="0563C1"/>
                </a:solidFill>
                <a:latin typeface="Constantia"/>
                <a:ea typeface="Constantia"/>
                <a:cs typeface="Constantia"/>
                <a:sym typeface="Constanti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https://egervarosfoglalo.hu/</a:t>
            </a:r>
            <a:endParaRPr b="0" i="0" sz="18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b="0" i="0" lang="hu-HU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1 helyismereti honlap - https://summajatirom.hu/</a:t>
            </a:r>
            <a:endParaRPr/>
          </a:p>
          <a:p>
            <a:pPr indent="-342900" lvl="0" marL="34290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b="0" i="0" lang="hu-HU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350 összegyűjtött webhelycím (amiből: 12 ismert cím, 49 FB cím)</a:t>
            </a:r>
            <a:endParaRPr/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hu-HU" sz="1600"/>
              <a:t>‹#›</a:t>
            </a:fld>
            <a:endParaRPr b="1" sz="1600"/>
          </a:p>
        </p:txBody>
      </p:sp>
      <p:pic>
        <p:nvPicPr>
          <p:cNvPr descr="A képen computer, elektronika, számítógép, asztal látható&#10;&#10;Automatikusan generált leírás" id="104" name="Google Shape;104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76825" y="2442825"/>
            <a:ext cx="3486051" cy="3486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2"/>
            <a:ext cx="7949702" cy="1122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78720"/>
            <a:ext cx="10515600" cy="77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6100" y="6078720"/>
            <a:ext cx="10515600" cy="77928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hu-HU" sz="1600"/>
              <a:t>‹#›</a:t>
            </a:fld>
            <a:endParaRPr b="1" sz="1600"/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5">
            <a:alphaModFix/>
          </a:blip>
          <a:srcRect b="9304" l="0" r="0" t="3474"/>
          <a:stretch/>
        </p:blipFill>
        <p:spPr>
          <a:xfrm>
            <a:off x="0" y="238124"/>
            <a:ext cx="12192000" cy="598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gad7c92faba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2"/>
            <a:ext cx="7949700" cy="1122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ad7c92faba_0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78720"/>
            <a:ext cx="10515599" cy="77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ad7c92faba_0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6100" y="6078720"/>
            <a:ext cx="10515599" cy="77928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ad7c92faba_0_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hu-HU" sz="1600"/>
              <a:t>‹#›</a:t>
            </a:fld>
            <a:endParaRPr b="1" sz="1600"/>
          </a:p>
        </p:txBody>
      </p:sp>
      <p:pic>
        <p:nvPicPr>
          <p:cNvPr id="122" name="Google Shape;122;gad7c92faba_0_8"/>
          <p:cNvPicPr preferRelativeResize="0"/>
          <p:nvPr/>
        </p:nvPicPr>
        <p:blipFill rotWithShape="1">
          <a:blip r:embed="rId5">
            <a:alphaModFix/>
          </a:blip>
          <a:srcRect b="5000" l="0" r="0" t="4575"/>
          <a:stretch/>
        </p:blipFill>
        <p:spPr>
          <a:xfrm>
            <a:off x="508625" y="196875"/>
            <a:ext cx="11174751" cy="5681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gad7c92faba_0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2"/>
            <a:ext cx="7949700" cy="1122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ad7c92faba_0_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78720"/>
            <a:ext cx="10515599" cy="77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ad7c92faba_0_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6100" y="6078720"/>
            <a:ext cx="10515599" cy="77928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ad7c92faba_0_1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hu-HU" sz="1600"/>
              <a:t>‹#›</a:t>
            </a:fld>
            <a:endParaRPr b="1" sz="1600"/>
          </a:p>
        </p:txBody>
      </p:sp>
      <p:pic>
        <p:nvPicPr>
          <p:cNvPr id="131" name="Google Shape;131;gad7c92faba_0_17"/>
          <p:cNvPicPr preferRelativeResize="0"/>
          <p:nvPr/>
        </p:nvPicPr>
        <p:blipFill rotWithShape="1">
          <a:blip r:embed="rId5">
            <a:alphaModFix/>
          </a:blip>
          <a:srcRect b="4959" l="0" r="0" t="4542"/>
          <a:stretch/>
        </p:blipFill>
        <p:spPr>
          <a:xfrm>
            <a:off x="630288" y="366675"/>
            <a:ext cx="10931425" cy="5561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2"/>
            <a:ext cx="7949702" cy="1122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78720"/>
            <a:ext cx="10515600" cy="77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6100" y="6078720"/>
            <a:ext cx="10515600" cy="77928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pic>
        <p:nvPicPr>
          <p:cNvPr id="140" name="Google Shape;140;p4"/>
          <p:cNvPicPr preferRelativeResize="0"/>
          <p:nvPr/>
        </p:nvPicPr>
        <p:blipFill rotWithShape="1">
          <a:blip r:embed="rId5">
            <a:alphaModFix/>
          </a:blip>
          <a:srcRect b="3472" l="0" r="0" t="3193"/>
          <a:stretch/>
        </p:blipFill>
        <p:spPr>
          <a:xfrm>
            <a:off x="0" y="219074"/>
            <a:ext cx="12192000" cy="640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gaecf857062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2"/>
            <a:ext cx="7949700" cy="1122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aecf857062_0_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78720"/>
            <a:ext cx="10515599" cy="77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aecf857062_0_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6100" y="6078720"/>
            <a:ext cx="10515599" cy="77928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aecf857062_0_1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pic>
        <p:nvPicPr>
          <p:cNvPr id="149" name="Google Shape;149;gaecf857062_0_11"/>
          <p:cNvPicPr preferRelativeResize="0"/>
          <p:nvPr/>
        </p:nvPicPr>
        <p:blipFill rotWithShape="1">
          <a:blip r:embed="rId5">
            <a:alphaModFix/>
          </a:blip>
          <a:srcRect b="10789" l="0" r="6507" t="5310"/>
          <a:stretch/>
        </p:blipFill>
        <p:spPr>
          <a:xfrm>
            <a:off x="314925" y="196950"/>
            <a:ext cx="11275650" cy="5783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/>
          <p:nvPr>
            <p:ph type="title"/>
          </p:nvPr>
        </p:nvSpPr>
        <p:spPr>
          <a:xfrm>
            <a:off x="839787" y="1122363"/>
            <a:ext cx="10515600" cy="12746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onstantia"/>
              <a:buNone/>
            </a:pPr>
            <a:r>
              <a:rPr lang="hu-HU" sz="3959">
                <a:latin typeface="Constantia"/>
                <a:ea typeface="Constantia"/>
                <a:cs typeface="Constantia"/>
                <a:sym typeface="Constantia"/>
              </a:rPr>
              <a:t>A HevesTékaDigit pályázat és a webarchiválás</a:t>
            </a:r>
            <a:endParaRPr/>
          </a:p>
        </p:txBody>
      </p:sp>
      <p:sp>
        <p:nvSpPr>
          <p:cNvPr id="155" name="Google Shape;155;p5"/>
          <p:cNvSpPr txBox="1"/>
          <p:nvPr>
            <p:ph idx="1" type="body"/>
          </p:nvPr>
        </p:nvSpPr>
        <p:spPr>
          <a:xfrm>
            <a:off x="839787" y="2419000"/>
            <a:ext cx="10394270" cy="6430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u-HU">
                <a:latin typeface="Constantia"/>
                <a:ea typeface="Constantia"/>
                <a:cs typeface="Constantia"/>
                <a:sym typeface="Constantia"/>
              </a:rPr>
              <a:t>Pályázó feladata: az OSZK webarchiválási tevékenységének segítése: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6" name="Google Shape;156;p5"/>
          <p:cNvSpPr txBox="1"/>
          <p:nvPr>
            <p:ph idx="2" type="body"/>
          </p:nvPr>
        </p:nvSpPr>
        <p:spPr>
          <a:xfrm>
            <a:off x="839788" y="2804160"/>
            <a:ext cx="10394269" cy="2576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2" marL="1143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hu-HU" sz="2200">
                <a:latin typeface="Constantia"/>
                <a:ea typeface="Constantia"/>
                <a:cs typeface="Constantia"/>
                <a:sym typeface="Constantia"/>
              </a:rPr>
              <a:t>Helyi vonatkozású oktatási, tudományos és kulturális online tartalmak, webhelyek keresése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hu-HU" sz="2200">
                <a:latin typeface="Constantia"/>
                <a:ea typeface="Constantia"/>
                <a:cs typeface="Constantia"/>
                <a:sym typeface="Constantia"/>
              </a:rPr>
              <a:t>A helyi tartalom kiterjesztése megyére és régióra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hu-HU" sz="2200">
                <a:latin typeface="Constantia"/>
                <a:ea typeface="Constantia"/>
                <a:cs typeface="Constantia"/>
                <a:sym typeface="Constantia"/>
              </a:rPr>
              <a:t>További feladatok a jövőben: a jogtulajdonosok kiderítése, a weboldalak minőségének ellenőrzése és metaadatolása.</a:t>
            </a:r>
            <a:endParaRPr/>
          </a:p>
          <a:p>
            <a:pPr indent="-101600" lvl="2" marL="1143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57" name="Google Shape;15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2"/>
            <a:ext cx="7949702" cy="1122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78720"/>
            <a:ext cx="10515600" cy="77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6100" y="6078720"/>
            <a:ext cx="10515600" cy="77928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hu-HU" sz="1600"/>
              <a:t>‹#›</a:t>
            </a:fld>
            <a:endParaRPr b="1"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"/>
          <p:cNvSpPr txBox="1"/>
          <p:nvPr>
            <p:ph type="title"/>
          </p:nvPr>
        </p:nvSpPr>
        <p:spPr>
          <a:xfrm>
            <a:off x="821574" y="11223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</a:pPr>
            <a:r>
              <a:rPr lang="hu-HU">
                <a:latin typeface="Constantia"/>
                <a:ea typeface="Constantia"/>
                <a:cs typeface="Constantia"/>
                <a:sym typeface="Constantia"/>
              </a:rPr>
              <a:t>A webarchiválási munka kezdete I.</a:t>
            </a:r>
            <a:endParaRPr/>
          </a:p>
        </p:txBody>
      </p:sp>
      <p:pic>
        <p:nvPicPr>
          <p:cNvPr id="166" name="Google Shape;16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2"/>
            <a:ext cx="7949702" cy="1122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78720"/>
            <a:ext cx="10515600" cy="77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6100" y="6078720"/>
            <a:ext cx="10515600" cy="77928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hu-HU" sz="1600"/>
              <a:t>‹#›</a:t>
            </a:fld>
            <a:endParaRPr b="1" sz="1600"/>
          </a:p>
        </p:txBody>
      </p:sp>
      <p:sp>
        <p:nvSpPr>
          <p:cNvPr id="170" name="Google Shape;170;p6"/>
          <p:cNvSpPr txBox="1"/>
          <p:nvPr/>
        </p:nvSpPr>
        <p:spPr>
          <a:xfrm>
            <a:off x="905690" y="2377440"/>
            <a:ext cx="4493623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tantia"/>
              <a:buAutoNum type="arabicPeriod"/>
            </a:pPr>
            <a:r>
              <a:rPr lang="hu-HU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Belső partnerek: könyvtárak, könyvtárosok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u-HU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Közvetlen munkatársak tájékoztatása egy összdolgozói értekezleten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u-HU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Tájékoztató levél küldése a Heves megyei települési könyvtáraknak és a könyvtári szolgáltató helyek munkatársainak</a:t>
            </a:r>
            <a:endParaRPr/>
          </a:p>
        </p:txBody>
      </p:sp>
      <p:pic>
        <p:nvPicPr>
          <p:cNvPr descr="A képen fénykép, csoport, modellt állás, különböző látható&#10;&#10;Automatikusan generált leírás" id="171" name="Google Shape;17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1" y="2244724"/>
            <a:ext cx="5241174" cy="336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2018-06-12T07:07:49Z</dcterms:created>
  <dc:creator>Deák Krisztina</dc:creator>
</cp:coreProperties>
</file>