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257" r:id="rId2"/>
    <p:sldId id="263" r:id="rId3"/>
    <p:sldId id="264" r:id="rId4"/>
    <p:sldId id="267" r:id="rId5"/>
    <p:sldId id="265" r:id="rId6"/>
    <p:sldId id="266" r:id="rId7"/>
    <p:sldId id="268" r:id="rId8"/>
    <p:sldId id="269" r:id="rId9"/>
    <p:sldId id="271" r:id="rId10"/>
    <p:sldId id="272" r:id="rId11"/>
    <p:sldId id="275" r:id="rId12"/>
    <p:sldId id="270" r:id="rId13"/>
  </p:sldIdLst>
  <p:sldSz cx="10298113" cy="6858000"/>
  <p:notesSz cx="6858000" cy="9144000"/>
  <p:defaultTextStyle>
    <a:defPPr>
      <a:defRPr lang="hu-HU"/>
    </a:defPPr>
    <a:lvl1pPr algn="l" rtl="0" fontAlgn="base">
      <a:spcBef>
        <a:spcPct val="50000"/>
      </a:spcBef>
      <a:spcAft>
        <a:spcPct val="0"/>
      </a:spcAft>
      <a:defRPr sz="26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6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6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6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6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CC"/>
    <a:srgbClr val="9999FF"/>
    <a:srgbClr val="66CCFF"/>
    <a:srgbClr val="FFFF66"/>
    <a:srgbClr val="F4FF8F"/>
    <a:srgbClr val="E4E4E4"/>
    <a:srgbClr val="990000"/>
    <a:srgbClr val="DEE5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7" autoAdjust="0"/>
  </p:normalViewPr>
  <p:slideViewPr>
    <p:cSldViewPr>
      <p:cViewPr varScale="1">
        <p:scale>
          <a:sx n="92" d="100"/>
          <a:sy n="92" d="100"/>
        </p:scale>
        <p:origin x="-108" y="-462"/>
      </p:cViewPr>
      <p:guideLst>
        <p:guide orient="horz" pos="2160"/>
        <p:guide pos="3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FE6411F7-19FA-4894-B040-B4988B56D189}" type="datetimeFigureOut">
              <a:rPr lang="hu-HU"/>
              <a:pPr>
                <a:defRPr/>
              </a:pPr>
              <a:t>2021. 11. 07.</a:t>
            </a:fld>
            <a:endParaRPr lang="hu-H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55663" y="685800"/>
            <a:ext cx="5146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DA1104A6-098F-4137-BD3D-5210BE606B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53475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534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1049-FD0B-465D-BA27-B91D52749922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8E02-1142-4591-AC77-033E4FB0CF9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77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45593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D2C4-E93E-41B0-933F-31A091DAAF0D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0766-570D-4B7C-B885-F1540E9E7F9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694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513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513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30813" y="1535113"/>
            <a:ext cx="45529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30813" y="2174875"/>
            <a:ext cx="45529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FC29-8C41-454D-8EC3-20C30647175E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8B77-B438-46A1-95F5-EDF6B7C8280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1A46-9B76-42A2-AA6E-56BB1F33F0A3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F18B-C3E6-43C5-8624-4DB0BFE6E1F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5900" y="273050"/>
            <a:ext cx="5757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9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8F6-FD2D-49D6-A404-E4E0D6742A08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771B-2AB1-4943-9F22-8DCCE1EA30A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7713" y="4800600"/>
            <a:ext cx="61801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17713" y="612775"/>
            <a:ext cx="61801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17713" y="5367338"/>
            <a:ext cx="61801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7ED9-5BA1-4B07-B37D-5900E9A8DACA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E1F7-4142-4623-BB3C-B326782A221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59EE-D517-47FD-94FA-18483BAF33A1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CA2C-3517-4481-ABFA-9BCE42509B4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67600" y="277813"/>
            <a:ext cx="2316163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80085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EEEE-7384-45E8-8633-5F8F4F9D292C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55B7-D4D4-4B7F-827B-75937A35307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69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694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Garamond" pitchFamily="18" charset="0"/>
              </a:defRPr>
            </a:lvl1pPr>
          </a:lstStyle>
          <a:p>
            <a:pPr>
              <a:defRPr/>
            </a:pPr>
            <a:fld id="{B6016315-9727-4D35-BE72-9975FC68FB8A}" type="datetime1">
              <a:rPr lang="hu-HU"/>
              <a:pPr>
                <a:defRPr/>
              </a:pPr>
              <a:t>2021. 11. 07.</a:t>
            </a:fld>
            <a:endParaRPr lang="hu-HU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8400"/>
            <a:ext cx="326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Garamond" pitchFamily="18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1875" y="6237288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04DADBE5-9C3D-4093-89B2-1D475E0266C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428625" y="228600"/>
            <a:ext cx="92694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hu-HU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14350" y="6172200"/>
            <a:ext cx="92694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hu-HU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archivum.oszk.hu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rakoczi2019.webarchivum.oszk.hu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archivum.oszk.hu/demo-archiv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2775" y="328613"/>
            <a:ext cx="9504363" cy="3186112"/>
          </a:xfrm>
        </p:spPr>
        <p:txBody>
          <a:bodyPr anchor="b">
            <a:spAutoFit/>
          </a:bodyPr>
          <a:lstStyle/>
          <a:p>
            <a:pPr eaLnBrk="1" hangingPunct="1">
              <a:spcAft>
                <a:spcPct val="100000"/>
              </a:spcAft>
            </a:pPr>
            <a:r>
              <a:rPr lang="hu-HU" sz="3600" b="1" smtClean="0">
                <a:latin typeface="Arial" charset="0"/>
              </a:rPr>
              <a:t>László Drótos </a:t>
            </a:r>
            <a:r>
              <a:rPr lang="hu-HU" sz="3600" smtClean="0">
                <a:latin typeface="Arial" charset="0"/>
              </a:rPr>
              <a:t/>
            </a:r>
            <a:br>
              <a:rPr lang="hu-HU" sz="3600" smtClean="0">
                <a:latin typeface="Arial" charset="0"/>
              </a:rPr>
            </a:br>
            <a:r>
              <a:rPr lang="hu-HU" sz="500" smtClean="0">
                <a:latin typeface="Arial" charset="0"/>
              </a:rPr>
              <a:t/>
            </a:r>
            <a:br>
              <a:rPr lang="hu-HU" sz="500" smtClean="0">
                <a:latin typeface="Arial" charset="0"/>
              </a:rPr>
            </a:br>
            <a:r>
              <a:rPr lang="hu-HU" sz="3000" i="1" smtClean="0">
                <a:latin typeface="Arial" charset="0"/>
              </a:rPr>
              <a:t>(NSZL Web Archiving Department)</a:t>
            </a:r>
            <a:r>
              <a:rPr lang="hu-HU" sz="3600" i="1" smtClean="0">
                <a:latin typeface="Arial" charset="0"/>
              </a:rPr>
              <a:t/>
            </a:r>
            <a:br>
              <a:rPr lang="hu-HU" sz="3600" i="1" smtClean="0">
                <a:latin typeface="Arial" charset="0"/>
              </a:rPr>
            </a:br>
            <a:r>
              <a:rPr lang="hu-HU" sz="3500" smtClean="0">
                <a:latin typeface="Arial" charset="0"/>
              </a:rPr>
              <a:t/>
            </a:r>
            <a:br>
              <a:rPr lang="hu-HU" sz="3500" smtClean="0">
                <a:latin typeface="Arial" charset="0"/>
              </a:rPr>
            </a:br>
            <a:r>
              <a:rPr lang="hu-HU" sz="5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From Seed to Blossom</a:t>
            </a:r>
            <a:br>
              <a:rPr lang="hu-HU" sz="5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3900" b="1" smtClean="0">
                <a:latin typeface="Arial" charset="0"/>
              </a:rPr>
              <a:t>The Hungarian Web Archiving Project</a:t>
            </a:r>
            <a:r>
              <a:rPr lang="hu-HU" smtClean="0">
                <a:latin typeface="Arial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" y="4049713"/>
            <a:ext cx="10045700" cy="1971675"/>
          </a:xfrm>
        </p:spPr>
        <p:txBody>
          <a:bodyPr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hu-HU" b="1" smtClean="0">
                <a:solidFill>
                  <a:schemeClr val="tx2"/>
                </a:solidFill>
              </a:rPr>
              <a:t>‘</a:t>
            </a:r>
            <a:r>
              <a:rPr lang="en-US" b="1" smtClean="0">
                <a:solidFill>
                  <a:schemeClr val="tx2"/>
                </a:solidFill>
              </a:rPr>
              <a:t>404 Not Found – Who will preserve</a:t>
            </a:r>
            <a:r>
              <a:rPr lang="hu-HU" b="1" smtClean="0">
                <a:solidFill>
                  <a:schemeClr val="tx2"/>
                </a:solidFill>
              </a:rPr>
              <a:t> </a:t>
            </a:r>
            <a:r>
              <a:rPr lang="en-US" b="1" smtClean="0">
                <a:solidFill>
                  <a:schemeClr val="tx2"/>
                </a:solidFill>
              </a:rPr>
              <a:t>the Internet?</a:t>
            </a:r>
            <a:r>
              <a:rPr lang="hu-HU" b="1" smtClean="0">
                <a:solidFill>
                  <a:schemeClr val="tx2"/>
                </a:solidFill>
              </a:rPr>
              <a:t>’</a:t>
            </a:r>
            <a:endParaRPr lang="hu-HU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Video conference and workshop – 2021</a:t>
            </a:r>
            <a:endParaRPr lang="hu-HU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hu-HU" sz="2600" smtClean="0">
                <a:solidFill>
                  <a:schemeClr val="tx2"/>
                </a:solidFill>
              </a:rPr>
              <a:t>National Széchényi Library</a:t>
            </a:r>
            <a:br>
              <a:rPr lang="hu-HU" sz="2600" smtClean="0">
                <a:solidFill>
                  <a:schemeClr val="tx2"/>
                </a:solidFill>
              </a:rPr>
            </a:br>
            <a:r>
              <a:rPr lang="hu-HU" sz="2600" smtClean="0">
                <a:solidFill>
                  <a:schemeClr val="tx2"/>
                </a:solidFill>
              </a:rPr>
              <a:t>Budapest, 23–24 November 2021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04813"/>
            <a:ext cx="2292350" cy="1438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41338" y="3860800"/>
            <a:ext cx="92884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6C3B7CDC-322C-4E05-B1E7-D3DB7553401F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10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14363" y="492125"/>
            <a:ext cx="4751387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Collaborations, partnerships: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41338" y="1052513"/>
            <a:ext cx="4751387" cy="4968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county libraries </a:t>
            </a:r>
            <a:r>
              <a:rPr lang="hu-HU" sz="2500" i="1"/>
              <a:t>(virtual </a:t>
            </a:r>
            <a:br>
              <a:rPr lang="hu-HU" sz="2500" i="1"/>
            </a:br>
            <a:r>
              <a:rPr lang="hu-HU" sz="2500" i="1"/>
              <a:t>regional collections are </a:t>
            </a:r>
            <a:br>
              <a:rPr lang="hu-HU" sz="2500" i="1"/>
            </a:br>
            <a:r>
              <a:rPr lang="hu-HU" sz="2500" i="1"/>
              <a:t>under development) 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university departments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digital humanities centers</a:t>
            </a:r>
            <a:endParaRPr lang="hu-HU" sz="1200"/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Royal Danish Library </a:t>
            </a:r>
            <a:r>
              <a:rPr lang="hu-HU" sz="2500" i="1"/>
              <a:t>(SolrWayback development)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IIPC Training Working Group</a:t>
            </a:r>
            <a:endParaRPr lang="hu-HU" sz="2500" i="1"/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WARCNet Project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 sz="2500"/>
              <a:t>Internet Archive </a:t>
            </a:r>
            <a:r>
              <a:rPr lang="hu-HU" sz="2500" i="1"/>
              <a:t>(.hu domain full text search and seed list)</a:t>
            </a:r>
          </a:p>
        </p:txBody>
      </p:sp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425" y="333375"/>
            <a:ext cx="4071938" cy="5705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EF05BC03-708D-436A-9645-CF53AE1F5FA6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11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12775" y="476250"/>
            <a:ext cx="4751388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From seed to blossom: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541338" y="1052513"/>
            <a:ext cx="5399087" cy="1520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/>
              <a:t>raising awareness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/>
              <a:t>IT infrastructure and expertise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/>
              <a:t>legal framework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612775" y="2852738"/>
            <a:ext cx="4751388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From blossom to fruit:</a:t>
            </a:r>
          </a:p>
        </p:txBody>
      </p:sp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613" y="620713"/>
            <a:ext cx="3125787" cy="183832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276475"/>
            <a:ext cx="3182937" cy="23876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997200"/>
            <a:ext cx="2625725" cy="294322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41338" y="3429000"/>
            <a:ext cx="5399087" cy="2711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/>
              <a:t>providing access to </a:t>
            </a:r>
            <a:br>
              <a:rPr lang="hu-HU"/>
            </a:br>
            <a:r>
              <a:rPr lang="hu-HU"/>
              <a:t>the non-public collection 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/>
              <a:t>services and datasets </a:t>
            </a:r>
            <a:br>
              <a:rPr lang="hu-HU"/>
            </a:br>
            <a:r>
              <a:rPr lang="hu-HU"/>
              <a:t>for scientific research 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hu-HU"/>
              <a:t>division of human labor intensive </a:t>
            </a:r>
            <a:br>
              <a:rPr lang="hu-HU"/>
            </a:br>
            <a:r>
              <a:rPr lang="hu-HU"/>
              <a:t>tasks between partners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EF5C45C6-A5E7-41DD-9391-36542FE3D52C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12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87350" y="203200"/>
            <a:ext cx="9525000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attention on behalf of my colleagues as well</a:t>
            </a:r>
            <a:r>
              <a:rPr lang="hu-HU"/>
              <a:t>!</a:t>
            </a:r>
          </a:p>
        </p:txBody>
      </p:sp>
      <p:grpSp>
        <p:nvGrpSpPr>
          <p:cNvPr id="138259" name="Group 19"/>
          <p:cNvGrpSpPr>
            <a:grpSpLocks/>
          </p:cNvGrpSpPr>
          <p:nvPr/>
        </p:nvGrpSpPr>
        <p:grpSpPr bwMode="auto">
          <a:xfrm>
            <a:off x="541338" y="765175"/>
            <a:ext cx="2879725" cy="2879725"/>
            <a:chOff x="341" y="482"/>
            <a:chExt cx="1814" cy="1814"/>
          </a:xfrm>
        </p:grpSpPr>
        <p:pic>
          <p:nvPicPr>
            <p:cNvPr id="138247" name="Picture 7" descr="DL_ff-300x3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" y="482"/>
              <a:ext cx="1814" cy="1814"/>
            </a:xfrm>
            <a:prstGeom prst="rect">
              <a:avLst/>
            </a:prstGeom>
            <a:noFill/>
          </p:spPr>
        </p:pic>
        <p:sp>
          <p:nvSpPr>
            <p:cNvPr id="138254" name="Text Box 14"/>
            <p:cNvSpPr txBox="1">
              <a:spLocks noChangeArrowheads="1"/>
            </p:cNvSpPr>
            <p:nvPr/>
          </p:nvSpPr>
          <p:spPr bwMode="auto">
            <a:xfrm>
              <a:off x="341" y="2036"/>
              <a:ext cx="1814" cy="260"/>
            </a:xfrm>
            <a:prstGeom prst="rect">
              <a:avLst/>
            </a:prstGeom>
            <a:solidFill>
              <a:srgbClr val="808080">
                <a:alpha val="72000"/>
              </a:srgb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hu-HU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László (topic leader)</a:t>
              </a:r>
            </a:p>
          </p:txBody>
        </p:sp>
      </p:grpSp>
      <p:grpSp>
        <p:nvGrpSpPr>
          <p:cNvPr id="138262" name="Group 22"/>
          <p:cNvGrpSpPr>
            <a:grpSpLocks/>
          </p:cNvGrpSpPr>
          <p:nvPr/>
        </p:nvGrpSpPr>
        <p:grpSpPr bwMode="auto">
          <a:xfrm>
            <a:off x="7092950" y="981075"/>
            <a:ext cx="2879725" cy="2879725"/>
            <a:chOff x="613" y="2375"/>
            <a:chExt cx="1814" cy="1814"/>
          </a:xfrm>
        </p:grpSpPr>
        <p:pic>
          <p:nvPicPr>
            <p:cNvPr id="138249" name="Picture 9" descr="NM_ff-300x3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" y="2375"/>
              <a:ext cx="1814" cy="1814"/>
            </a:xfrm>
            <a:prstGeom prst="rect">
              <a:avLst/>
            </a:prstGeom>
            <a:noFill/>
          </p:spPr>
        </p:pic>
        <p:sp>
          <p:nvSpPr>
            <p:cNvPr id="138255" name="Text Box 15"/>
            <p:cNvSpPr txBox="1">
              <a:spLocks noChangeArrowheads="1"/>
            </p:cNvSpPr>
            <p:nvPr/>
          </p:nvSpPr>
          <p:spPr bwMode="auto">
            <a:xfrm>
              <a:off x="613" y="3929"/>
              <a:ext cx="1814" cy="260"/>
            </a:xfrm>
            <a:prstGeom prst="rect">
              <a:avLst/>
            </a:prstGeom>
            <a:solidFill>
              <a:srgbClr val="808080">
                <a:alpha val="72000"/>
              </a:srgb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hu-HU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Márton (web librarian)</a:t>
              </a:r>
            </a:p>
          </p:txBody>
        </p:sp>
      </p:grpSp>
      <p:grpSp>
        <p:nvGrpSpPr>
          <p:cNvPr id="138260" name="Group 20"/>
          <p:cNvGrpSpPr>
            <a:grpSpLocks/>
          </p:cNvGrpSpPr>
          <p:nvPr/>
        </p:nvGrpSpPr>
        <p:grpSpPr bwMode="auto">
          <a:xfrm>
            <a:off x="3997325" y="1700213"/>
            <a:ext cx="2881313" cy="2879725"/>
            <a:chOff x="2608" y="845"/>
            <a:chExt cx="1815" cy="1814"/>
          </a:xfrm>
        </p:grpSpPr>
        <p:pic>
          <p:nvPicPr>
            <p:cNvPr id="138251" name="Picture 11" descr="VAL_ff-300x3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" y="845"/>
              <a:ext cx="1814" cy="1814"/>
            </a:xfrm>
            <a:prstGeom prst="rect">
              <a:avLst/>
            </a:prstGeom>
            <a:solidFill>
              <a:srgbClr val="808080">
                <a:alpha val="72000"/>
              </a:srgbClr>
            </a:solidFill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138256" name="Text Box 16"/>
            <p:cNvSpPr txBox="1">
              <a:spLocks noChangeArrowheads="1"/>
            </p:cNvSpPr>
            <p:nvPr/>
          </p:nvSpPr>
          <p:spPr bwMode="auto">
            <a:xfrm>
              <a:off x="2609" y="2399"/>
              <a:ext cx="1814" cy="260"/>
            </a:xfrm>
            <a:prstGeom prst="rect">
              <a:avLst/>
            </a:prstGeom>
            <a:solidFill>
              <a:srgbClr val="808080">
                <a:alpha val="72000"/>
              </a:srgb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hu-HU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Ákos (web curator)</a:t>
              </a:r>
            </a:p>
          </p:txBody>
        </p:sp>
      </p:grpSp>
      <p:grpSp>
        <p:nvGrpSpPr>
          <p:cNvPr id="138261" name="Group 21"/>
          <p:cNvGrpSpPr>
            <a:grpSpLocks/>
          </p:cNvGrpSpPr>
          <p:nvPr/>
        </p:nvGrpSpPr>
        <p:grpSpPr bwMode="auto">
          <a:xfrm>
            <a:off x="973138" y="3789363"/>
            <a:ext cx="2881312" cy="2879725"/>
            <a:chOff x="4581" y="618"/>
            <a:chExt cx="1815" cy="1814"/>
          </a:xfrm>
        </p:grpSpPr>
        <p:pic>
          <p:nvPicPr>
            <p:cNvPr id="138253" name="Picture 13" descr="VG_ff-300x3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81" y="618"/>
              <a:ext cx="1814" cy="1814"/>
            </a:xfrm>
            <a:prstGeom prst="rect">
              <a:avLst/>
            </a:prstGeom>
            <a:noFill/>
          </p:spPr>
        </p:pic>
        <p:sp>
          <p:nvSpPr>
            <p:cNvPr id="138257" name="Text Box 17"/>
            <p:cNvSpPr txBox="1">
              <a:spLocks noChangeArrowheads="1"/>
            </p:cNvSpPr>
            <p:nvPr/>
          </p:nvSpPr>
          <p:spPr bwMode="auto">
            <a:xfrm>
              <a:off x="4582" y="2172"/>
              <a:ext cx="1814" cy="260"/>
            </a:xfrm>
            <a:prstGeom prst="rect">
              <a:avLst/>
            </a:prstGeom>
            <a:solidFill>
              <a:srgbClr val="808080">
                <a:alpha val="72000"/>
              </a:srgb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hu-HU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Gábor (IT specialist)</a:t>
              </a:r>
            </a:p>
          </p:txBody>
        </p:sp>
      </p:grp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5653088" y="5516563"/>
            <a:ext cx="4157662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/>
              <a:t>contact: mia@mek.oszk.hu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20B339C6-E11D-450D-8630-81AC7FD3BDEE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2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3860800"/>
            <a:ext cx="2582863" cy="2173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12775" y="549275"/>
            <a:ext cx="9217025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Born-digital archiving at the National Széchényi Library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84213" y="1412875"/>
            <a:ext cx="9217025" cy="4656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/>
              <a:t> 1999 – Hungarian Electronic Library (dating back to 1995)</a:t>
            </a:r>
          </a:p>
          <a:p>
            <a:pPr>
              <a:buFontTx/>
              <a:buChar char="•"/>
            </a:pPr>
            <a:r>
              <a:rPr lang="hu-HU"/>
              <a:t> 2003 – Electronic Periodicals Archive &amp; Database</a:t>
            </a:r>
          </a:p>
          <a:p>
            <a:pPr>
              <a:buFontTx/>
              <a:buChar char="•"/>
            </a:pPr>
            <a:r>
              <a:rPr lang="hu-HU"/>
              <a:t> 2007 – Digital Picture Archive </a:t>
            </a:r>
          </a:p>
          <a:p>
            <a:pPr>
              <a:buFontTx/>
              <a:buChar char="•"/>
            </a:pPr>
            <a:r>
              <a:rPr lang="hu-HU"/>
              <a:t> 2006 – Hungarian Internet Archive (proposal and first tests)</a:t>
            </a:r>
          </a:p>
          <a:p>
            <a:pPr>
              <a:buFontTx/>
              <a:buChar char="•"/>
            </a:pPr>
            <a:r>
              <a:rPr lang="hu-HU"/>
              <a:t> 2017 – National Web Archive</a:t>
            </a:r>
          </a:p>
          <a:p>
            <a:pPr lvl="1">
              <a:buFont typeface="Wingdings" pitchFamily="2" charset="2"/>
              <a:buChar char="§"/>
            </a:pPr>
            <a:r>
              <a:rPr lang="hu-HU"/>
              <a:t> 2017-2018 – pilot period</a:t>
            </a:r>
          </a:p>
          <a:p>
            <a:pPr lvl="1">
              <a:buFont typeface="Wingdings" pitchFamily="2" charset="2"/>
              <a:buChar char="§"/>
            </a:pPr>
            <a:r>
              <a:rPr lang="hu-HU"/>
              <a:t> since 2019 – normal operation </a:t>
            </a:r>
          </a:p>
          <a:p>
            <a:pPr lvl="1">
              <a:buFont typeface="Wingdings" pitchFamily="2" charset="2"/>
              <a:buChar char="§"/>
            </a:pPr>
            <a:r>
              <a:rPr lang="hu-HU"/>
              <a:t> 2020-2021 – legal framework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113DDF36-5128-42CD-A0AE-F62E4C637A97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3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/>
          <a:srcRect b="4587"/>
          <a:stretch>
            <a:fillRect/>
          </a:stretch>
        </p:blipFill>
        <p:spPr bwMode="auto">
          <a:xfrm>
            <a:off x="3708400" y="620713"/>
            <a:ext cx="6384925" cy="4800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4089400" y="5613400"/>
            <a:ext cx="5380038" cy="4730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500"/>
              <a:t>Homepage: </a:t>
            </a:r>
            <a:r>
              <a:rPr lang="hu-HU" sz="2500">
                <a:hlinkClick r:id="rId4"/>
              </a:rPr>
              <a:t>webarchivum.oszk.hu</a:t>
            </a:r>
            <a:endParaRPr lang="hu-HU" sz="2500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396875" y="981075"/>
            <a:ext cx="3384550" cy="3322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buFont typeface="Wingdings" pitchFamily="2" charset="2"/>
              <a:buChar char="§"/>
            </a:pPr>
            <a:r>
              <a:rPr lang="hu-HU" sz="2500"/>
              <a:t>since 2020:</a:t>
            </a:r>
            <a:br>
              <a:rPr lang="hu-HU" sz="2500"/>
            </a:br>
            <a:r>
              <a:rPr lang="hu-HU" sz="1200"/>
              <a:t/>
            </a:r>
            <a:br>
              <a:rPr lang="hu-HU" sz="1200"/>
            </a:br>
            <a:r>
              <a:rPr lang="hu-HU" sz="2500"/>
              <a:t>a Web Archiving</a:t>
            </a:r>
            <a:br>
              <a:rPr lang="hu-HU" sz="2500"/>
            </a:br>
            <a:r>
              <a:rPr lang="hu-HU" sz="2500"/>
              <a:t>Department with</a:t>
            </a:r>
            <a:br>
              <a:rPr lang="hu-HU" sz="2500"/>
            </a:br>
            <a:r>
              <a:rPr lang="hu-HU" sz="2500"/>
              <a:t>three full-time </a:t>
            </a:r>
            <a:br>
              <a:rPr lang="hu-HU" sz="2500"/>
            </a:br>
            <a:r>
              <a:rPr lang="hu-HU" sz="2500"/>
              <a:t>staff members </a:t>
            </a:r>
            <a:br>
              <a:rPr lang="hu-HU" sz="2500"/>
            </a:br>
            <a:r>
              <a:rPr lang="hu-HU" sz="2500"/>
              <a:t>and one part-time</a:t>
            </a:r>
            <a:br>
              <a:rPr lang="hu-HU" sz="2500"/>
            </a:br>
            <a:r>
              <a:rPr lang="hu-HU" sz="2500"/>
              <a:t>IT developer &amp; system administrator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582CDC1F-BF95-4269-B28A-F4FD549C7523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4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38" y="404813"/>
            <a:ext cx="6591300" cy="50847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527050" y="5626100"/>
            <a:ext cx="7450138" cy="4730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500"/>
              <a:t>Rákóczi archive: </a:t>
            </a:r>
            <a:r>
              <a:rPr lang="hu-HU" sz="2500">
                <a:hlinkClick r:id="rId4"/>
              </a:rPr>
              <a:t>rakoczi2019.webarchivum.oszk.hu</a:t>
            </a:r>
            <a:endParaRPr lang="hu-HU" sz="2500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541338" y="873125"/>
            <a:ext cx="2668587" cy="3140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hu-HU" sz="2500"/>
              <a:t>an example </a:t>
            </a:r>
            <a:br>
              <a:rPr lang="hu-HU" sz="2500"/>
            </a:br>
            <a:r>
              <a:rPr lang="hu-HU" sz="2500"/>
              <a:t>of integrated </a:t>
            </a:r>
          </a:p>
          <a:p>
            <a:pPr>
              <a:spcBef>
                <a:spcPct val="0"/>
              </a:spcBef>
            </a:pPr>
            <a:r>
              <a:rPr lang="hu-HU" sz="2500"/>
              <a:t>digital collections,</a:t>
            </a:r>
            <a:br>
              <a:rPr lang="hu-HU" sz="2500"/>
            </a:br>
            <a:r>
              <a:rPr lang="hu-HU" sz="2500"/>
              <a:t>developed as </a:t>
            </a:r>
            <a:br>
              <a:rPr lang="hu-HU" sz="2500"/>
            </a:br>
            <a:r>
              <a:rPr lang="hu-HU" sz="2500"/>
              <a:t>part of the Public </a:t>
            </a:r>
            <a:br>
              <a:rPr lang="hu-HU" sz="2500"/>
            </a:br>
            <a:r>
              <a:rPr lang="hu-HU" sz="2500"/>
              <a:t>Collection Digiti-</a:t>
            </a:r>
            <a:br>
              <a:rPr lang="hu-HU" sz="2500"/>
            </a:br>
            <a:r>
              <a:rPr lang="hu-HU" sz="2500"/>
              <a:t>zation Strategy </a:t>
            </a:r>
            <a:br>
              <a:rPr lang="hu-HU" sz="2500"/>
            </a:br>
            <a:r>
              <a:rPr lang="hu-HU" sz="2500"/>
              <a:t>in 2019-2020 </a:t>
            </a:r>
          </a:p>
        </p:txBody>
      </p:sp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8" y="333375"/>
            <a:ext cx="6450012" cy="4479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6BC04FB4-EC74-4BE6-900A-FE9D0E369CB5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5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8" y="404813"/>
            <a:ext cx="4164012" cy="556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12775" y="549275"/>
            <a:ext cx="5256213" cy="22510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Public web archive:</a:t>
            </a:r>
          </a:p>
          <a:p>
            <a:r>
              <a:rPr lang="hu-HU" sz="2500">
                <a:hlinkClick r:id="rId4"/>
              </a:rPr>
              <a:t>webarchivum.oszk.hu/demo-archive</a:t>
            </a:r>
            <a:endParaRPr lang="hu-HU" sz="2500"/>
          </a:p>
          <a:p>
            <a:endParaRPr lang="hu-HU"/>
          </a:p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Playback tools:</a:t>
            </a:r>
            <a:r>
              <a:rPr lang="hu-HU"/>
              <a:t> 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12775" y="2997200"/>
            <a:ext cx="5329238" cy="25828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hu-HU" sz="2800"/>
              <a:t> </a:t>
            </a:r>
            <a:r>
              <a:rPr lang="hu-HU"/>
              <a:t>OpenWayback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PyWb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SolrWayback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webserver (HTTrack file system)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Conifer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8860C620-E3C0-414A-BF6B-05720E85F95F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6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/>
          <a:srcRect b="7373"/>
          <a:stretch>
            <a:fillRect/>
          </a:stretch>
        </p:blipFill>
        <p:spPr bwMode="auto">
          <a:xfrm>
            <a:off x="5724525" y="333375"/>
            <a:ext cx="4352925" cy="5761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12775" y="1412875"/>
            <a:ext cx="5113338" cy="4130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hu-HU" sz="2800"/>
              <a:t> </a:t>
            </a:r>
            <a:r>
              <a:rPr lang="hu-HU"/>
              <a:t>Web Curator Tool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Kaptafa </a:t>
            </a:r>
            <a:r>
              <a:rPr lang="hu-HU" i="1"/>
              <a:t>(in-house developed)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Heritrix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Brozzler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HTTrack + warcit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ArchiveWeb.Page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Webrecorder Desktop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hu-HU"/>
              <a:t> Conifer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12775" y="549275"/>
            <a:ext cx="3744913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Archiving tools:</a:t>
            </a:r>
          </a:p>
        </p:txBody>
      </p:sp>
      <p:pic>
        <p:nvPicPr>
          <p:cNvPr id="134153" name="Picture 9" descr="Magyar Nemzeti Digitális Archívum • Kaptaf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290888"/>
            <a:ext cx="3349625" cy="26717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F259FD91-5722-46FE-A65D-2B2792A8F5D6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7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41338" y="404813"/>
            <a:ext cx="3816350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Non-public web archive:</a:t>
            </a:r>
          </a:p>
        </p:txBody>
      </p:sp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3"/>
          <a:srcRect r="1140"/>
          <a:stretch>
            <a:fillRect/>
          </a:stretch>
        </p:blipFill>
        <p:spPr bwMode="auto">
          <a:xfrm>
            <a:off x="4429125" y="1085850"/>
            <a:ext cx="5616575" cy="4143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68313" y="981075"/>
            <a:ext cx="4248150" cy="520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400"/>
              <a:t>web space (446K seeds) </a:t>
            </a:r>
            <a:br>
              <a:rPr lang="hu-HU" sz="2400"/>
            </a:br>
            <a:r>
              <a:rPr lang="hu-HU" sz="2400" i="1"/>
              <a:t>semi-annually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400"/>
              <a:t>thematic (45K seeds) </a:t>
            </a:r>
            <a:br>
              <a:rPr lang="hu-HU" sz="2400"/>
            </a:br>
            <a:r>
              <a:rPr lang="hu-HU" sz="2400" i="1"/>
              <a:t>quarterly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400"/>
              <a:t>e-periodicals (5560 seeds)</a:t>
            </a:r>
            <a:br>
              <a:rPr lang="hu-HU" sz="2400"/>
            </a:br>
            <a:r>
              <a:rPr lang="hu-HU" sz="2400" i="1"/>
              <a:t>quarterly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400"/>
              <a:t>news portals (18 sites)</a:t>
            </a:r>
            <a:br>
              <a:rPr lang="hu-HU" sz="2400"/>
            </a:br>
            <a:r>
              <a:rPr lang="hu-HU" sz="2400" i="1"/>
              <a:t>daily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400"/>
              <a:t>social media (Facebook,</a:t>
            </a:r>
            <a:br>
              <a:rPr lang="hu-HU" sz="2400"/>
            </a:br>
            <a:r>
              <a:rPr lang="hu-HU" sz="2400"/>
              <a:t>Instagram, Twitter)</a:t>
            </a:r>
            <a:br>
              <a:rPr lang="hu-HU" sz="2400"/>
            </a:br>
            <a:r>
              <a:rPr lang="hu-HU" sz="2400" i="1"/>
              <a:t>irregularly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400"/>
              <a:t>event-based (12 events)</a:t>
            </a:r>
            <a:br>
              <a:rPr lang="hu-HU" sz="2400"/>
            </a:br>
            <a:r>
              <a:rPr lang="hu-HU" sz="2400" i="1"/>
              <a:t>on occasion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213225" y="5516563"/>
            <a:ext cx="5905500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/>
              <a:t>in total: cca 70 TB, 1 billion URLs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3ED34BB5-00BD-46F7-88D2-09C7F104A1CA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8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41338" y="404813"/>
            <a:ext cx="3311525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Metadata:</a:t>
            </a:r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333375"/>
            <a:ext cx="4800600" cy="5675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41338" y="1052513"/>
            <a:ext cx="4751387" cy="5121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in-house developed scheme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based on the OCLC Web Archiving Metadata Working Group recommendations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sub-collection level records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web site level records</a:t>
            </a:r>
            <a:br>
              <a:rPr lang="hu-HU" sz="2500"/>
            </a:br>
            <a:r>
              <a:rPr lang="hu-HU" sz="2500" i="1"/>
              <a:t>(only in the public archive)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144 datafields (descriptive, administrative, technical)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XML format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hu-HU" sz="2500"/>
              <a:t>RDA-based scheme </a:t>
            </a:r>
            <a:br>
              <a:rPr lang="hu-HU" sz="2500"/>
            </a:br>
            <a:r>
              <a:rPr lang="hu-HU" sz="2500"/>
              <a:t>(under developement)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4595813" y="641985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</a:pPr>
            <a:fld id="{458267E0-905A-468E-969F-9132789AA4A1}" type="slidenum">
              <a:rPr lang="hu-HU" altLang="en-US" sz="1200">
                <a:solidFill>
                  <a:schemeClr val="tx1"/>
                </a:solidFill>
                <a:latin typeface="Garamond" pitchFamily="18" charset="0"/>
              </a:rPr>
              <a:pPr algn="ctr">
                <a:spcBef>
                  <a:spcPct val="0"/>
                </a:spcBef>
              </a:pPr>
              <a:t>9</a:t>
            </a:fld>
            <a:endParaRPr lang="hu-HU" altLang="en-US" sz="1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650" y="6208713"/>
            <a:ext cx="1033463" cy="649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41338" y="404813"/>
            <a:ext cx="4751387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Dissemination of knowledge: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41338" y="1052513"/>
            <a:ext cx="4751387" cy="4702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40000"/>
              </a:spcBef>
              <a:buFontTx/>
              <a:buChar char="•"/>
            </a:pPr>
            <a:r>
              <a:rPr lang="hu-HU" sz="2500"/>
              <a:t>publications, presentations </a:t>
            </a:r>
            <a:br>
              <a:rPr lang="hu-HU" sz="2500"/>
            </a:br>
            <a:r>
              <a:rPr lang="hu-HU" sz="2500"/>
              <a:t>and demonstrations </a:t>
            </a:r>
          </a:p>
          <a:p>
            <a:pPr marL="177800" indent="-177800">
              <a:spcBef>
                <a:spcPct val="40000"/>
              </a:spcBef>
              <a:buFontTx/>
              <a:buChar char="•"/>
            </a:pPr>
            <a:r>
              <a:rPr lang="hu-HU" sz="2500"/>
              <a:t>on-line and on-site courses</a:t>
            </a:r>
          </a:p>
          <a:p>
            <a:pPr marL="177800" indent="-177800">
              <a:spcBef>
                <a:spcPct val="40000"/>
              </a:spcBef>
              <a:buFontTx/>
              <a:buChar char="•"/>
            </a:pPr>
            <a:r>
              <a:rPr lang="hu-HU" sz="2500"/>
              <a:t>web archiving wiki (~700 entry)</a:t>
            </a:r>
            <a:br>
              <a:rPr lang="hu-HU" sz="2500"/>
            </a:br>
            <a:r>
              <a:rPr lang="hu-HU" sz="2500"/>
              <a:t>and </a:t>
            </a:r>
            <a:r>
              <a:rPr lang="en-US" sz="2500"/>
              <a:t>bibliography</a:t>
            </a:r>
            <a:r>
              <a:rPr lang="hu-HU" sz="2500"/>
              <a:t> (~700 item)</a:t>
            </a:r>
          </a:p>
          <a:p>
            <a:pPr marL="177800" indent="-177800">
              <a:spcBef>
                <a:spcPct val="40000"/>
              </a:spcBef>
              <a:buFontTx/>
              <a:buChar char="•"/>
            </a:pPr>
            <a:r>
              <a:rPr lang="hu-HU"/>
              <a:t>r</a:t>
            </a:r>
            <a:r>
              <a:rPr lang="en-US"/>
              <a:t>ecommendations for robot</a:t>
            </a:r>
            <a:r>
              <a:rPr lang="hu-HU"/>
              <a:t>-</a:t>
            </a:r>
            <a:br>
              <a:rPr lang="hu-HU"/>
            </a:br>
            <a:r>
              <a:rPr lang="en-US"/>
              <a:t>and archive</a:t>
            </a:r>
            <a:r>
              <a:rPr lang="hu-HU"/>
              <a:t>-</a:t>
            </a:r>
            <a:r>
              <a:rPr lang="en-US"/>
              <a:t>friendly sites</a:t>
            </a:r>
            <a:endParaRPr lang="hu-HU" sz="2500"/>
          </a:p>
          <a:p>
            <a:pPr marL="177800" indent="-177800">
              <a:spcBef>
                <a:spcPct val="40000"/>
              </a:spcBef>
              <a:buFontTx/>
              <a:buChar char="•"/>
            </a:pPr>
            <a:r>
              <a:rPr lang="hu-HU" sz="2500"/>
              <a:t>MIA-L mailing list and monthly newsletter</a:t>
            </a:r>
            <a:endParaRPr lang="hu-HU" sz="2500" i="1"/>
          </a:p>
          <a:p>
            <a:pPr marL="177800" indent="-177800">
              <a:spcBef>
                <a:spcPct val="40000"/>
              </a:spcBef>
              <a:buFontTx/>
              <a:buChar char="•"/>
            </a:pPr>
            <a:r>
              <a:rPr lang="hu-HU" sz="2500"/>
              <a:t>“404 Not Found” workshops</a:t>
            </a:r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404813"/>
            <a:ext cx="4705350" cy="5616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3399"/>
        </a:dk2>
        <a:lt2>
          <a:srgbClr val="0099CC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3399"/>
        </a:dk2>
        <a:lt2>
          <a:srgbClr val="3366FF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3399"/>
        </a:dk2>
        <a:lt2>
          <a:srgbClr val="3399FF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3">
        <a:dk1>
          <a:srgbClr val="000000"/>
        </a:dk1>
        <a:lt1>
          <a:srgbClr val="FFFFFF"/>
        </a:lt1>
        <a:dk2>
          <a:srgbClr val="003399"/>
        </a:dk2>
        <a:lt2>
          <a:srgbClr val="FFFF00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4">
        <a:dk1>
          <a:srgbClr val="000000"/>
        </a:dk1>
        <a:lt1>
          <a:srgbClr val="FFFFFF"/>
        </a:lt1>
        <a:dk2>
          <a:srgbClr val="003399"/>
        </a:dk2>
        <a:lt2>
          <a:srgbClr val="3333CC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5">
        <a:dk1>
          <a:srgbClr val="000000"/>
        </a:dk1>
        <a:lt1>
          <a:srgbClr val="FFFFFF"/>
        </a:lt1>
        <a:dk2>
          <a:srgbClr val="003399"/>
        </a:dk2>
        <a:lt2>
          <a:srgbClr val="00CCFF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6">
        <a:dk1>
          <a:srgbClr val="000000"/>
        </a:dk1>
        <a:lt1>
          <a:srgbClr val="FFFFFF"/>
        </a:lt1>
        <a:dk2>
          <a:srgbClr val="003399"/>
        </a:dk2>
        <a:lt2>
          <a:srgbClr val="0066CC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16">
    <a:dk1>
      <a:srgbClr val="000000"/>
    </a:dk1>
    <a:lt1>
      <a:srgbClr val="FFFFFF"/>
    </a:lt1>
    <a:dk2>
      <a:srgbClr val="003399"/>
    </a:dk2>
    <a:lt2>
      <a:srgbClr val="0066CC"/>
    </a:lt2>
    <a:accent1>
      <a:srgbClr val="009999"/>
    </a:accent1>
    <a:accent2>
      <a:srgbClr val="4C6D4E"/>
    </a:accent2>
    <a:accent3>
      <a:srgbClr val="FFFFFF"/>
    </a:accent3>
    <a:accent4>
      <a:srgbClr val="000000"/>
    </a:accent4>
    <a:accent5>
      <a:srgbClr val="AACACA"/>
    </a:accent5>
    <a:accent6>
      <a:srgbClr val="446246"/>
    </a:accent6>
    <a:hlink>
      <a:srgbClr val="4C6D8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4377</TotalTime>
  <Words>382</Words>
  <Application>Microsoft Office PowerPoint</Application>
  <PresentationFormat>Custom</PresentationFormat>
  <Paragraphs>92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9</vt:i4>
      </vt:variant>
      <vt:variant>
        <vt:lpstr>Diacímek</vt:lpstr>
      </vt:variant>
      <vt:variant>
        <vt:i4>12</vt:i4>
      </vt:variant>
    </vt:vector>
  </HeadingPairs>
  <TitlesOfParts>
    <vt:vector size="25" baseType="lpstr">
      <vt:lpstr>Arial</vt:lpstr>
      <vt:lpstr>Garamond</vt:lpstr>
      <vt:lpstr>Wingdings</vt:lpstr>
      <vt:lpstr>Calibri</vt:lpstr>
      <vt:lpstr>Sarkos</vt:lpstr>
      <vt:lpstr>Sarkos</vt:lpstr>
      <vt:lpstr>Sarkos</vt:lpstr>
      <vt:lpstr>Sarkos</vt:lpstr>
      <vt:lpstr>Sarkos</vt:lpstr>
      <vt:lpstr>Sarkos</vt:lpstr>
      <vt:lpstr>Sarkos</vt:lpstr>
      <vt:lpstr>Sarkos</vt:lpstr>
      <vt:lpstr>Sarkos</vt:lpstr>
      <vt:lpstr>László Drótos   (NSZL Web Archiving Department)  From Seed to Blossom  The Hungarian Web Archiving Project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Seed to Blossom – The Hungarian Web Archiving Project</dc:title>
  <dc:creator>László Drótos</dc:creator>
  <cp:lastModifiedBy>DL</cp:lastModifiedBy>
  <cp:revision>404</cp:revision>
  <dcterms:created xsi:type="dcterms:W3CDTF">2019-10-26T07:37:27Z</dcterms:created>
  <dcterms:modified xsi:type="dcterms:W3CDTF">2021-11-07T22:35:40Z</dcterms:modified>
</cp:coreProperties>
</file>