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8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20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4"/>
    <p:sldMasterId id="2147483728" r:id="rId5"/>
  </p:sldMasterIdLst>
  <p:notesMasterIdLst>
    <p:notesMasterId r:id="rId28"/>
  </p:notesMasterIdLst>
  <p:handoutMasterIdLst>
    <p:handoutMasterId r:id="rId29"/>
  </p:handoutMasterIdLst>
  <p:sldIdLst>
    <p:sldId id="264" r:id="rId6"/>
    <p:sldId id="276" r:id="rId7"/>
    <p:sldId id="321" r:id="rId8"/>
    <p:sldId id="386" r:id="rId9"/>
    <p:sldId id="308" r:id="rId10"/>
    <p:sldId id="387" r:id="rId11"/>
    <p:sldId id="379" r:id="rId12"/>
    <p:sldId id="380" r:id="rId13"/>
    <p:sldId id="381" r:id="rId14"/>
    <p:sldId id="322" r:id="rId15"/>
    <p:sldId id="284" r:id="rId16"/>
    <p:sldId id="302" r:id="rId17"/>
    <p:sldId id="303" r:id="rId18"/>
    <p:sldId id="323" r:id="rId19"/>
    <p:sldId id="301" r:id="rId20"/>
    <p:sldId id="363" r:id="rId21"/>
    <p:sldId id="364" r:id="rId22"/>
    <p:sldId id="318" r:id="rId23"/>
    <p:sldId id="317" r:id="rId24"/>
    <p:sldId id="385" r:id="rId25"/>
    <p:sldId id="378" r:id="rId26"/>
    <p:sldId id="274" r:id="rId27"/>
  </p:sldIdLst>
  <p:sldSz cx="12188825" cy="6858000"/>
  <p:notesSz cx="7104063" cy="10234613"/>
  <p:defaultTextStyle>
    <a:defPPr rtl="0">
      <a:defRPr lang="hu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9" pos="3839" userDrawn="1">
          <p15:clr>
            <a:srgbClr val="A4A3A4"/>
          </p15:clr>
        </p15:guide>
        <p15:guide id="10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 autoAdjust="0"/>
  </p:normalViewPr>
  <p:slideViewPr>
    <p:cSldViewPr showGuides="1">
      <p:cViewPr varScale="1">
        <p:scale>
          <a:sx n="108" d="100"/>
          <a:sy n="108" d="100"/>
        </p:scale>
        <p:origin x="114" y="162"/>
      </p:cViewPr>
      <p:guideLst>
        <p:guide pos="3839"/>
        <p:guide orient="horz" pos="2160"/>
      </p:guideLst>
    </p:cSldViewPr>
  </p:slideViewPr>
  <p:outlineViewPr>
    <p:cViewPr>
      <p:scale>
        <a:sx n="33" d="100"/>
        <a:sy n="33" d="100"/>
      </p:scale>
      <p:origin x="0" y="-1174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048"/>
    </p:cViewPr>
  </p:sorterViewPr>
  <p:notesViewPr>
    <p:cSldViewPr>
      <p:cViewPr varScale="1">
        <p:scale>
          <a:sx n="88" d="100"/>
          <a:sy n="88" d="100"/>
        </p:scale>
        <p:origin x="912" y="90"/>
      </p:cViewPr>
      <p:guideLst>
        <p:guide orient="horz" pos="3224"/>
        <p:guide pos="223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u-HU" dirty="0"/>
              <a:t>Digitalizálandó</a:t>
            </a:r>
            <a:r>
              <a:rPr lang="hu-HU" baseline="0" dirty="0"/>
              <a:t> dokumentumok</a:t>
            </a:r>
            <a:endParaRPr lang="hu-HU" dirty="0"/>
          </a:p>
        </c:rich>
      </c:tx>
      <c:layout>
        <c:manualLayout>
          <c:xMode val="edge"/>
          <c:yMode val="edge"/>
          <c:x val="0.28937748343462522"/>
          <c:y val="0.90905799556506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Munka1!$B$1</c:f>
              <c:strCache>
                <c:ptCount val="1"/>
                <c:pt idx="0">
                  <c:v>Értékesítés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6-3B0B-406D-B237-72A89433B3C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4-3B0B-406D-B237-72A89433B3C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3B0B-406D-B237-72A89433B3C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B-3B0B-406D-B237-72A89433B3C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C-3B0B-406D-B237-72A89433B3C2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D-3B0B-406D-B237-72A89433B3C2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E-3B0B-406D-B237-72A89433B3C2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3B0B-406D-B237-72A89433B3C2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A-3B0B-406D-B237-72A89433B3C2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2-3B0B-406D-B237-72A89433B3C2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8-3B0B-406D-B237-72A89433B3C2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3B0B-406D-B237-72A89433B3C2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3B0B-406D-B237-72A89433B3C2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3B0B-406D-B237-72A89433B3C2}"/>
              </c:ext>
            </c:extLst>
          </c:dPt>
          <c:dLbls>
            <c:dLbl>
              <c:idx val="0"/>
              <c:layout>
                <c:manualLayout>
                  <c:x val="0.39737525734452001"/>
                  <c:y val="-9.506300547628664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hu-H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B0B-406D-B237-72A89433B3C2}"/>
                </c:ext>
              </c:extLst>
            </c:dLbl>
            <c:dLbl>
              <c:idx val="1"/>
              <c:layout>
                <c:manualLayout>
                  <c:x val="0.36471427728880607"/>
                  <c:y val="2.982368799256051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hu-H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B0B-406D-B237-72A89433B3C2}"/>
                </c:ext>
              </c:extLst>
            </c:dLbl>
            <c:dLbl>
              <c:idx val="2"/>
              <c:layout>
                <c:manualLayout>
                  <c:x val="0.30090655222122098"/>
                  <c:y val="-3.727960999070066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hu-H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B0B-406D-B237-72A89433B3C2}"/>
                </c:ext>
              </c:extLst>
            </c:dLbl>
            <c:dLbl>
              <c:idx val="3"/>
              <c:layout>
                <c:manualLayout>
                  <c:x val="5.5197999262084733E-2"/>
                  <c:y val="4.10075709897707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hu-H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B0B-406D-B237-72A89433B3C2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hu-H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C-3B0B-406D-B237-72A89433B3C2}"/>
                </c:ext>
              </c:extLst>
            </c:dLbl>
            <c:dLbl>
              <c:idx val="5"/>
              <c:layout>
                <c:manualLayout>
                  <c:x val="0.18725628565275995"/>
                  <c:y val="-2.952856598123192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hu-H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3B0B-406D-B237-72A89433B3C2}"/>
                </c:ext>
              </c:extLst>
            </c:dLbl>
            <c:dLbl>
              <c:idx val="6"/>
              <c:layout>
                <c:manualLayout>
                  <c:x val="0.23407035706595014"/>
                  <c:y val="-1.265509970624240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hu-H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3B0B-406D-B237-72A89433B3C2}"/>
                </c:ext>
              </c:extLst>
            </c:dLbl>
            <c:dLbl>
              <c:idx val="7"/>
              <c:layout>
                <c:manualLayout>
                  <c:x val="-0.25040084709380711"/>
                  <c:y val="-7.7011762267474998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hu-H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B0B-406D-B237-72A89433B3C2}"/>
                </c:ext>
              </c:extLst>
            </c:dLbl>
            <c:dLbl>
              <c:idx val="8"/>
              <c:layout>
                <c:manualLayout>
                  <c:x val="7.6208953463332563E-3"/>
                  <c:y val="0.1547103814614076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1" i="0" u="none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hu-H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381000190650969"/>
                      <c:h val="9.702018500079842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A-3B0B-406D-B237-72A89433B3C2}"/>
                </c:ext>
              </c:extLst>
            </c:dLbl>
            <c:dLbl>
              <c:idx val="9"/>
              <c:layout>
                <c:manualLayout>
                  <c:x val="-0.21665116770290269"/>
                  <c:y val="0.137934556965592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1" i="0" u="none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hu-H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B0B-406D-B237-72A89433B3C2}"/>
                </c:ext>
              </c:extLst>
            </c:dLbl>
            <c:dLbl>
              <c:idx val="10"/>
              <c:layout>
                <c:manualLayout>
                  <c:x val="-0.2895940231606639"/>
                  <c:y val="9.506300547628664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1" i="0" u="none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hu-H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B0B-406D-B237-72A89433B3C2}"/>
                </c:ext>
              </c:extLst>
            </c:dLbl>
            <c:dLbl>
              <c:idx val="11"/>
              <c:layout>
                <c:manualLayout>
                  <c:x val="-0.26999743512723551"/>
                  <c:y val="4.659951248837580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1" i="0" u="none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hu-H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B0B-406D-B237-72A89433B3C2}"/>
                </c:ext>
              </c:extLst>
            </c:dLbl>
            <c:dLbl>
              <c:idx val="12"/>
              <c:layout>
                <c:manualLayout>
                  <c:x val="-0.27435223246799739"/>
                  <c:y val="-5.5919414986051142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1" i="0" u="none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hu-H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B0B-406D-B237-72A89433B3C2}"/>
                </c:ext>
              </c:extLst>
            </c:dLbl>
            <c:dLbl>
              <c:idx val="13"/>
              <c:layout>
                <c:manualLayout>
                  <c:x val="-0.33423069590347299"/>
                  <c:y val="-5.219145398698090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1" i="0" u="none" strike="noStrike" kern="1200" spc="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hu-H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B0B-406D-B237-72A89433B3C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Munka1!$A$2:$A$15</c:f>
              <c:strCache>
                <c:ptCount val="14"/>
                <c:pt idx="0">
                  <c:v>Kötetes kéziratok</c:v>
                </c:pt>
                <c:pt idx="1">
                  <c:v>Leveles kéziratok</c:v>
                </c:pt>
                <c:pt idx="2">
                  <c:v>Fényképek</c:v>
                </c:pt>
                <c:pt idx="3">
                  <c:v>Vegyes dokumentumok</c:v>
                </c:pt>
                <c:pt idx="4">
                  <c:v>Könyvek</c:v>
                </c:pt>
                <c:pt idx="5">
                  <c:v>Diafilmek</c:v>
                </c:pt>
                <c:pt idx="6">
                  <c:v>Időszaki kiadványok</c:v>
                </c:pt>
                <c:pt idx="7">
                  <c:v>Mikromásolatok</c:v>
                </c:pt>
                <c:pt idx="8">
                  <c:v>Kisnyomtatványok</c:v>
                </c:pt>
                <c:pt idx="9">
                  <c:v>Plakátok</c:v>
                </c:pt>
                <c:pt idx="10">
                  <c:v>Kották</c:v>
                </c:pt>
                <c:pt idx="11">
                  <c:v>Hangfelvételek</c:v>
                </c:pt>
                <c:pt idx="12">
                  <c:v>AV gyűjtemény</c:v>
                </c:pt>
                <c:pt idx="13">
                  <c:v>Kartográfiai dokumentumok</c:v>
                </c:pt>
              </c:strCache>
            </c:strRef>
          </c:cat>
          <c:val>
            <c:numRef>
              <c:f>Munka1!$B$2:$B$15</c:f>
              <c:numCache>
                <c:formatCode>0.00%</c:formatCode>
                <c:ptCount val="14"/>
                <c:pt idx="0">
                  <c:v>2.5663107114075826E-3</c:v>
                </c:pt>
                <c:pt idx="1">
                  <c:v>3.3490340432506065E-3</c:v>
                </c:pt>
                <c:pt idx="2">
                  <c:v>6.2470047509708457E-2</c:v>
                </c:pt>
                <c:pt idx="3">
                  <c:v>0.15776204464441101</c:v>
                </c:pt>
                <c:pt idx="4">
                  <c:v>0.18130134140275386</c:v>
                </c:pt>
                <c:pt idx="5">
                  <c:v>6.1446795335883602E-3</c:v>
                </c:pt>
                <c:pt idx="6">
                  <c:v>0.1164048611319073</c:v>
                </c:pt>
                <c:pt idx="7">
                  <c:v>4.3054088660232342E-3</c:v>
                </c:pt>
                <c:pt idx="8">
                  <c:v>0.36505351288355331</c:v>
                </c:pt>
                <c:pt idx="9">
                  <c:v>4.2690520800434825E-2</c:v>
                </c:pt>
                <c:pt idx="10">
                  <c:v>1.7221635464092937E-2</c:v>
                </c:pt>
                <c:pt idx="11">
                  <c:v>3.8270301031317639E-3</c:v>
                </c:pt>
                <c:pt idx="12">
                  <c:v>7.1331057334747166E-3</c:v>
                </c:pt>
                <c:pt idx="13">
                  <c:v>2.9770467172261991E-2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B0B-406D-B237-72A89433B3C2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u-HU" dirty="0"/>
              <a:t>Előállított digitális objektumok</a:t>
            </a:r>
            <a:endParaRPr lang="en-US" dirty="0"/>
          </a:p>
        </c:rich>
      </c:tx>
      <c:layout>
        <c:manualLayout>
          <c:xMode val="edge"/>
          <c:yMode val="edge"/>
          <c:x val="0.30158994679603496"/>
          <c:y val="0.9069488122806947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Munka1!$B$1</c:f>
              <c:strCache>
                <c:ptCount val="1"/>
                <c:pt idx="0">
                  <c:v>Értékesítés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A-4CDB-43BC-A828-42A92C3D378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8-4CDB-43BC-A828-42A92C3D378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6-4CDB-43BC-A828-42A92C3D378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4CDB-43BC-A828-42A92C3D378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E-4CDB-43BC-A828-42A92C3D378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F-4CDB-43BC-A828-42A92C3D378A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B-4CDB-43BC-A828-42A92C3D378A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2-4CDB-43BC-A828-42A92C3D378A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4CDB-43BC-A828-42A92C3D378A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C-4CDB-43BC-A828-42A92C3D378A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4CDB-43BC-A828-42A92C3D378A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4CDB-43BC-A828-42A92C3D378A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4CDB-43BC-A828-42A92C3D378A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4-4CDB-43BC-A828-42A92C3D378A}"/>
              </c:ext>
            </c:extLst>
          </c:dPt>
          <c:dLbls>
            <c:dLbl>
              <c:idx val="0"/>
              <c:layout>
                <c:manualLayout>
                  <c:x val="9.5805541496760904E-2"/>
                  <c:y val="-8.765749122114736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hu-H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CDB-43BC-A828-42A92C3D378A}"/>
                </c:ext>
              </c:extLst>
            </c:dLbl>
            <c:dLbl>
              <c:idx val="1"/>
              <c:layout>
                <c:manualLayout>
                  <c:x val="0.34620638859056796"/>
                  <c:y val="-0.1099807881635955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hu-H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CDB-43BC-A828-42A92C3D378A}"/>
                </c:ext>
              </c:extLst>
            </c:dLbl>
            <c:dLbl>
              <c:idx val="2"/>
              <c:layout>
                <c:manualLayout>
                  <c:x val="0.3843108653222343"/>
                  <c:y val="-6.111111111111112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hu-H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CDB-43BC-A828-42A92C3D378A}"/>
                </c:ext>
              </c:extLst>
            </c:dLbl>
            <c:dLbl>
              <c:idx val="3"/>
              <c:layout>
                <c:manualLayout>
                  <c:x val="0.32007760454599693"/>
                  <c:y val="0.1055555555555555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hu-H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CDB-43BC-A828-42A92C3D378A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hu-H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E-4CDB-43BC-A828-42A92C3D378A}"/>
                </c:ext>
              </c:extLst>
            </c:dLbl>
            <c:dLbl>
              <c:idx val="5"/>
              <c:layout>
                <c:manualLayout>
                  <c:x val="-0.14915180892109384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hu-H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4CDB-43BC-A828-42A92C3D378A}"/>
                </c:ext>
              </c:extLst>
            </c:dLbl>
            <c:dLbl>
              <c:idx val="6"/>
              <c:layout>
                <c:manualLayout>
                  <c:x val="3.2660980055713973E-3"/>
                  <c:y val="0.1273641121301621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hu-H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CDB-43BC-A828-42A92C3D378A}"/>
                </c:ext>
              </c:extLst>
            </c:dLbl>
            <c:dLbl>
              <c:idx val="7"/>
              <c:layout>
                <c:manualLayout>
                  <c:x val="-0.24931214775861671"/>
                  <c:y val="6.85185185185185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hu-H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CDB-43BC-A828-42A92C3D378A}"/>
                </c:ext>
              </c:extLst>
            </c:dLbl>
            <c:dLbl>
              <c:idx val="8"/>
              <c:layout>
                <c:manualLayout>
                  <c:x val="-0.30156971584775905"/>
                  <c:y val="1.8518518518518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1" i="0" u="none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hu-H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CDB-43BC-A828-42A92C3D378A}"/>
                </c:ext>
              </c:extLst>
            </c:dLbl>
            <c:dLbl>
              <c:idx val="9"/>
              <c:layout>
                <c:manualLayout>
                  <c:x val="-6.314456144104702E-2"/>
                  <c:y val="-8.791474515087137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1" i="0" u="none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hu-H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4CDB-43BC-A828-42A92C3D378A}"/>
                </c:ext>
              </c:extLst>
            </c:dLbl>
            <c:dLbl>
              <c:idx val="10"/>
              <c:layout>
                <c:manualLayout>
                  <c:x val="-0.3560046826072823"/>
                  <c:y val="-8.888888888888889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1" i="0" u="none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hu-H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CDB-43BC-A828-42A92C3D378A}"/>
                </c:ext>
              </c:extLst>
            </c:dLbl>
            <c:dLbl>
              <c:idx val="11"/>
              <c:layout>
                <c:manualLayout>
                  <c:x val="0.41370574737237686"/>
                  <c:y val="5.18518518518518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1" i="0" u="none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hu-H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CDB-43BC-A828-42A92C3D378A}"/>
                </c:ext>
              </c:extLst>
            </c:dLbl>
            <c:dLbl>
              <c:idx val="12"/>
              <c:layout>
                <c:manualLayout>
                  <c:x val="0.42677013939466257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1" i="0" u="none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hu-H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CDB-43BC-A828-42A92C3D378A}"/>
                </c:ext>
              </c:extLst>
            </c:dLbl>
            <c:dLbl>
              <c:idx val="13"/>
              <c:layout>
                <c:manualLayout>
                  <c:x val="-0.42132664271871029"/>
                  <c:y val="-2.407407407407406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1" i="0" u="none" strike="noStrike" kern="1200" spc="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hu-H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CDB-43BC-A828-42A92C3D378A}"/>
                </c:ext>
              </c:extLst>
            </c:dLbl>
            <c:spPr>
              <a:noFill/>
              <a:ln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Munka1!$A$2:$A$15</c:f>
              <c:strCache>
                <c:ptCount val="14"/>
                <c:pt idx="0">
                  <c:v>Kötetes kéziratok</c:v>
                </c:pt>
                <c:pt idx="1">
                  <c:v>Leveles kéziratok</c:v>
                </c:pt>
                <c:pt idx="2">
                  <c:v>Fényképek</c:v>
                </c:pt>
                <c:pt idx="3">
                  <c:v>Vegyes dokumentumok</c:v>
                </c:pt>
                <c:pt idx="4">
                  <c:v>Könyvek</c:v>
                </c:pt>
                <c:pt idx="5">
                  <c:v>Diafilmek</c:v>
                </c:pt>
                <c:pt idx="6">
                  <c:v>Időszaki kiadványok</c:v>
                </c:pt>
                <c:pt idx="7">
                  <c:v>Mikromásolatok</c:v>
                </c:pt>
                <c:pt idx="8">
                  <c:v>Kisnyomtatványok</c:v>
                </c:pt>
                <c:pt idx="9">
                  <c:v>Plakátok</c:v>
                </c:pt>
                <c:pt idx="10">
                  <c:v>Kották</c:v>
                </c:pt>
                <c:pt idx="11">
                  <c:v>Hangfelvételek</c:v>
                </c:pt>
                <c:pt idx="12">
                  <c:v>AV gyűjtemény</c:v>
                </c:pt>
                <c:pt idx="13">
                  <c:v>Kartográfiai dokumentumok</c:v>
                </c:pt>
              </c:strCache>
            </c:strRef>
          </c:cat>
          <c:val>
            <c:numRef>
              <c:f>Munka1!$B$2:$B$15</c:f>
              <c:numCache>
                <c:formatCode>0.00%</c:formatCode>
                <c:ptCount val="14"/>
                <c:pt idx="0">
                  <c:v>7.6959460865892769E-3</c:v>
                </c:pt>
                <c:pt idx="1">
                  <c:v>1.5332822289873871E-4</c:v>
                </c:pt>
                <c:pt idx="2">
                  <c:v>1.8227868575221566E-3</c:v>
                </c:pt>
                <c:pt idx="3">
                  <c:v>9.6303883980908781E-3</c:v>
                </c:pt>
                <c:pt idx="4">
                  <c:v>0.54355906290985789</c:v>
                </c:pt>
                <c:pt idx="5">
                  <c:v>4.8898229284173231E-4</c:v>
                </c:pt>
                <c:pt idx="6">
                  <c:v>0.35528952057284774</c:v>
                </c:pt>
                <c:pt idx="7">
                  <c:v>4.270798118108509E-2</c:v>
                </c:pt>
                <c:pt idx="8">
                  <c:v>2.2284239045456851E-2</c:v>
                </c:pt>
                <c:pt idx="9">
                  <c:v>7.1664722472821135E-4</c:v>
                </c:pt>
                <c:pt idx="10">
                  <c:v>1.3140917286487719E-2</c:v>
                </c:pt>
                <c:pt idx="11">
                  <c:v>5.8404076828834307E-4</c:v>
                </c:pt>
                <c:pt idx="12">
                  <c:v>1.0885789869934355E-4</c:v>
                </c:pt>
                <c:pt idx="13">
                  <c:v>1.8173012546060083E-3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CDB-43BC-A828-42A92C3D378A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990462-D0DF-4626-ADB9-3B20A5C677E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CD923D9F-3CF2-48D8-92A0-45946DF8B958}">
      <dgm:prSet custT="1"/>
      <dgm:spPr>
        <a:solidFill>
          <a:schemeClr val="accent1">
            <a:lumMod val="75000"/>
          </a:schemeClr>
        </a:solidFill>
        <a:ln>
          <a:solidFill>
            <a:schemeClr val="tx2">
              <a:lumMod val="50000"/>
            </a:schemeClr>
          </a:solidFill>
        </a:ln>
      </dgm:spPr>
      <dgm:t>
        <a:bodyPr anchor="t" anchorCtr="0"/>
        <a:lstStyle/>
        <a:p>
          <a:pPr algn="l" rtl="0"/>
          <a:r>
            <a:rPr lang="hu-HU" sz="2500" b="1" dirty="0"/>
            <a:t>Tartalomszolgáltatás</a:t>
          </a:r>
          <a:br>
            <a:rPr lang="hu-HU" sz="2500" b="1" dirty="0"/>
          </a:br>
          <a:endParaRPr lang="hu-HU" sz="2500" b="1" dirty="0"/>
        </a:p>
      </dgm:t>
    </dgm:pt>
    <dgm:pt modelId="{563326A3-610C-4DAC-BF8E-0D1C3278FCCE}" type="parTrans" cxnId="{8E9BBB67-CE40-44C4-8771-7395E8FA8F1D}">
      <dgm:prSet/>
      <dgm:spPr/>
      <dgm:t>
        <a:bodyPr/>
        <a:lstStyle/>
        <a:p>
          <a:endParaRPr lang="hu-HU"/>
        </a:p>
      </dgm:t>
    </dgm:pt>
    <dgm:pt modelId="{E4A46909-CCE7-457D-96CE-7CA0E7500AE7}" type="sibTrans" cxnId="{8E9BBB67-CE40-44C4-8771-7395E8FA8F1D}">
      <dgm:prSet/>
      <dgm:spPr/>
      <dgm:t>
        <a:bodyPr/>
        <a:lstStyle/>
        <a:p>
          <a:endParaRPr lang="hu-HU"/>
        </a:p>
      </dgm:t>
    </dgm:pt>
    <dgm:pt modelId="{58756597-E9F6-4BCE-8B00-55080F113ACE}">
      <dgm:prSet custT="1"/>
      <dgm:spPr>
        <a:solidFill>
          <a:srgbClr val="5B9BD5">
            <a:lumMod val="75000"/>
          </a:srgbClr>
        </a:solidFill>
        <a:ln w="12700" cap="flat" cmpd="sng" algn="ctr">
          <a:solidFill>
            <a:srgbClr val="44546A">
              <a:lumMod val="50000"/>
            </a:srgbClr>
          </a:solidFill>
          <a:prstDash val="solid"/>
          <a:miter lim="800000"/>
        </a:ln>
        <a:effectLst/>
      </dgm:spPr>
      <dgm:t>
        <a:bodyPr spcFirstLastPara="0" vert="horz" wrap="square" lIns="95250" tIns="95250" rIns="95250" bIns="95250" numCol="1" spcCol="1270" anchor="ctr" anchorCtr="0"/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5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Nemzeti könyvtár feladatai a digitalizálás kapcsán</a:t>
          </a:r>
        </a:p>
      </dgm:t>
    </dgm:pt>
    <dgm:pt modelId="{0A498168-7102-44C6-BB81-5F1945B6DF91}" type="parTrans" cxnId="{AFD2AE3B-811E-43F9-882B-6729F719C590}">
      <dgm:prSet/>
      <dgm:spPr/>
      <dgm:t>
        <a:bodyPr/>
        <a:lstStyle/>
        <a:p>
          <a:endParaRPr lang="hu-HU"/>
        </a:p>
      </dgm:t>
    </dgm:pt>
    <dgm:pt modelId="{1FF4B65B-1DF9-4AA3-A225-BD3C6B089A1E}" type="sibTrans" cxnId="{AFD2AE3B-811E-43F9-882B-6729F719C590}">
      <dgm:prSet/>
      <dgm:spPr/>
      <dgm:t>
        <a:bodyPr/>
        <a:lstStyle/>
        <a:p>
          <a:endParaRPr lang="hu-HU"/>
        </a:p>
      </dgm:t>
    </dgm:pt>
    <dgm:pt modelId="{D8FE4AC4-5C6E-4DB5-B175-FAA1E1F455D3}">
      <dgm:prSet custT="1"/>
      <dgm:spPr>
        <a:solidFill>
          <a:srgbClr val="5B9BD5">
            <a:lumMod val="75000"/>
          </a:srgbClr>
        </a:solidFill>
        <a:ln w="12700" cap="flat" cmpd="sng" algn="ctr">
          <a:solidFill>
            <a:srgbClr val="44546A">
              <a:lumMod val="50000"/>
            </a:srgbClr>
          </a:solidFill>
          <a:prstDash val="solid"/>
          <a:miter lim="800000"/>
        </a:ln>
        <a:effectLst/>
      </dgm:spPr>
      <dgm:t>
        <a:bodyPr spcFirstLastPara="0" vert="horz" wrap="square" lIns="95250" tIns="95250" rIns="95250" bIns="95250" numCol="1" spcCol="1270" anchor="ctr" anchorCtr="0"/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5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Digitalizálás tervezése, munkafolyamata</a:t>
          </a:r>
        </a:p>
      </dgm:t>
    </dgm:pt>
    <dgm:pt modelId="{01DE9A23-7BAF-4B83-AC89-135EDA7BD712}" type="parTrans" cxnId="{33B71BB9-7838-458B-991F-E3FF9496A98A}">
      <dgm:prSet/>
      <dgm:spPr/>
      <dgm:t>
        <a:bodyPr/>
        <a:lstStyle/>
        <a:p>
          <a:endParaRPr lang="hu-HU"/>
        </a:p>
      </dgm:t>
    </dgm:pt>
    <dgm:pt modelId="{B1561761-C165-4AE1-9E48-3F2E44F74E9F}" type="sibTrans" cxnId="{33B71BB9-7838-458B-991F-E3FF9496A98A}">
      <dgm:prSet/>
      <dgm:spPr/>
      <dgm:t>
        <a:bodyPr/>
        <a:lstStyle/>
        <a:p>
          <a:endParaRPr lang="hu-HU"/>
        </a:p>
      </dgm:t>
    </dgm:pt>
    <dgm:pt modelId="{DC80E830-54C3-4A56-A113-E605F01B1ECE}">
      <dgm:prSet custT="1"/>
      <dgm:spPr>
        <a:solidFill>
          <a:schemeClr val="accent1">
            <a:lumMod val="75000"/>
          </a:schemeClr>
        </a:solidFill>
        <a:ln>
          <a:solidFill>
            <a:schemeClr val="tx2">
              <a:lumMod val="50000"/>
            </a:schemeClr>
          </a:solidFill>
        </a:ln>
      </dgm:spPr>
      <dgm:t>
        <a:bodyPr/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500" b="1" kern="1200"/>
            <a:t>Digitalizálandó dokumentumok</a:t>
          </a:r>
          <a:endParaRPr lang="hu-HU" sz="2500" b="1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8004E8B6-D27D-44C9-B3B9-F9D15B2CAA94}" type="parTrans" cxnId="{BE43517E-4F64-4693-B053-E9BEB0B4168C}">
      <dgm:prSet/>
      <dgm:spPr/>
      <dgm:t>
        <a:bodyPr/>
        <a:lstStyle/>
        <a:p>
          <a:endParaRPr lang="hu-HU"/>
        </a:p>
      </dgm:t>
    </dgm:pt>
    <dgm:pt modelId="{6FAA0046-C31F-4FFD-9B89-D283A2B0CE28}" type="sibTrans" cxnId="{BE43517E-4F64-4693-B053-E9BEB0B4168C}">
      <dgm:prSet/>
      <dgm:spPr/>
      <dgm:t>
        <a:bodyPr/>
        <a:lstStyle/>
        <a:p>
          <a:endParaRPr lang="hu-HU"/>
        </a:p>
      </dgm:t>
    </dgm:pt>
    <dgm:pt modelId="{66D9AB92-A3F4-40CC-84BC-65E46FC412C0}">
      <dgm:prSet custT="1"/>
      <dgm:spPr>
        <a:solidFill>
          <a:schemeClr val="accent1">
            <a:lumMod val="75000"/>
          </a:schemeClr>
        </a:solidFill>
        <a:ln>
          <a:solidFill>
            <a:schemeClr val="tx2">
              <a:lumMod val="50000"/>
            </a:schemeClr>
          </a:solidFill>
        </a:ln>
      </dgm:spPr>
      <dgm:t>
        <a:bodyPr/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500" b="1" kern="1200" dirty="0"/>
            <a:t>Állományvédelem</a:t>
          </a:r>
          <a:endParaRPr lang="hu-HU" sz="2500" b="1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5A9CEF51-6050-421B-8B3A-512612F965F8}" type="parTrans" cxnId="{E3901F2E-9DA1-40A7-B78E-8A2F6AB16992}">
      <dgm:prSet/>
      <dgm:spPr/>
      <dgm:t>
        <a:bodyPr/>
        <a:lstStyle/>
        <a:p>
          <a:endParaRPr lang="hu-HU"/>
        </a:p>
      </dgm:t>
    </dgm:pt>
    <dgm:pt modelId="{D251C04F-1683-441E-8FC6-83C15E55898D}" type="sibTrans" cxnId="{E3901F2E-9DA1-40A7-B78E-8A2F6AB16992}">
      <dgm:prSet/>
      <dgm:spPr/>
      <dgm:t>
        <a:bodyPr/>
        <a:lstStyle/>
        <a:p>
          <a:endParaRPr lang="hu-HU"/>
        </a:p>
      </dgm:t>
    </dgm:pt>
    <dgm:pt modelId="{0488CCCE-EF11-45DE-9CA5-15C238D4661E}">
      <dgm:prSet custT="1"/>
      <dgm:spPr>
        <a:solidFill>
          <a:srgbClr val="5B9BD5">
            <a:lumMod val="75000"/>
          </a:srgbClr>
        </a:solidFill>
        <a:ln w="12700" cap="flat" cmpd="sng" algn="ctr">
          <a:solidFill>
            <a:srgbClr val="44546A">
              <a:lumMod val="50000"/>
            </a:srgbClr>
          </a:solidFill>
          <a:prstDash val="solid"/>
          <a:miter lim="800000"/>
        </a:ln>
        <a:effectLst/>
      </dgm:spPr>
      <dgm:t>
        <a:bodyPr spcFirstLastPara="0" vert="horz" wrap="square" lIns="95250" tIns="95250" rIns="95250" bIns="95250" numCol="1" spcCol="1270" anchor="ctr" anchorCtr="0"/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5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A kettősség megoldása</a:t>
          </a:r>
        </a:p>
      </dgm:t>
    </dgm:pt>
    <dgm:pt modelId="{C4DDC3AA-33F4-4AEC-A24E-81FA9680F4F2}" type="parTrans" cxnId="{9B20FB20-50DC-41DB-8BD3-7BA88F708743}">
      <dgm:prSet/>
      <dgm:spPr/>
      <dgm:t>
        <a:bodyPr/>
        <a:lstStyle/>
        <a:p>
          <a:endParaRPr lang="hu-HU"/>
        </a:p>
      </dgm:t>
    </dgm:pt>
    <dgm:pt modelId="{4F9FA43D-FE38-4110-9AEF-E4CB4DE44A7A}" type="sibTrans" cxnId="{9B20FB20-50DC-41DB-8BD3-7BA88F708743}">
      <dgm:prSet/>
      <dgm:spPr/>
      <dgm:t>
        <a:bodyPr/>
        <a:lstStyle/>
        <a:p>
          <a:endParaRPr lang="hu-HU"/>
        </a:p>
      </dgm:t>
    </dgm:pt>
    <dgm:pt modelId="{8B87A6E3-5CA8-4DEF-B7C6-53974659467D}" type="pres">
      <dgm:prSet presAssocID="{66990462-D0DF-4626-ADB9-3B20A5C677E6}" presName="linear" presStyleCnt="0">
        <dgm:presLayoutVars>
          <dgm:animLvl val="lvl"/>
          <dgm:resizeHandles val="exact"/>
        </dgm:presLayoutVars>
      </dgm:prSet>
      <dgm:spPr/>
    </dgm:pt>
    <dgm:pt modelId="{6A70B4A3-6C74-4DD6-8691-41BEA6763A64}" type="pres">
      <dgm:prSet presAssocID="{58756597-E9F6-4BCE-8B00-55080F113ACE}" presName="parentText" presStyleLbl="node1" presStyleIdx="0" presStyleCnt="6">
        <dgm:presLayoutVars>
          <dgm:chMax val="0"/>
          <dgm:bulletEnabled val="1"/>
        </dgm:presLayoutVars>
      </dgm:prSet>
      <dgm:spPr>
        <a:xfrm>
          <a:off x="0" y="1127221"/>
          <a:ext cx="8640960" cy="553643"/>
        </a:xfrm>
        <a:prstGeom prst="roundRect">
          <a:avLst/>
        </a:prstGeom>
      </dgm:spPr>
    </dgm:pt>
    <dgm:pt modelId="{24D35055-6AEA-4F40-B832-ADD4C24F9472}" type="pres">
      <dgm:prSet presAssocID="{1FF4B65B-1DF9-4AA3-A225-BD3C6B089A1E}" presName="spacer" presStyleCnt="0"/>
      <dgm:spPr/>
    </dgm:pt>
    <dgm:pt modelId="{65347207-6FE4-462E-AF1D-DC271E864335}" type="pres">
      <dgm:prSet presAssocID="{0488CCCE-EF11-45DE-9CA5-15C238D4661E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775E3110-326D-461C-B2EB-45EFC1BF5A54}" type="pres">
      <dgm:prSet presAssocID="{4F9FA43D-FE38-4110-9AEF-E4CB4DE44A7A}" presName="spacer" presStyleCnt="0"/>
      <dgm:spPr/>
    </dgm:pt>
    <dgm:pt modelId="{39267C27-D24D-45E7-A207-098E74F79FA1}" type="pres">
      <dgm:prSet presAssocID="{DC80E830-54C3-4A56-A113-E605F01B1ECE}" presName="parentText" presStyleLbl="node1" presStyleIdx="2" presStyleCnt="6" custLinFactNeighborY="24821">
        <dgm:presLayoutVars>
          <dgm:chMax val="0"/>
          <dgm:bulletEnabled val="1"/>
        </dgm:presLayoutVars>
      </dgm:prSet>
      <dgm:spPr/>
    </dgm:pt>
    <dgm:pt modelId="{F52C5914-75B0-4216-86DB-5A207A7A6E06}" type="pres">
      <dgm:prSet presAssocID="{6FAA0046-C31F-4FFD-9B89-D283A2B0CE28}" presName="spacer" presStyleCnt="0"/>
      <dgm:spPr/>
    </dgm:pt>
    <dgm:pt modelId="{C30961C2-0079-4E94-A0DE-880271DF9CED}" type="pres">
      <dgm:prSet presAssocID="{66D9AB92-A3F4-40CC-84BC-65E46FC412C0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36602784-FBCE-4A4A-BC06-C097E786F151}" type="pres">
      <dgm:prSet presAssocID="{D251C04F-1683-441E-8FC6-83C15E55898D}" presName="spacer" presStyleCnt="0"/>
      <dgm:spPr/>
    </dgm:pt>
    <dgm:pt modelId="{8DB4B16C-7ADC-45CE-BAE7-5EDD8B4F891F}" type="pres">
      <dgm:prSet presAssocID="{D8FE4AC4-5C6E-4DB5-B175-FAA1E1F455D3}" presName="parentText" presStyleLbl="node1" presStyleIdx="4" presStyleCnt="6">
        <dgm:presLayoutVars>
          <dgm:chMax val="0"/>
          <dgm:bulletEnabled val="1"/>
        </dgm:presLayoutVars>
      </dgm:prSet>
      <dgm:spPr>
        <a:xfrm>
          <a:off x="0" y="2812343"/>
          <a:ext cx="8640960" cy="553643"/>
        </a:xfrm>
        <a:prstGeom prst="roundRect">
          <a:avLst/>
        </a:prstGeom>
      </dgm:spPr>
    </dgm:pt>
    <dgm:pt modelId="{91A5686B-2A5B-4533-8C6F-D8243C0B1C3C}" type="pres">
      <dgm:prSet presAssocID="{B1561761-C165-4AE1-9E48-3F2E44F74E9F}" presName="spacer" presStyleCnt="0"/>
      <dgm:spPr/>
    </dgm:pt>
    <dgm:pt modelId="{2D9A0EDF-78C5-41FC-8CA7-A6A398152F9F}" type="pres">
      <dgm:prSet presAssocID="{CD923D9F-3CF2-48D8-92A0-45946DF8B958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D990321F-0B44-44A5-8C87-97172E30F9E3}" type="presOf" srcId="{0488CCCE-EF11-45DE-9CA5-15C238D4661E}" destId="{65347207-6FE4-462E-AF1D-DC271E864335}" srcOrd="0" destOrd="0" presId="urn:microsoft.com/office/officeart/2005/8/layout/vList2"/>
    <dgm:cxn modelId="{9B20FB20-50DC-41DB-8BD3-7BA88F708743}" srcId="{66990462-D0DF-4626-ADB9-3B20A5C677E6}" destId="{0488CCCE-EF11-45DE-9CA5-15C238D4661E}" srcOrd="1" destOrd="0" parTransId="{C4DDC3AA-33F4-4AEC-A24E-81FA9680F4F2}" sibTransId="{4F9FA43D-FE38-4110-9AEF-E4CB4DE44A7A}"/>
    <dgm:cxn modelId="{E3901F2E-9DA1-40A7-B78E-8A2F6AB16992}" srcId="{66990462-D0DF-4626-ADB9-3B20A5C677E6}" destId="{66D9AB92-A3F4-40CC-84BC-65E46FC412C0}" srcOrd="3" destOrd="0" parTransId="{5A9CEF51-6050-421B-8B3A-512612F965F8}" sibTransId="{D251C04F-1683-441E-8FC6-83C15E55898D}"/>
    <dgm:cxn modelId="{AFD2AE3B-811E-43F9-882B-6729F719C590}" srcId="{66990462-D0DF-4626-ADB9-3B20A5C677E6}" destId="{58756597-E9F6-4BCE-8B00-55080F113ACE}" srcOrd="0" destOrd="0" parTransId="{0A498168-7102-44C6-BB81-5F1945B6DF91}" sibTransId="{1FF4B65B-1DF9-4AA3-A225-BD3C6B089A1E}"/>
    <dgm:cxn modelId="{8E9BBB67-CE40-44C4-8771-7395E8FA8F1D}" srcId="{66990462-D0DF-4626-ADB9-3B20A5C677E6}" destId="{CD923D9F-3CF2-48D8-92A0-45946DF8B958}" srcOrd="5" destOrd="0" parTransId="{563326A3-610C-4DAC-BF8E-0D1C3278FCCE}" sibTransId="{E4A46909-CCE7-457D-96CE-7CA0E7500AE7}"/>
    <dgm:cxn modelId="{7359234F-0B5F-458D-A5A1-C533B80D80ED}" type="presOf" srcId="{CD923D9F-3CF2-48D8-92A0-45946DF8B958}" destId="{2D9A0EDF-78C5-41FC-8CA7-A6A398152F9F}" srcOrd="0" destOrd="0" presId="urn:microsoft.com/office/officeart/2005/8/layout/vList2"/>
    <dgm:cxn modelId="{6DE3DE7C-6022-41EA-92D2-A24016E93725}" type="presOf" srcId="{D8FE4AC4-5C6E-4DB5-B175-FAA1E1F455D3}" destId="{8DB4B16C-7ADC-45CE-BAE7-5EDD8B4F891F}" srcOrd="0" destOrd="0" presId="urn:microsoft.com/office/officeart/2005/8/layout/vList2"/>
    <dgm:cxn modelId="{BE43517E-4F64-4693-B053-E9BEB0B4168C}" srcId="{66990462-D0DF-4626-ADB9-3B20A5C677E6}" destId="{DC80E830-54C3-4A56-A113-E605F01B1ECE}" srcOrd="2" destOrd="0" parTransId="{8004E8B6-D27D-44C9-B3B9-F9D15B2CAA94}" sibTransId="{6FAA0046-C31F-4FFD-9B89-D283A2B0CE28}"/>
    <dgm:cxn modelId="{AA2228A8-BEAB-426F-A49B-5186E32804B3}" type="presOf" srcId="{DC80E830-54C3-4A56-A113-E605F01B1ECE}" destId="{39267C27-D24D-45E7-A207-098E74F79FA1}" srcOrd="0" destOrd="0" presId="urn:microsoft.com/office/officeart/2005/8/layout/vList2"/>
    <dgm:cxn modelId="{33B71BB9-7838-458B-991F-E3FF9496A98A}" srcId="{66990462-D0DF-4626-ADB9-3B20A5C677E6}" destId="{D8FE4AC4-5C6E-4DB5-B175-FAA1E1F455D3}" srcOrd="4" destOrd="0" parTransId="{01DE9A23-7BAF-4B83-AC89-135EDA7BD712}" sibTransId="{B1561761-C165-4AE1-9E48-3F2E44F74E9F}"/>
    <dgm:cxn modelId="{F6871ACE-A8C2-4DE3-9CBD-AF57ABD1E585}" type="presOf" srcId="{66D9AB92-A3F4-40CC-84BC-65E46FC412C0}" destId="{C30961C2-0079-4E94-A0DE-880271DF9CED}" srcOrd="0" destOrd="0" presId="urn:microsoft.com/office/officeart/2005/8/layout/vList2"/>
    <dgm:cxn modelId="{EF80DBDA-C157-4AE7-8F84-765BA8B27101}" type="presOf" srcId="{58756597-E9F6-4BCE-8B00-55080F113ACE}" destId="{6A70B4A3-6C74-4DD6-8691-41BEA6763A64}" srcOrd="0" destOrd="0" presId="urn:microsoft.com/office/officeart/2005/8/layout/vList2"/>
    <dgm:cxn modelId="{CFBB7FE4-09B3-4EAC-9EE9-162B8CF5AB61}" type="presOf" srcId="{66990462-D0DF-4626-ADB9-3B20A5C677E6}" destId="{8B87A6E3-5CA8-4DEF-B7C6-53974659467D}" srcOrd="0" destOrd="0" presId="urn:microsoft.com/office/officeart/2005/8/layout/vList2"/>
    <dgm:cxn modelId="{980C68D0-4D3A-4657-8C89-FF77E104BE61}" type="presParOf" srcId="{8B87A6E3-5CA8-4DEF-B7C6-53974659467D}" destId="{6A70B4A3-6C74-4DD6-8691-41BEA6763A64}" srcOrd="0" destOrd="0" presId="urn:microsoft.com/office/officeart/2005/8/layout/vList2"/>
    <dgm:cxn modelId="{3E12E561-56ED-41B5-9BCF-6152462C337E}" type="presParOf" srcId="{8B87A6E3-5CA8-4DEF-B7C6-53974659467D}" destId="{24D35055-6AEA-4F40-B832-ADD4C24F9472}" srcOrd="1" destOrd="0" presId="urn:microsoft.com/office/officeart/2005/8/layout/vList2"/>
    <dgm:cxn modelId="{670766C4-533B-4415-A165-6F759F0DF361}" type="presParOf" srcId="{8B87A6E3-5CA8-4DEF-B7C6-53974659467D}" destId="{65347207-6FE4-462E-AF1D-DC271E864335}" srcOrd="2" destOrd="0" presId="urn:microsoft.com/office/officeart/2005/8/layout/vList2"/>
    <dgm:cxn modelId="{DD506E96-DD08-40DB-9B99-F14FBB858F43}" type="presParOf" srcId="{8B87A6E3-5CA8-4DEF-B7C6-53974659467D}" destId="{775E3110-326D-461C-B2EB-45EFC1BF5A54}" srcOrd="3" destOrd="0" presId="urn:microsoft.com/office/officeart/2005/8/layout/vList2"/>
    <dgm:cxn modelId="{539549A4-ECB1-46BC-82EC-4D2CF64097EB}" type="presParOf" srcId="{8B87A6E3-5CA8-4DEF-B7C6-53974659467D}" destId="{39267C27-D24D-45E7-A207-098E74F79FA1}" srcOrd="4" destOrd="0" presId="urn:microsoft.com/office/officeart/2005/8/layout/vList2"/>
    <dgm:cxn modelId="{32FFF4BF-0B9B-436E-AC2B-A36B14752E28}" type="presParOf" srcId="{8B87A6E3-5CA8-4DEF-B7C6-53974659467D}" destId="{F52C5914-75B0-4216-86DB-5A207A7A6E06}" srcOrd="5" destOrd="0" presId="urn:microsoft.com/office/officeart/2005/8/layout/vList2"/>
    <dgm:cxn modelId="{180AAEF4-2657-493E-8792-72F289B9625F}" type="presParOf" srcId="{8B87A6E3-5CA8-4DEF-B7C6-53974659467D}" destId="{C30961C2-0079-4E94-A0DE-880271DF9CED}" srcOrd="6" destOrd="0" presId="urn:microsoft.com/office/officeart/2005/8/layout/vList2"/>
    <dgm:cxn modelId="{6213179B-A441-4A4F-A3B9-B3D288316950}" type="presParOf" srcId="{8B87A6E3-5CA8-4DEF-B7C6-53974659467D}" destId="{36602784-FBCE-4A4A-BC06-C097E786F151}" srcOrd="7" destOrd="0" presId="urn:microsoft.com/office/officeart/2005/8/layout/vList2"/>
    <dgm:cxn modelId="{126E90CE-5B22-44F6-9AEC-528098399DDE}" type="presParOf" srcId="{8B87A6E3-5CA8-4DEF-B7C6-53974659467D}" destId="{8DB4B16C-7ADC-45CE-BAE7-5EDD8B4F891F}" srcOrd="8" destOrd="0" presId="urn:microsoft.com/office/officeart/2005/8/layout/vList2"/>
    <dgm:cxn modelId="{782B663C-ABFF-49FC-9675-C1DD83F795F5}" type="presParOf" srcId="{8B87A6E3-5CA8-4DEF-B7C6-53974659467D}" destId="{91A5686B-2A5B-4533-8C6F-D8243C0B1C3C}" srcOrd="9" destOrd="0" presId="urn:microsoft.com/office/officeart/2005/8/layout/vList2"/>
    <dgm:cxn modelId="{67A1BBE2-167B-45D1-ADF6-FAFA7D8DE3F1}" type="presParOf" srcId="{8B87A6E3-5CA8-4DEF-B7C6-53974659467D}" destId="{2D9A0EDF-78C5-41FC-8CA7-A6A398152F9F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B189414-6253-4277-8094-A5CDE6700218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74F37E44-3E73-44BF-AD07-43D4D3DB5AAE}">
      <dgm:prSet phldrT="[Szöveg]"/>
      <dgm:spPr/>
      <dgm:t>
        <a:bodyPr/>
        <a:lstStyle/>
        <a:p>
          <a:r>
            <a:rPr lang="hu-HU" dirty="0"/>
            <a:t>IDŐ</a:t>
          </a:r>
        </a:p>
      </dgm:t>
    </dgm:pt>
    <dgm:pt modelId="{71A671D0-0941-45E1-8976-4B35161380FD}" type="parTrans" cxnId="{865601CC-0A60-4F9D-AD56-F674F4CC8CB3}">
      <dgm:prSet/>
      <dgm:spPr/>
      <dgm:t>
        <a:bodyPr/>
        <a:lstStyle/>
        <a:p>
          <a:endParaRPr lang="hu-HU"/>
        </a:p>
      </dgm:t>
    </dgm:pt>
    <dgm:pt modelId="{5349BDDF-356B-470F-88EC-EDF73C7F6896}" type="sibTrans" cxnId="{865601CC-0A60-4F9D-AD56-F674F4CC8CB3}">
      <dgm:prSet/>
      <dgm:spPr/>
      <dgm:t>
        <a:bodyPr/>
        <a:lstStyle/>
        <a:p>
          <a:endParaRPr lang="hu-HU"/>
        </a:p>
      </dgm:t>
    </dgm:pt>
    <dgm:pt modelId="{2E7B56A5-3A57-4F09-9AE8-0F33235442C5}">
      <dgm:prSet phldrT="[Szöveg]"/>
      <dgm:spPr/>
      <dgm:t>
        <a:bodyPr/>
        <a:lstStyle/>
        <a:p>
          <a:r>
            <a:rPr lang="hu-HU" dirty="0"/>
            <a:t>MENNYISÉG</a:t>
          </a:r>
        </a:p>
      </dgm:t>
    </dgm:pt>
    <dgm:pt modelId="{2863F820-6A2F-4C9E-BE83-D70232E552A5}" type="parTrans" cxnId="{6E96A632-CD51-458A-A2FD-65B232C85840}">
      <dgm:prSet/>
      <dgm:spPr/>
      <dgm:t>
        <a:bodyPr/>
        <a:lstStyle/>
        <a:p>
          <a:endParaRPr lang="hu-HU"/>
        </a:p>
      </dgm:t>
    </dgm:pt>
    <dgm:pt modelId="{B7D56D96-7981-4010-AEA3-EEBB6959A833}" type="sibTrans" cxnId="{6E96A632-CD51-458A-A2FD-65B232C85840}">
      <dgm:prSet/>
      <dgm:spPr/>
      <dgm:t>
        <a:bodyPr/>
        <a:lstStyle/>
        <a:p>
          <a:endParaRPr lang="hu-HU"/>
        </a:p>
      </dgm:t>
    </dgm:pt>
    <dgm:pt modelId="{69049CAF-40FB-42B8-96DD-41C45F883AB1}">
      <dgm:prSet phldrT="[Szöveg]"/>
      <dgm:spPr/>
      <dgm:t>
        <a:bodyPr/>
        <a:lstStyle/>
        <a:p>
          <a:r>
            <a:rPr lang="hu-HU" dirty="0"/>
            <a:t>MINŐSÉG</a:t>
          </a:r>
        </a:p>
      </dgm:t>
    </dgm:pt>
    <dgm:pt modelId="{76CE7538-B625-4C59-AA19-0FACB054C1A0}" type="parTrans" cxnId="{B9345AA3-BAA1-46A0-AAB5-85775984F04C}">
      <dgm:prSet/>
      <dgm:spPr/>
      <dgm:t>
        <a:bodyPr/>
        <a:lstStyle/>
        <a:p>
          <a:endParaRPr lang="hu-HU"/>
        </a:p>
      </dgm:t>
    </dgm:pt>
    <dgm:pt modelId="{AEEE3B94-3B41-4CBE-B898-2C30E912157E}" type="sibTrans" cxnId="{B9345AA3-BAA1-46A0-AAB5-85775984F04C}">
      <dgm:prSet/>
      <dgm:spPr/>
      <dgm:t>
        <a:bodyPr/>
        <a:lstStyle/>
        <a:p>
          <a:endParaRPr lang="hu-HU"/>
        </a:p>
      </dgm:t>
    </dgm:pt>
    <dgm:pt modelId="{4B084AF0-8EA5-482E-AAEE-94EBB1B02C77}" type="pres">
      <dgm:prSet presAssocID="{AB189414-6253-4277-8094-A5CDE6700218}" presName="Name0" presStyleCnt="0">
        <dgm:presLayoutVars>
          <dgm:dir/>
          <dgm:resizeHandles val="exact"/>
        </dgm:presLayoutVars>
      </dgm:prSet>
      <dgm:spPr/>
    </dgm:pt>
    <dgm:pt modelId="{6990F092-EDF2-46CB-BC38-643721FEE172}" type="pres">
      <dgm:prSet presAssocID="{74F37E44-3E73-44BF-AD07-43D4D3DB5AAE}" presName="node" presStyleLbl="node1" presStyleIdx="0" presStyleCnt="3">
        <dgm:presLayoutVars>
          <dgm:bulletEnabled val="1"/>
        </dgm:presLayoutVars>
      </dgm:prSet>
      <dgm:spPr/>
    </dgm:pt>
    <dgm:pt modelId="{76C708AE-A68F-4AEF-B52A-F699C5BEA8B7}" type="pres">
      <dgm:prSet presAssocID="{5349BDDF-356B-470F-88EC-EDF73C7F6896}" presName="sibTrans" presStyleCnt="0"/>
      <dgm:spPr/>
    </dgm:pt>
    <dgm:pt modelId="{230FBFC5-F336-465B-B492-03AABB4530D3}" type="pres">
      <dgm:prSet presAssocID="{2E7B56A5-3A57-4F09-9AE8-0F33235442C5}" presName="node" presStyleLbl="node1" presStyleIdx="1" presStyleCnt="3">
        <dgm:presLayoutVars>
          <dgm:bulletEnabled val="1"/>
        </dgm:presLayoutVars>
      </dgm:prSet>
      <dgm:spPr/>
    </dgm:pt>
    <dgm:pt modelId="{CD9D3F2B-1A28-41AE-82F6-94FC6CB5779D}" type="pres">
      <dgm:prSet presAssocID="{B7D56D96-7981-4010-AEA3-EEBB6959A833}" presName="sibTrans" presStyleCnt="0"/>
      <dgm:spPr/>
    </dgm:pt>
    <dgm:pt modelId="{7F0D80DC-9991-4AB8-89B5-A98F915DF1B1}" type="pres">
      <dgm:prSet presAssocID="{69049CAF-40FB-42B8-96DD-41C45F883AB1}" presName="node" presStyleLbl="node1" presStyleIdx="2" presStyleCnt="3">
        <dgm:presLayoutVars>
          <dgm:bulletEnabled val="1"/>
        </dgm:presLayoutVars>
      </dgm:prSet>
      <dgm:spPr/>
    </dgm:pt>
  </dgm:ptLst>
  <dgm:cxnLst>
    <dgm:cxn modelId="{6E96A632-CD51-458A-A2FD-65B232C85840}" srcId="{AB189414-6253-4277-8094-A5CDE6700218}" destId="{2E7B56A5-3A57-4F09-9AE8-0F33235442C5}" srcOrd="1" destOrd="0" parTransId="{2863F820-6A2F-4C9E-BE83-D70232E552A5}" sibTransId="{B7D56D96-7981-4010-AEA3-EEBB6959A833}"/>
    <dgm:cxn modelId="{BA837B66-5146-4289-A25C-E66390420486}" type="presOf" srcId="{69049CAF-40FB-42B8-96DD-41C45F883AB1}" destId="{7F0D80DC-9991-4AB8-89B5-A98F915DF1B1}" srcOrd="0" destOrd="0" presId="urn:microsoft.com/office/officeart/2005/8/layout/hList6"/>
    <dgm:cxn modelId="{3F65FF7B-3766-4FCE-B1A0-CD255030F9E4}" type="presOf" srcId="{74F37E44-3E73-44BF-AD07-43D4D3DB5AAE}" destId="{6990F092-EDF2-46CB-BC38-643721FEE172}" srcOrd="0" destOrd="0" presId="urn:microsoft.com/office/officeart/2005/8/layout/hList6"/>
    <dgm:cxn modelId="{B9345AA3-BAA1-46A0-AAB5-85775984F04C}" srcId="{AB189414-6253-4277-8094-A5CDE6700218}" destId="{69049CAF-40FB-42B8-96DD-41C45F883AB1}" srcOrd="2" destOrd="0" parTransId="{76CE7538-B625-4C59-AA19-0FACB054C1A0}" sibTransId="{AEEE3B94-3B41-4CBE-B898-2C30E912157E}"/>
    <dgm:cxn modelId="{865601CC-0A60-4F9D-AD56-F674F4CC8CB3}" srcId="{AB189414-6253-4277-8094-A5CDE6700218}" destId="{74F37E44-3E73-44BF-AD07-43D4D3DB5AAE}" srcOrd="0" destOrd="0" parTransId="{71A671D0-0941-45E1-8976-4B35161380FD}" sibTransId="{5349BDDF-356B-470F-88EC-EDF73C7F6896}"/>
    <dgm:cxn modelId="{9C51F4F7-580A-4568-B048-8EE64E08C106}" type="presOf" srcId="{AB189414-6253-4277-8094-A5CDE6700218}" destId="{4B084AF0-8EA5-482E-AAEE-94EBB1B02C77}" srcOrd="0" destOrd="0" presId="urn:microsoft.com/office/officeart/2005/8/layout/hList6"/>
    <dgm:cxn modelId="{DB5997FC-3A9D-480F-A79A-C9C5CE12373A}" type="presOf" srcId="{2E7B56A5-3A57-4F09-9AE8-0F33235442C5}" destId="{230FBFC5-F336-465B-B492-03AABB4530D3}" srcOrd="0" destOrd="0" presId="urn:microsoft.com/office/officeart/2005/8/layout/hList6"/>
    <dgm:cxn modelId="{98D3ED05-80EA-409B-85DB-840341758CC4}" type="presParOf" srcId="{4B084AF0-8EA5-482E-AAEE-94EBB1B02C77}" destId="{6990F092-EDF2-46CB-BC38-643721FEE172}" srcOrd="0" destOrd="0" presId="urn:microsoft.com/office/officeart/2005/8/layout/hList6"/>
    <dgm:cxn modelId="{AA434585-8A59-4D8D-93A7-E4D201C434A7}" type="presParOf" srcId="{4B084AF0-8EA5-482E-AAEE-94EBB1B02C77}" destId="{76C708AE-A68F-4AEF-B52A-F699C5BEA8B7}" srcOrd="1" destOrd="0" presId="urn:microsoft.com/office/officeart/2005/8/layout/hList6"/>
    <dgm:cxn modelId="{48FA7AB4-6C18-4A02-8D4A-6B7271555CE2}" type="presParOf" srcId="{4B084AF0-8EA5-482E-AAEE-94EBB1B02C77}" destId="{230FBFC5-F336-465B-B492-03AABB4530D3}" srcOrd="2" destOrd="0" presId="urn:microsoft.com/office/officeart/2005/8/layout/hList6"/>
    <dgm:cxn modelId="{80CE1120-74B8-4262-9B60-B1BA6D7CC22F}" type="presParOf" srcId="{4B084AF0-8EA5-482E-AAEE-94EBB1B02C77}" destId="{CD9D3F2B-1A28-41AE-82F6-94FC6CB5779D}" srcOrd="3" destOrd="0" presId="urn:microsoft.com/office/officeart/2005/8/layout/hList6"/>
    <dgm:cxn modelId="{C6EE26C5-3004-44AA-95D1-366CCC87C625}" type="presParOf" srcId="{4B084AF0-8EA5-482E-AAEE-94EBB1B02C77}" destId="{7F0D80DC-9991-4AB8-89B5-A98F915DF1B1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70B4A3-6C74-4DD6-8691-41BEA6763A64}">
      <dsp:nvSpPr>
        <dsp:cNvPr id="0" name=""/>
        <dsp:cNvSpPr/>
      </dsp:nvSpPr>
      <dsp:spPr>
        <a:xfrm>
          <a:off x="0" y="2354"/>
          <a:ext cx="8640960" cy="923424"/>
        </a:xfrm>
        <a:prstGeom prst="roundRect">
          <a:avLst/>
        </a:prstGeom>
        <a:solidFill>
          <a:srgbClr val="5B9BD5">
            <a:lumMod val="75000"/>
          </a:srgbClr>
        </a:solidFill>
        <a:ln w="12700" cap="flat" cmpd="sng" algn="ctr">
          <a:solidFill>
            <a:srgbClr val="44546A">
              <a:lumMod val="5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5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Nemzeti könyvtár feladatai a digitalizálás kapcsán</a:t>
          </a:r>
        </a:p>
      </dsp:txBody>
      <dsp:txXfrm>
        <a:off x="45078" y="47432"/>
        <a:ext cx="8550804" cy="833268"/>
      </dsp:txXfrm>
    </dsp:sp>
    <dsp:sp modelId="{65347207-6FE4-462E-AF1D-DC271E864335}">
      <dsp:nvSpPr>
        <dsp:cNvPr id="0" name=""/>
        <dsp:cNvSpPr/>
      </dsp:nvSpPr>
      <dsp:spPr>
        <a:xfrm>
          <a:off x="0" y="940052"/>
          <a:ext cx="8640960" cy="923424"/>
        </a:xfrm>
        <a:prstGeom prst="roundRect">
          <a:avLst/>
        </a:prstGeom>
        <a:solidFill>
          <a:srgbClr val="5B9BD5">
            <a:lumMod val="75000"/>
          </a:srgbClr>
        </a:solidFill>
        <a:ln w="12700" cap="flat" cmpd="sng" algn="ctr">
          <a:solidFill>
            <a:srgbClr val="44546A">
              <a:lumMod val="5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5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A kettősség megoldása</a:t>
          </a:r>
        </a:p>
      </dsp:txBody>
      <dsp:txXfrm>
        <a:off x="45078" y="985130"/>
        <a:ext cx="8550804" cy="833268"/>
      </dsp:txXfrm>
    </dsp:sp>
    <dsp:sp modelId="{39267C27-D24D-45E7-A207-098E74F79FA1}">
      <dsp:nvSpPr>
        <dsp:cNvPr id="0" name=""/>
        <dsp:cNvSpPr/>
      </dsp:nvSpPr>
      <dsp:spPr>
        <a:xfrm>
          <a:off x="0" y="1881293"/>
          <a:ext cx="8640960" cy="923424"/>
        </a:xfrm>
        <a:prstGeom prst="round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tx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500" b="1" kern="1200"/>
            <a:t>Digitalizálandó dokumentumok</a:t>
          </a:r>
          <a:endParaRPr lang="hu-HU" sz="2500" b="1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45078" y="1926371"/>
        <a:ext cx="8550804" cy="833268"/>
      </dsp:txXfrm>
    </dsp:sp>
    <dsp:sp modelId="{C30961C2-0079-4E94-A0DE-880271DF9CED}">
      <dsp:nvSpPr>
        <dsp:cNvPr id="0" name=""/>
        <dsp:cNvSpPr/>
      </dsp:nvSpPr>
      <dsp:spPr>
        <a:xfrm>
          <a:off x="0" y="2815448"/>
          <a:ext cx="8640960" cy="923424"/>
        </a:xfrm>
        <a:prstGeom prst="round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tx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500" b="1" kern="1200" dirty="0"/>
            <a:t>Állományvédelem</a:t>
          </a:r>
          <a:endParaRPr lang="hu-HU" sz="2500" b="1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45078" y="2860526"/>
        <a:ext cx="8550804" cy="833268"/>
      </dsp:txXfrm>
    </dsp:sp>
    <dsp:sp modelId="{8DB4B16C-7ADC-45CE-BAE7-5EDD8B4F891F}">
      <dsp:nvSpPr>
        <dsp:cNvPr id="0" name=""/>
        <dsp:cNvSpPr/>
      </dsp:nvSpPr>
      <dsp:spPr>
        <a:xfrm>
          <a:off x="0" y="3753146"/>
          <a:ext cx="8640960" cy="923424"/>
        </a:xfrm>
        <a:prstGeom prst="roundRect">
          <a:avLst/>
        </a:prstGeom>
        <a:solidFill>
          <a:srgbClr val="5B9BD5">
            <a:lumMod val="75000"/>
          </a:srgbClr>
        </a:solidFill>
        <a:ln w="12700" cap="flat" cmpd="sng" algn="ctr">
          <a:solidFill>
            <a:srgbClr val="44546A">
              <a:lumMod val="5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5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Digitalizálás tervezése, munkafolyamata</a:t>
          </a:r>
        </a:p>
      </dsp:txBody>
      <dsp:txXfrm>
        <a:off x="45078" y="3798224"/>
        <a:ext cx="8550804" cy="833268"/>
      </dsp:txXfrm>
    </dsp:sp>
    <dsp:sp modelId="{2D9A0EDF-78C5-41FC-8CA7-A6A398152F9F}">
      <dsp:nvSpPr>
        <dsp:cNvPr id="0" name=""/>
        <dsp:cNvSpPr/>
      </dsp:nvSpPr>
      <dsp:spPr>
        <a:xfrm>
          <a:off x="0" y="4690844"/>
          <a:ext cx="8640960" cy="923424"/>
        </a:xfrm>
        <a:prstGeom prst="round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tx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500" b="1" kern="1200" dirty="0"/>
            <a:t>Tartalomszolgáltatás</a:t>
          </a:r>
          <a:br>
            <a:rPr lang="hu-HU" sz="2500" b="1" kern="1200" dirty="0"/>
          </a:br>
          <a:endParaRPr lang="hu-HU" sz="2500" b="1" kern="1200" dirty="0"/>
        </a:p>
      </dsp:txBody>
      <dsp:txXfrm>
        <a:off x="45078" y="4735922"/>
        <a:ext cx="8550804" cy="8332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90F092-EDF2-46CB-BC38-643721FEE172}">
      <dsp:nvSpPr>
        <dsp:cNvPr id="0" name=""/>
        <dsp:cNvSpPr/>
      </dsp:nvSpPr>
      <dsp:spPr>
        <a:xfrm rot="16200000">
          <a:off x="-1169500" y="1170454"/>
          <a:ext cx="4820579" cy="2479670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4391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200" kern="1200" dirty="0"/>
            <a:t>IDŐ</a:t>
          </a:r>
        </a:p>
      </dsp:txBody>
      <dsp:txXfrm rot="5400000">
        <a:off x="954" y="964116"/>
        <a:ext cx="2479670" cy="2892347"/>
      </dsp:txXfrm>
    </dsp:sp>
    <dsp:sp modelId="{230FBFC5-F336-465B-B492-03AABB4530D3}">
      <dsp:nvSpPr>
        <dsp:cNvPr id="0" name=""/>
        <dsp:cNvSpPr/>
      </dsp:nvSpPr>
      <dsp:spPr>
        <a:xfrm rot="16200000">
          <a:off x="1496144" y="1170454"/>
          <a:ext cx="4820579" cy="2479670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4391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200" kern="1200" dirty="0"/>
            <a:t>MENNYISÉG</a:t>
          </a:r>
        </a:p>
      </dsp:txBody>
      <dsp:txXfrm rot="5400000">
        <a:off x="2666598" y="964116"/>
        <a:ext cx="2479670" cy="2892347"/>
      </dsp:txXfrm>
    </dsp:sp>
    <dsp:sp modelId="{7F0D80DC-9991-4AB8-89B5-A98F915DF1B1}">
      <dsp:nvSpPr>
        <dsp:cNvPr id="0" name=""/>
        <dsp:cNvSpPr/>
      </dsp:nvSpPr>
      <dsp:spPr>
        <a:xfrm rot="16200000">
          <a:off x="4161789" y="1170454"/>
          <a:ext cx="4820579" cy="2479670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4391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200" kern="1200" dirty="0"/>
            <a:t>MINŐSÉG</a:t>
          </a:r>
        </a:p>
      </dsp:txBody>
      <dsp:txXfrm rot="5400000">
        <a:off x="5332243" y="964116"/>
        <a:ext cx="2479670" cy="28923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8" cy="511730"/>
          </a:xfrm>
          <a:prstGeom prst="rect">
            <a:avLst/>
          </a:prstGeom>
        </p:spPr>
        <p:txBody>
          <a:bodyPr vert="horz" lIns="94650" tIns="47325" rIns="94650" bIns="47325" rtlCol="0"/>
          <a:lstStyle>
            <a:lvl1pPr algn="l" rtl="0">
              <a:defRPr sz="1200"/>
            </a:lvl1pPr>
          </a:lstStyle>
          <a:p>
            <a:pPr rtl="0"/>
            <a:endParaRPr lang="hu-HU" dirty="0">
              <a:solidFill>
                <a:schemeClr val="tx2"/>
              </a:solidFill>
            </a:endParaRPr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4023991" y="0"/>
            <a:ext cx="3078428" cy="511730"/>
          </a:xfrm>
          <a:prstGeom prst="rect">
            <a:avLst/>
          </a:prstGeom>
        </p:spPr>
        <p:txBody>
          <a:bodyPr vert="horz" lIns="94650" tIns="47325" rIns="94650" bIns="47325" rtlCol="0"/>
          <a:lstStyle>
            <a:lvl1pPr algn="l" rtl="0">
              <a:defRPr sz="1200"/>
            </a:lvl1pPr>
          </a:lstStyle>
          <a:p>
            <a:pPr algn="r" rtl="0"/>
            <a:fld id="{7EDA7075-86FF-42B2-8927-7F322A15F833}" type="datetime1">
              <a:rPr lang="hu-HU" smtClean="0">
                <a:solidFill>
                  <a:schemeClr val="tx2"/>
                </a:solidFill>
              </a:rPr>
              <a:pPr algn="r" rtl="0"/>
              <a:t>2022. 03. 28.</a:t>
            </a:fld>
            <a:endParaRPr lang="hu-HU" dirty="0">
              <a:solidFill>
                <a:schemeClr val="tx2"/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8428" cy="511730"/>
          </a:xfrm>
          <a:prstGeom prst="rect">
            <a:avLst/>
          </a:prstGeom>
        </p:spPr>
        <p:txBody>
          <a:bodyPr vert="horz" lIns="94650" tIns="47325" rIns="94650" bIns="47325" rtlCol="0" anchor="b"/>
          <a:lstStyle>
            <a:lvl1pPr algn="l" rtl="0">
              <a:defRPr sz="1200"/>
            </a:lvl1pPr>
          </a:lstStyle>
          <a:p>
            <a:pPr rtl="0"/>
            <a:endParaRPr lang="hu-HU" dirty="0">
              <a:solidFill>
                <a:schemeClr val="tx2"/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4023991" y="9721107"/>
            <a:ext cx="3078428" cy="511730"/>
          </a:xfrm>
          <a:prstGeom prst="rect">
            <a:avLst/>
          </a:prstGeom>
        </p:spPr>
        <p:txBody>
          <a:bodyPr vert="horz" lIns="94650" tIns="47325" rIns="94650" bIns="47325" rtlCol="0" anchor="b"/>
          <a:lstStyle>
            <a:lvl1pPr algn="l" rtl="0">
              <a:defRPr sz="1200"/>
            </a:lvl1pPr>
          </a:lstStyle>
          <a:p>
            <a:pPr algn="r" rtl="0"/>
            <a:fld id="{CFD77566-CD65-4859-9FA1-43956DC85B8C}" type="slidenum">
              <a:rPr lang="hu-HU" smtClean="0">
                <a:solidFill>
                  <a:schemeClr val="tx2"/>
                </a:solidFill>
              </a:rPr>
              <a:pPr algn="r" rtl="0"/>
              <a:t>‹#›</a:t>
            </a:fld>
            <a:endParaRPr lang="hu-H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983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8" cy="511730"/>
          </a:xfrm>
          <a:prstGeom prst="rect">
            <a:avLst/>
          </a:prstGeom>
        </p:spPr>
        <p:txBody>
          <a:bodyPr vert="horz" lIns="94650" tIns="47325" rIns="94650" bIns="47325" rtlCol="0"/>
          <a:lstStyle>
            <a:lvl1pPr algn="l" rtl="0">
              <a:defRPr sz="1200">
                <a:solidFill>
                  <a:schemeClr val="tx2"/>
                </a:solidFill>
              </a:defRPr>
            </a:lvl1pPr>
          </a:lstStyle>
          <a:p>
            <a:pPr rtl="0"/>
            <a:endParaRPr lang="hu-HU" dirty="0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4023991" y="0"/>
            <a:ext cx="3078428" cy="511730"/>
          </a:xfrm>
          <a:prstGeom prst="rect">
            <a:avLst/>
          </a:prstGeom>
        </p:spPr>
        <p:txBody>
          <a:bodyPr vert="horz" lIns="94650" tIns="47325" rIns="94650" bIns="47325" rtlCol="0"/>
          <a:lstStyle>
            <a:lvl1pPr algn="r" rtl="0">
              <a:defRPr sz="1200">
                <a:solidFill>
                  <a:schemeClr val="tx2"/>
                </a:solidFill>
              </a:defRPr>
            </a:lvl1pPr>
          </a:lstStyle>
          <a:p>
            <a:fld id="{6648EB40-417A-43B6-8398-70047EA5A74C}" type="datetime1">
              <a:rPr lang="hu-HU" smtClean="0"/>
              <a:pPr/>
              <a:t>2022. 03. 28.</a:t>
            </a:fld>
            <a:endParaRPr lang="hu-HU" dirty="0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650" tIns="47325" rIns="94650" bIns="47325" rtlCol="0" anchor="ctr"/>
          <a:lstStyle/>
          <a:p>
            <a:pPr rtl="0"/>
            <a:endParaRPr lang="hu-HU" dirty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710407" y="4861442"/>
            <a:ext cx="5683250" cy="4605576"/>
          </a:xfrm>
          <a:prstGeom prst="rect">
            <a:avLst/>
          </a:prstGeom>
        </p:spPr>
        <p:txBody>
          <a:bodyPr vert="horz" lIns="94650" tIns="47325" rIns="94650" bIns="47325" rtlCol="0"/>
          <a:lstStyle/>
          <a:p>
            <a:pPr lvl="0" rtl="0"/>
            <a:r>
              <a:rPr lang="hu-HU" dirty="0"/>
              <a:t>Mintaszöveg szerkesztése</a:t>
            </a:r>
          </a:p>
          <a:p>
            <a:pPr lvl="1" rtl="0"/>
            <a:r>
              <a:rPr lang="hu-HU" dirty="0"/>
              <a:t>Második szint</a:t>
            </a:r>
          </a:p>
          <a:p>
            <a:pPr lvl="2" rtl="0"/>
            <a:r>
              <a:rPr lang="hu-HU" dirty="0"/>
              <a:t>Harmadik szint</a:t>
            </a:r>
          </a:p>
          <a:p>
            <a:pPr lvl="3" rtl="0"/>
            <a:r>
              <a:rPr lang="hu-HU" dirty="0"/>
              <a:t>Negyedik szint</a:t>
            </a:r>
          </a:p>
          <a:p>
            <a:pPr lvl="4" rtl="0"/>
            <a:r>
              <a:rPr lang="hu-HU" dirty="0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8" cy="511730"/>
          </a:xfrm>
          <a:prstGeom prst="rect">
            <a:avLst/>
          </a:prstGeom>
        </p:spPr>
        <p:txBody>
          <a:bodyPr vert="horz" lIns="94650" tIns="47325" rIns="94650" bIns="47325" rtlCol="0" anchor="b"/>
          <a:lstStyle>
            <a:lvl1pPr algn="l" rtl="0">
              <a:defRPr sz="1200">
                <a:solidFill>
                  <a:schemeClr val="tx2"/>
                </a:solidFill>
              </a:defRPr>
            </a:lvl1pPr>
          </a:lstStyle>
          <a:p>
            <a:pPr rtl="0"/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4023991" y="9721107"/>
            <a:ext cx="3078428" cy="511730"/>
          </a:xfrm>
          <a:prstGeom prst="rect">
            <a:avLst/>
          </a:prstGeom>
        </p:spPr>
        <p:txBody>
          <a:bodyPr vert="horz" lIns="94650" tIns="47325" rIns="94650" bIns="47325" rtlCol="0" anchor="b"/>
          <a:lstStyle>
            <a:lvl1pPr algn="r" rtl="0">
              <a:defRPr sz="1200">
                <a:solidFill>
                  <a:schemeClr val="tx2"/>
                </a:solidFill>
              </a:defRPr>
            </a:lvl1pPr>
          </a:lstStyle>
          <a:p>
            <a:fld id="{B8796F01-7154-41E0-B48B-A6921757531A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4077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hu-HU" smtClean="0"/>
              <a:pPr/>
              <a:t>1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58677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hu-HU" smtClean="0"/>
              <a:pPr/>
              <a:t>2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659085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kutatások során összegyűjtött adatok és</a:t>
            </a:r>
            <a:r>
              <a:rPr lang="hu-HU" baseline="0" dirty="0"/>
              <a:t> információk alapján, ha akarnánk el lehetne készíteni egy kódex. És mi akartuk! Az apropója tavaly </a:t>
            </a:r>
            <a:r>
              <a:rPr lang="hu-HU" baseline="0" dirty="0" err="1"/>
              <a:t>összel</a:t>
            </a:r>
            <a:r>
              <a:rPr lang="hu-HU" baseline="0" dirty="0"/>
              <a:t>  Ferenc pápa magyarországi látogatása volt. Az </a:t>
            </a:r>
            <a:r>
              <a:rPr lang="hu-HU" baseline="0" dirty="0" err="1"/>
              <a:t>OSZKt</a:t>
            </a:r>
            <a:r>
              <a:rPr lang="hu-HU" baseline="0" dirty="0"/>
              <a:t> kérték fel, hogy készítse el az ország ajándékát a pápa részére. A Pray kódexre estt választás. Többek között azért, mert </a:t>
            </a:r>
            <a:r>
              <a:rPr lang="hu-HU" baseline="0" dirty="0" err="1"/>
              <a:t>ebbn</a:t>
            </a:r>
            <a:r>
              <a:rPr lang="hu-HU" baseline="0" dirty="0"/>
              <a:t> található az első ismert magyar nyelven íródott szöveg.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291A07-5560-4D10-9DA3-D6776642F46C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247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ímdia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4672383" y="1498601"/>
            <a:ext cx="7008574" cy="3298825"/>
          </a:xfrm>
        </p:spPr>
        <p:txBody>
          <a:bodyPr rtlCol="0">
            <a:normAutofit/>
          </a:bodyPr>
          <a:lstStyle>
            <a:lvl1pPr algn="l" rtl="0">
              <a:lnSpc>
                <a:spcPct val="90000"/>
              </a:lnSpc>
              <a:defRPr sz="5400" cap="none" baseline="0"/>
            </a:lvl1pPr>
          </a:lstStyle>
          <a:p>
            <a:pPr rtl="0"/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4672383" y="4927600"/>
            <a:ext cx="7008574" cy="12446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609493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hu-HU"/>
              <a:t>Kattintson ide az alcím mintájának szerkesztéséhez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22770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6E2763D-E032-4DFF-B0B3-3D8422FFCF0E}" type="datetime1">
              <a:rPr lang="hu-HU" smtClean="0"/>
              <a:pPr/>
              <a:t>2022. 03. 28.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91C5AD9-787D-40FA-8A4D-16A055B9AF81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1043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9852633" y="274638"/>
            <a:ext cx="1422030" cy="5897561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1117309" y="274638"/>
            <a:ext cx="8532178" cy="5897561"/>
          </a:xfrm>
        </p:spPr>
        <p:txBody>
          <a:bodyPr vert="eaVert" rtlCol="0"/>
          <a:lstStyle/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57ABD3E-B90B-44E6-BFFE-432971789295}" type="datetime1">
              <a:rPr lang="hu-HU" smtClean="0"/>
              <a:pPr/>
              <a:t>2022. 03. 28.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91C5AD9-787D-40FA-8A4D-16A055B9AF81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5071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C706-CD9D-4583-A935-22B39AB35A1E}" type="datetimeFigureOut">
              <a:rPr lang="hu-HU" smtClean="0"/>
              <a:t>2022. 03. 28.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942F4-7C9B-445F-A07F-288174DF38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481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C6E60-1866-4758-8791-4C4E45C36254}" type="datetime1">
              <a:rPr lang="hu-HU" smtClean="0"/>
              <a:pPr/>
              <a:t>2022. 03. 28.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A60BA0E-20D0-4E7C-B286-26C960A6788F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6968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C706-CD9D-4583-A935-22B39AB35A1E}" type="datetimeFigureOut">
              <a:rPr lang="hu-HU" smtClean="0"/>
              <a:t>2022. 03. 28.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942F4-7C9B-445F-A07F-288174DF386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1616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AADB5-EBED-4173-BC4E-244A8186BD03}" type="datetime1">
              <a:rPr lang="hu-HU" smtClean="0"/>
              <a:pPr/>
              <a:t>2022. 03. 28.</a:t>
            </a:fld>
            <a:endParaRPr lang="hu-HU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293108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2DD76-DA38-4175-BA3B-63CD08093EE0}" type="datetime1">
              <a:rPr lang="hu-HU" smtClean="0"/>
              <a:pPr/>
              <a:t>2022. 03. 28.</a:t>
            </a:fld>
            <a:endParaRPr lang="hu-HU" dirty="0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u-HU" dirty="0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B37DED6-D4C7-42EE-AB49-D2E39E64FDE4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016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7CE3F-4691-403E-A0B4-65592C908B08}" type="datetime1">
              <a:rPr lang="hu-HU" smtClean="0"/>
              <a:pPr/>
              <a:t>2022. 03. 28.</a:t>
            </a:fld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u-HU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B37DED6-D4C7-42EE-AB49-D2E39E64FDE4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0704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7133D-4DC0-4E2A-8D81-F8B473E814B4}" type="datetime1">
              <a:rPr lang="hu-HU" smtClean="0"/>
              <a:pPr/>
              <a:t>2022. 03. 28.</a:t>
            </a:fld>
            <a:endParaRPr lang="hu-HU" dirty="0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B37DED6-D4C7-42EE-AB49-D2E39E64FDE4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7501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8BBDA-88A6-480E-A129-7B2F79ABA348}" type="datetime1">
              <a:rPr lang="hu-HU" smtClean="0"/>
              <a:pPr/>
              <a:t>2022. 03. 28.</a:t>
            </a:fld>
            <a:endParaRPr lang="hu-HU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DFBB78A-01B4-41F2-96B0-677A4A282832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0074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 baseline="0"/>
            </a:lvl7pPr>
            <a:lvl8pPr algn="l" rtl="0">
              <a:defRPr baseline="0"/>
            </a:lvl8pPr>
            <a:lvl9pPr algn="l" rtl="0">
              <a:defRPr baseline="0"/>
            </a:lvl9pPr>
          </a:lstStyle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16C6E60-1866-4758-8791-4C4E45C36254}" type="datetime1">
              <a:rPr lang="hu-HU" smtClean="0"/>
              <a:pPr/>
              <a:t>2022. 03. 28.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A60BA0E-20D0-4E7C-B286-26C960A6788F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635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1C038-294F-4567-9ADB-CFB54F107354}" type="datetime1">
              <a:rPr lang="hu-HU" smtClean="0"/>
              <a:pPr/>
              <a:t>2022. 03. 28.</a:t>
            </a:fld>
            <a:endParaRPr lang="hu-HU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DFBB78A-01B4-41F2-96B0-677A4A282832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2248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2763D-E032-4DFF-B0B3-3D8422FFCF0E}" type="datetime1">
              <a:rPr lang="hu-HU" smtClean="0"/>
              <a:pPr/>
              <a:t>2022. 03. 28.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91C5AD9-787D-40FA-8A4D-16A055B9AF81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0190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ABD3E-B90B-44E6-BFFE-432971789295}" type="datetime1">
              <a:rPr lang="hu-HU" smtClean="0"/>
              <a:pPr/>
              <a:t>2022. 03. 28.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91C5AD9-787D-40FA-8A4D-16A055B9AF81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4456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12589" y="4445000"/>
            <a:ext cx="7008574" cy="1930400"/>
          </a:xfrm>
        </p:spPr>
        <p:txBody>
          <a:bodyPr rtlCol="0" anchor="t">
            <a:normAutofit/>
          </a:bodyPr>
          <a:lstStyle>
            <a:lvl1pPr algn="l" rtl="0">
              <a:defRPr sz="5400" b="0" cap="none" baseline="0"/>
            </a:lvl1pPr>
          </a:lstStyle>
          <a:p>
            <a:pPr rtl="0"/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12589" y="3124200"/>
            <a:ext cx="7008574" cy="1296987"/>
          </a:xfrm>
        </p:spPr>
        <p:txBody>
          <a:bodyPr rtlCol="0" anchor="b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609493" indent="0" algn="l" rtl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l" rtl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4196340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ét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117309" y="1701800"/>
            <a:ext cx="4977104" cy="4470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800"/>
            </a:lvl4pPr>
            <a:lvl5pPr marL="2011328" algn="l" rtl="0">
              <a:defRPr sz="1800"/>
            </a:lvl5pPr>
            <a:lvl6pPr marL="2011328" algn="l" rtl="0">
              <a:defRPr sz="1800"/>
            </a:lvl6pPr>
            <a:lvl7pPr marL="2011328" algn="l" rtl="0">
              <a:defRPr sz="1800"/>
            </a:lvl7pPr>
            <a:lvl8pPr marL="2011328" algn="l" rtl="0">
              <a:defRPr sz="1800"/>
            </a:lvl8pPr>
            <a:lvl9pPr marL="2011328" algn="l" rtl="0">
              <a:defRPr sz="1800"/>
            </a:lvl9pPr>
          </a:lstStyle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297559" y="1701800"/>
            <a:ext cx="4977104" cy="4470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800"/>
            </a:lvl4pPr>
            <a:lvl5pPr marL="2011328" algn="l" rtl="0">
              <a:defRPr sz="1800"/>
            </a:lvl5pPr>
            <a:lvl6pPr marL="2011328" algn="l" rtl="0">
              <a:defRPr sz="1800"/>
            </a:lvl6pPr>
            <a:lvl7pPr marL="2011328" algn="l" rtl="0">
              <a:defRPr sz="1800"/>
            </a:lvl7pPr>
            <a:lvl8pPr marL="2011328" algn="l" rtl="0">
              <a:defRPr sz="1800"/>
            </a:lvl8pPr>
            <a:lvl9pPr marL="2011328" algn="l" rtl="0">
              <a:defRPr sz="1800"/>
            </a:lvl9pPr>
          </a:lstStyle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  <a:endParaRPr lang="hu-HU" dirty="0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A8FF994-63F4-4649-B3EC-87876C8F5873}" type="datetime1">
              <a:rPr lang="hu-HU" smtClean="0"/>
              <a:pPr/>
              <a:t>2022. 03. 28.</a:t>
            </a:fld>
            <a:endParaRPr lang="hu-HU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8933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121372" y="1608836"/>
            <a:ext cx="4973041" cy="512064"/>
          </a:xfrm>
        </p:spPr>
        <p:txBody>
          <a:bodyPr rtlCol="0" anchor="b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609493" indent="0" algn="l" rtl="0">
              <a:buNone/>
              <a:defRPr sz="2700" b="1"/>
            </a:lvl2pPr>
            <a:lvl3pPr marL="1218987" indent="0" algn="l" rtl="0">
              <a:buNone/>
              <a:defRPr sz="2400" b="1"/>
            </a:lvl3pPr>
            <a:lvl4pPr marL="1828480" indent="0" algn="l" rtl="0">
              <a:buNone/>
              <a:defRPr sz="2100" b="1"/>
            </a:lvl4pPr>
            <a:lvl5pPr marL="2437973" indent="0" algn="l" rtl="0">
              <a:buNone/>
              <a:defRPr sz="2100" b="1"/>
            </a:lvl5pPr>
            <a:lvl6pPr marL="3047467" indent="0" algn="l" rtl="0">
              <a:buNone/>
              <a:defRPr sz="2100" b="1"/>
            </a:lvl6pPr>
            <a:lvl7pPr marL="3656960" indent="0" algn="l" rtl="0">
              <a:buNone/>
              <a:defRPr sz="2100" b="1"/>
            </a:lvl7pPr>
            <a:lvl8pPr marL="4266453" indent="0" algn="l" rtl="0">
              <a:buNone/>
              <a:defRPr sz="2100" b="1"/>
            </a:lvl8pPr>
            <a:lvl9pPr marL="4875947" indent="0" algn="l" rtl="0">
              <a:buNone/>
              <a:defRPr sz="2100" b="1"/>
            </a:lvl9pPr>
          </a:lstStyle>
          <a:p>
            <a:pPr lvl="0" rt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1117309" y="2209800"/>
            <a:ext cx="4977104" cy="3962400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800"/>
            </a:lvl3pPr>
            <a:lvl4pPr algn="l" rtl="0">
              <a:defRPr sz="1800"/>
            </a:lvl4pPr>
            <a:lvl5pPr marL="2011328" algn="l" rtl="0">
              <a:defRPr sz="1800"/>
            </a:lvl5pPr>
            <a:lvl6pPr marL="2011328" algn="l" rtl="0">
              <a:defRPr sz="1800"/>
            </a:lvl6pPr>
            <a:lvl7pPr marL="2011328" algn="l" rtl="0">
              <a:defRPr sz="1800"/>
            </a:lvl7pPr>
            <a:lvl8pPr marL="2011328" algn="l" rtl="0">
              <a:defRPr sz="1800"/>
            </a:lvl8pPr>
            <a:lvl9pPr marL="2011328" algn="l" rtl="0">
              <a:defRPr sz="1800"/>
            </a:lvl9pPr>
          </a:lstStyle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  <a:endParaRPr lang="hu-HU" dirty="0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301622" y="1608836"/>
            <a:ext cx="4973041" cy="512064"/>
          </a:xfrm>
        </p:spPr>
        <p:txBody>
          <a:bodyPr rtlCol="0" anchor="b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609493" indent="0" algn="l" rtl="0">
              <a:buNone/>
              <a:defRPr sz="2700" b="1"/>
            </a:lvl2pPr>
            <a:lvl3pPr marL="1218987" indent="0" algn="l" rtl="0">
              <a:buNone/>
              <a:defRPr sz="2400" b="1"/>
            </a:lvl3pPr>
            <a:lvl4pPr marL="1828480" indent="0" algn="l" rtl="0">
              <a:buNone/>
              <a:defRPr sz="2100" b="1"/>
            </a:lvl4pPr>
            <a:lvl5pPr marL="2437973" indent="0" algn="l" rtl="0">
              <a:buNone/>
              <a:defRPr sz="2100" b="1"/>
            </a:lvl5pPr>
            <a:lvl6pPr marL="3047467" indent="0" algn="l" rtl="0">
              <a:buNone/>
              <a:defRPr sz="2100" b="1"/>
            </a:lvl6pPr>
            <a:lvl7pPr marL="3656960" indent="0" algn="l" rtl="0">
              <a:buNone/>
              <a:defRPr sz="2100" b="1"/>
            </a:lvl7pPr>
            <a:lvl8pPr marL="4266453" indent="0" algn="l" rtl="0">
              <a:buNone/>
              <a:defRPr sz="2100" b="1"/>
            </a:lvl8pPr>
            <a:lvl9pPr marL="4875947" indent="0" algn="l" rtl="0">
              <a:buNone/>
              <a:defRPr sz="2100" b="1"/>
            </a:lvl9pPr>
          </a:lstStyle>
          <a:p>
            <a:pPr lvl="0" rt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297559" y="2209800"/>
            <a:ext cx="4977104" cy="3962400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800"/>
            </a:lvl3pPr>
            <a:lvl4pPr algn="l" rtl="0">
              <a:defRPr sz="1800"/>
            </a:lvl4pPr>
            <a:lvl5pPr marL="2011328" algn="l" rtl="0">
              <a:defRPr sz="1800"/>
            </a:lvl5pPr>
            <a:lvl6pPr marL="2011328" algn="l" rtl="0">
              <a:defRPr sz="1800"/>
            </a:lvl6pPr>
            <a:lvl7pPr marL="2011328" algn="l" rtl="0">
              <a:defRPr sz="1800"/>
            </a:lvl7pPr>
            <a:lvl8pPr marL="2011328" algn="l" rtl="0">
              <a:defRPr sz="1800"/>
            </a:lvl8pPr>
            <a:lvl9pPr marL="2011328" algn="l" rtl="0">
              <a:defRPr sz="1800"/>
            </a:lvl9pPr>
          </a:lstStyle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  <a:endParaRPr lang="hu-HU" dirty="0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BE2DD76-DA38-4175-BA3B-63CD08093EE0}" type="datetime1">
              <a:rPr lang="hu-HU" smtClean="0"/>
              <a:pPr/>
              <a:t>2022. 03. 28.</a:t>
            </a:fld>
            <a:endParaRPr lang="hu-HU" dirty="0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dirty="0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528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A77CE3F-4691-403E-A0B4-65592C908B08}" type="datetime1">
              <a:rPr lang="hu-HU" smtClean="0"/>
              <a:pPr/>
              <a:t>2022. 03. 28.</a:t>
            </a:fld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1676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4C7133D-4DC0-4E2A-8D81-F8B473E814B4}" type="datetime1">
              <a:rPr lang="hu-HU" smtClean="0"/>
              <a:pPr/>
              <a:t>2022. 03. 28.</a:t>
            </a:fld>
            <a:endParaRPr lang="hu-HU" dirty="0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6873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>
          <a:xfrm>
            <a:off x="3961368" y="0"/>
            <a:ext cx="7922736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hu-HU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04721" y="1701800"/>
            <a:ext cx="3351927" cy="2844800"/>
          </a:xfrm>
        </p:spPr>
        <p:txBody>
          <a:bodyPr rtlCol="0" anchor="b">
            <a:normAutofit/>
          </a:bodyPr>
          <a:lstStyle>
            <a:lvl1pPr algn="l" rtl="0">
              <a:defRPr sz="2000" b="1"/>
            </a:lvl1pPr>
          </a:lstStyle>
          <a:p>
            <a:pPr rtl="0"/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469236" y="482600"/>
            <a:ext cx="6805427" cy="5892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800"/>
            </a:lvl4pPr>
            <a:lvl5pPr algn="l" rtl="0">
              <a:defRPr sz="1800"/>
            </a:lvl5pPr>
            <a:lvl6pPr algn="l" rtl="0">
              <a:defRPr sz="1800"/>
            </a:lvl6pPr>
            <a:lvl7pPr algn="l" rtl="0">
              <a:defRPr sz="1800"/>
            </a:lvl7pPr>
            <a:lvl8pPr algn="l" rtl="0">
              <a:defRPr sz="1800"/>
            </a:lvl8pPr>
            <a:lvl9pPr algn="l" rtl="0">
              <a:defRPr sz="1800"/>
            </a:lvl9pPr>
          </a:lstStyle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304721" y="4648200"/>
            <a:ext cx="3351927" cy="17272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600"/>
            </a:lvl1pPr>
            <a:lvl2pPr marL="609493" indent="0" algn="l" rtl="0">
              <a:buNone/>
              <a:defRPr sz="1600"/>
            </a:lvl2pPr>
            <a:lvl3pPr marL="1218987" indent="0" algn="l" rtl="0">
              <a:buNone/>
              <a:defRPr sz="1300"/>
            </a:lvl3pPr>
            <a:lvl4pPr marL="1828480" indent="0" algn="l" rtl="0">
              <a:buNone/>
              <a:defRPr sz="1200"/>
            </a:lvl4pPr>
            <a:lvl5pPr marL="2437973" indent="0" algn="l" rtl="0">
              <a:buNone/>
              <a:defRPr sz="1200"/>
            </a:lvl5pPr>
            <a:lvl6pPr marL="3047467" indent="0" algn="l" rtl="0">
              <a:buNone/>
              <a:defRPr sz="1200"/>
            </a:lvl6pPr>
            <a:lvl7pPr marL="3656960" indent="0" algn="l" rtl="0">
              <a:buNone/>
              <a:defRPr sz="1200"/>
            </a:lvl7pPr>
            <a:lvl8pPr marL="4266453" indent="0" algn="l" rtl="0">
              <a:buNone/>
              <a:defRPr sz="1200"/>
            </a:lvl8pPr>
            <a:lvl9pPr marL="4875947" indent="0" algn="l" rtl="0">
              <a:buNone/>
              <a:defRPr sz="1200"/>
            </a:lvl9pPr>
          </a:lstStyle>
          <a:p>
            <a:pPr lvl="0" rt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378BBDA-88A6-480E-A129-7B2F79ABA348}" type="datetime1">
              <a:rPr lang="hu-HU" smtClean="0"/>
              <a:pPr/>
              <a:t>2022. 03. 28.</a:t>
            </a:fld>
            <a:endParaRPr lang="hu-HU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DFBB78A-01B4-41F2-96B0-677A4A282832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6807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>
          <a:xfrm>
            <a:off x="2082258" y="0"/>
            <a:ext cx="802431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hu-HU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437765" y="4800600"/>
            <a:ext cx="7313295" cy="762000"/>
          </a:xfrm>
        </p:spPr>
        <p:txBody>
          <a:bodyPr rtlCol="0" anchor="b">
            <a:normAutofit/>
          </a:bodyPr>
          <a:lstStyle>
            <a:lvl1pPr algn="l" rtl="0">
              <a:defRPr sz="2000" b="1"/>
            </a:lvl1pPr>
          </a:lstStyle>
          <a:p>
            <a:pPr rtl="0"/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437765" y="279401"/>
            <a:ext cx="7313295" cy="4448175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2800"/>
            </a:lvl1pPr>
            <a:lvl2pPr marL="609493" indent="0" algn="l" rtl="0">
              <a:buNone/>
              <a:defRPr sz="3700"/>
            </a:lvl2pPr>
            <a:lvl3pPr marL="1218987" indent="0" algn="l" rtl="0">
              <a:buNone/>
              <a:defRPr sz="3200"/>
            </a:lvl3pPr>
            <a:lvl4pPr marL="1828480" indent="0" algn="l" rtl="0">
              <a:buNone/>
              <a:defRPr sz="2700"/>
            </a:lvl4pPr>
            <a:lvl5pPr marL="2437973" indent="0" algn="l" rtl="0">
              <a:buNone/>
              <a:defRPr sz="2700"/>
            </a:lvl5pPr>
            <a:lvl6pPr marL="3047467" indent="0" algn="l" rtl="0">
              <a:buNone/>
              <a:defRPr sz="2700"/>
            </a:lvl6pPr>
            <a:lvl7pPr marL="3656960" indent="0" algn="l" rtl="0">
              <a:buNone/>
              <a:defRPr sz="2700"/>
            </a:lvl7pPr>
            <a:lvl8pPr marL="4266453" indent="0" algn="l" rtl="0">
              <a:buNone/>
              <a:defRPr sz="2700"/>
            </a:lvl8pPr>
            <a:lvl9pPr marL="4875947" indent="0" algn="l" rtl="0">
              <a:buNone/>
              <a:defRPr sz="2700"/>
            </a:lvl9pPr>
          </a:lstStyle>
          <a:p>
            <a:pPr rtl="0"/>
            <a:r>
              <a:rPr lang="hu-HU"/>
              <a:t>Kép beszúrásához kattintson az ikonra</a:t>
            </a:r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437765" y="5562600"/>
            <a:ext cx="7313295" cy="8128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600"/>
            </a:lvl1pPr>
            <a:lvl2pPr marL="609493" indent="0" algn="l" rtl="0">
              <a:buNone/>
              <a:defRPr sz="1600"/>
            </a:lvl2pPr>
            <a:lvl3pPr marL="1218987" indent="0" algn="l" rtl="0">
              <a:buNone/>
              <a:defRPr sz="1300"/>
            </a:lvl3pPr>
            <a:lvl4pPr marL="1828480" indent="0" algn="l" rtl="0">
              <a:buNone/>
              <a:defRPr sz="1200"/>
            </a:lvl4pPr>
            <a:lvl5pPr marL="2437973" indent="0" algn="l" rtl="0">
              <a:buNone/>
              <a:defRPr sz="1200"/>
            </a:lvl5pPr>
            <a:lvl6pPr marL="3047467" indent="0" algn="l" rtl="0">
              <a:buNone/>
              <a:defRPr sz="1200"/>
            </a:lvl6pPr>
            <a:lvl7pPr marL="3656960" indent="0" algn="l" rtl="0">
              <a:buNone/>
              <a:defRPr sz="1200"/>
            </a:lvl7pPr>
            <a:lvl8pPr marL="4266453" indent="0" algn="l" rtl="0">
              <a:buNone/>
              <a:defRPr sz="1200"/>
            </a:lvl8pPr>
            <a:lvl9pPr marL="4875947" indent="0" algn="l" rtl="0">
              <a:buNone/>
              <a:defRPr sz="1200"/>
            </a:lvl9pPr>
          </a:lstStyle>
          <a:p>
            <a:pPr lvl="0" rt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A81C038-294F-4567-9ADB-CFB54F107354}" type="datetime1">
              <a:rPr lang="hu-HU" smtClean="0"/>
              <a:pPr/>
              <a:t>2022. 03. 28.</a:t>
            </a:fld>
            <a:endParaRPr lang="hu-HU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DFBB78A-01B4-41F2-96B0-677A4A282832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2133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8"/>
          <p:cNvSpPr/>
          <p:nvPr/>
        </p:nvSpPr>
        <p:spPr>
          <a:xfrm>
            <a:off x="304721" y="0"/>
            <a:ext cx="11579384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hu-HU" dirty="0"/>
          </a:p>
        </p:txBody>
      </p:sp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pPr rtl="0"/>
            <a:r>
              <a:rPr lang="hu-HU" dirty="0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117309" y="1701800"/>
            <a:ext cx="10157354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 rtl="0"/>
            <a:r>
              <a:rPr lang="hu-HU" dirty="0"/>
              <a:t>Mintaszöveg szerkesztése</a:t>
            </a:r>
          </a:p>
          <a:p>
            <a:pPr lvl="1" rtl="0"/>
            <a:r>
              <a:rPr lang="hu-HU" dirty="0"/>
              <a:t>Második szint</a:t>
            </a:r>
          </a:p>
          <a:p>
            <a:pPr lvl="2" rtl="0"/>
            <a:r>
              <a:rPr lang="hu-HU" dirty="0"/>
              <a:t>Harmadik szint</a:t>
            </a:r>
          </a:p>
          <a:p>
            <a:pPr lvl="3" rtl="0"/>
            <a:r>
              <a:rPr lang="hu-HU" dirty="0"/>
              <a:t>Negyedik szint</a:t>
            </a:r>
          </a:p>
          <a:p>
            <a:pPr lvl="4" rtl="0"/>
            <a:r>
              <a:rPr lang="hu-HU" dirty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1117309" y="6400801"/>
            <a:ext cx="2742486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l" rtl="0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982AADB5-EBED-4173-BC4E-244A8186BD03}" type="datetime1">
              <a:rPr lang="hu-HU" smtClean="0"/>
              <a:pPr/>
              <a:t>2022. 03. 28.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907842" y="6400801"/>
            <a:ext cx="6216301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ctr" rtl="0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10167146" y="6400801"/>
            <a:ext cx="1107518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r" rtl="0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EB37DED6-D4C7-42EE-AB49-D2E39E64FDE4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4404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9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5" r:id="rId8"/>
    <p:sldLayoutId id="2147483676" r:id="rId9"/>
    <p:sldLayoutId id="2147483677" r:id="rId10"/>
    <p:sldLayoutId id="214748367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218987" rtl="0" eaLnBrk="1" latinLnBrk="0" hangingPunct="1">
        <a:lnSpc>
          <a:spcPct val="85000"/>
        </a:lnSpc>
        <a:spcBef>
          <a:spcPct val="0"/>
        </a:spcBef>
        <a:buNone/>
        <a:tabLst/>
        <a:defRPr sz="44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5000"/>
        </a:lnSpc>
        <a:spcBef>
          <a:spcPts val="1866"/>
        </a:spcBef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31392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58037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84683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11328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37973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6461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91264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7885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39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AADB5-EBED-4173-BC4E-244A8186BD03}" type="datetime1">
              <a:rPr lang="hu-HU" smtClean="0"/>
              <a:pPr/>
              <a:t>2022. 03. 28.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7DED6-D4C7-42EE-AB49-D2E39E64FDE4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33490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14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.jp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27.jpeg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17.xml"/><Relationship Id="rId1" Type="http://schemas.openxmlformats.org/officeDocument/2006/relationships/themeOverride" Target="../theme/themeOverride1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1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notesSlide" Target="../notesSlides/notesSlide2.xml"/><Relationship Id="rId7" Type="http://schemas.openxmlformats.org/officeDocument/2006/relationships/diagramQuickStyle" Target="../diagrams/quickStyle1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5.jpg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9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20.xml"/><Relationship Id="rId1" Type="http://schemas.openxmlformats.org/officeDocument/2006/relationships/themeOverride" Target="../theme/themeOverride20.xml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4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5.jpg"/><Relationship Id="rId7" Type="http://schemas.openxmlformats.org/officeDocument/2006/relationships/diagramColors" Target="../diagrams/colors2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5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5.jpeg"/><Relationship Id="rId3" Type="http://schemas.openxmlformats.org/officeDocument/2006/relationships/image" Target="../media/image5.jp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8.jpeg"/><Relationship Id="rId11" Type="http://schemas.openxmlformats.org/officeDocument/2006/relationships/image" Target="../media/image13.jpg"/><Relationship Id="rId5" Type="http://schemas.openxmlformats.org/officeDocument/2006/relationships/image" Target="../media/image7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eg"/><Relationship Id="rId1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7.xml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8.xml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430116" y="2132856"/>
            <a:ext cx="8640960" cy="3168352"/>
          </a:xfr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 anchor="b">
            <a:normAutofit fontScale="90000"/>
          </a:bodyPr>
          <a:lstStyle/>
          <a:p>
            <a:pPr defTabSz="914400"/>
            <a:r>
              <a:rPr lang="hu-HU" sz="5000" dirty="0">
                <a:solidFill>
                  <a:schemeClr val="tx2"/>
                </a:solidFill>
              </a:rPr>
              <a:t>Tömegtermelés vagy állományvédelem? </a:t>
            </a:r>
            <a:br>
              <a:rPr lang="hu-HU" sz="5000" dirty="0">
                <a:solidFill>
                  <a:schemeClr val="tx2"/>
                </a:solidFill>
              </a:rPr>
            </a:br>
            <a:br>
              <a:rPr lang="hu-HU" sz="5000" dirty="0">
                <a:solidFill>
                  <a:schemeClr val="tx2"/>
                </a:solidFill>
              </a:rPr>
            </a:br>
            <a:r>
              <a:rPr lang="hu-HU" sz="3900" dirty="0">
                <a:solidFill>
                  <a:schemeClr val="tx2"/>
                </a:solidFill>
              </a:rPr>
              <a:t>Új digitalizálási gyakorlat az Országos Széchényi Könyvtárban </a:t>
            </a:r>
          </a:p>
        </p:txBody>
      </p:sp>
      <p:sp>
        <p:nvSpPr>
          <p:cNvPr id="9" name="Szövegdoboz 8"/>
          <p:cNvSpPr txBox="1"/>
          <p:nvPr/>
        </p:nvSpPr>
        <p:spPr>
          <a:xfrm>
            <a:off x="8398668" y="6237312"/>
            <a:ext cx="3672408" cy="4247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indent="0" algn="ctr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>
                <a:solidFill>
                  <a:schemeClr val="tx2"/>
                </a:solidFill>
                <a:latin typeface="+mj-lt"/>
              </a:defRPr>
            </a:lvl1pPr>
            <a:lvl2pPr marL="457200" indent="0" algn="ctr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marL="914400" indent="0" algn="ctr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/>
            </a:lvl3pPr>
            <a:lvl4pPr marL="1371600" indent="0" algn="ctr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marL="1828800" indent="0" algn="ctr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286000" indent="0" algn="ctr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marL="2743200" indent="0" algn="ctr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marL="3200400" indent="0" algn="ctr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marL="3657600" indent="0" algn="ctr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r>
              <a:rPr lang="hu-HU" dirty="0"/>
              <a:t>Mészáros Tamás 2022.</a:t>
            </a:r>
          </a:p>
        </p:txBody>
      </p:sp>
    </p:spTree>
    <p:extLst>
      <p:ext uri="{BB962C8B-B14F-4D97-AF65-F5344CB8AC3E}">
        <p14:creationId xmlns:p14="http://schemas.microsoft.com/office/powerpoint/2010/main" val="365034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>
          <a:xfrm>
            <a:off x="1120040" y="260648"/>
            <a:ext cx="10157354" cy="688504"/>
          </a:xfrm>
          <a:prstGeom prst="rect">
            <a:avLst/>
          </a:prstGeom>
        </p:spPr>
        <p:txBody>
          <a:bodyPr rtlCol="0"/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000" dirty="0">
                <a:solidFill>
                  <a:schemeClr val="tx2"/>
                </a:solidFill>
                <a:latin typeface="+mn-lt"/>
              </a:rPr>
              <a:t>Digitalizáló eszközök</a:t>
            </a:r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z="2500" dirty="0"/>
              <a:t>Eszközbeszerzéseknél: </a:t>
            </a:r>
          </a:p>
          <a:p>
            <a:pPr lvl="1"/>
            <a:r>
              <a:rPr lang="hu-HU" sz="2100" dirty="0"/>
              <a:t>műtárgyvédelmi szempontok (dokumentumtípusok)</a:t>
            </a:r>
          </a:p>
          <a:p>
            <a:pPr lvl="1"/>
            <a:r>
              <a:rPr lang="hu-HU" sz="2100" dirty="0"/>
              <a:t>termelékenységi szempontok</a:t>
            </a:r>
          </a:p>
          <a:p>
            <a:r>
              <a:rPr lang="hu-HU" sz="2500" dirty="0"/>
              <a:t>Eszközparkba való integrálhatóság az új gépek beszerzése esetén</a:t>
            </a:r>
          </a:p>
          <a:p>
            <a:r>
              <a:rPr lang="hu-HU" sz="2500" dirty="0"/>
              <a:t>Eszközpark karbantartása (költségek,  tervezett kiesés a digitalizálási munkában)</a:t>
            </a:r>
          </a:p>
          <a:p>
            <a:r>
              <a:rPr lang="hu-HU" sz="2500" dirty="0"/>
              <a:t>Eszközök várható élettartam (költségek tervezése)</a:t>
            </a:r>
          </a:p>
          <a:p>
            <a:r>
              <a:rPr lang="hu-HU" sz="2500" dirty="0"/>
              <a:t>Elengedhetetlen a munkafolyamathoz szükséges szoftver és szakértelem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609723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904528"/>
          </a:xfrm>
        </p:spPr>
        <p:txBody>
          <a:bodyPr>
            <a:normAutofit/>
          </a:bodyPr>
          <a:lstStyle/>
          <a:p>
            <a:pPr lvl="0"/>
            <a:r>
              <a:rPr lang="hu-HU" sz="3000" dirty="0">
                <a:solidFill>
                  <a:schemeClr val="tx2"/>
                </a:solidFill>
                <a:latin typeface="+mn-lt"/>
              </a:rPr>
              <a:t>Eszközpark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117309" y="980728"/>
            <a:ext cx="10157354" cy="5400600"/>
          </a:xfr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defTabSz="914400"/>
            <a:endParaRPr lang="hu-HU" sz="2500" dirty="0"/>
          </a:p>
          <a:p>
            <a:pPr marL="0" indent="0" defTabSz="914400">
              <a:buNone/>
            </a:pPr>
            <a:r>
              <a:rPr lang="hu-HU" sz="2500" dirty="0"/>
              <a:t>Felsőkamerás vonalszkennerek </a:t>
            </a:r>
          </a:p>
          <a:p>
            <a:pPr marL="0" indent="0" defTabSz="914400">
              <a:buNone/>
            </a:pPr>
            <a:endParaRPr lang="hu-HU" sz="2500" dirty="0"/>
          </a:p>
          <a:p>
            <a:pPr marL="0" indent="0" defTabSz="914400">
              <a:buNone/>
            </a:pPr>
            <a:endParaRPr lang="hu-HU" sz="2500" dirty="0"/>
          </a:p>
          <a:p>
            <a:pPr marL="2285315" lvl="5" indent="0">
              <a:buNone/>
            </a:pPr>
            <a:r>
              <a:rPr lang="hu-HU" sz="2500" dirty="0"/>
              <a:t>Robotszkennerek</a:t>
            </a:r>
          </a:p>
          <a:p>
            <a:pPr defTabSz="914400"/>
            <a:endParaRPr lang="hu-HU" sz="2500" dirty="0"/>
          </a:p>
          <a:p>
            <a:pPr marL="0" indent="0" defTabSz="914400">
              <a:buNone/>
            </a:pPr>
            <a:r>
              <a:rPr lang="hu-HU" sz="2500" dirty="0"/>
              <a:t> 						</a:t>
            </a:r>
          </a:p>
          <a:p>
            <a:pPr marL="0" indent="0" defTabSz="914400">
              <a:buNone/>
            </a:pPr>
            <a:r>
              <a:rPr lang="hu-HU" sz="2500" dirty="0"/>
              <a:t>						Fotóállomások</a:t>
            </a:r>
          </a:p>
          <a:p>
            <a:pPr marL="0" indent="0" defTabSz="914400">
              <a:buNone/>
            </a:pPr>
            <a:endParaRPr lang="hu-HU" sz="2500" dirty="0"/>
          </a:p>
          <a:p>
            <a:pPr marL="0" indent="0" defTabSz="914400">
              <a:buNone/>
            </a:pPr>
            <a:r>
              <a:rPr lang="hu-HU" sz="2500" dirty="0"/>
              <a:t>			Síkágyas szkennerek</a:t>
            </a:r>
          </a:p>
          <a:p>
            <a:pPr defTabSz="914400"/>
            <a:endParaRPr lang="hu-HU" sz="2500" dirty="0"/>
          </a:p>
          <a:p>
            <a:pPr defTabSz="914400"/>
            <a:endParaRPr lang="hu-HU" sz="2500" dirty="0"/>
          </a:p>
        </p:txBody>
      </p:sp>
      <p:pic>
        <p:nvPicPr>
          <p:cNvPr id="4" name="Picture 4" descr="Képtalálat a következőre: „zeutschel scanner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548" y="980728"/>
            <a:ext cx="1440160" cy="1886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Képtalálat a következőre: „kirtas book scanner”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916" y="2420888"/>
            <a:ext cx="1230906" cy="1413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6" descr="http://www.kaiser-fototechnik.de/images/produkte_hq/5711_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0756" y="2867338"/>
            <a:ext cx="1764589" cy="2764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Képtalálat a következőre: „plustech opticbook”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868" y="4437112"/>
            <a:ext cx="1908615" cy="190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33806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904528"/>
          </a:xfrm>
        </p:spPr>
        <p:txBody>
          <a:bodyPr>
            <a:normAutofit/>
          </a:bodyPr>
          <a:lstStyle/>
          <a:p>
            <a:r>
              <a:rPr lang="hu-HU" sz="3000" dirty="0">
                <a:solidFill>
                  <a:schemeClr val="tx2"/>
                </a:solidFill>
                <a:latin typeface="+mn-lt"/>
              </a:rPr>
              <a:t>Eszközpark bemutatása II.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117309" y="980728"/>
            <a:ext cx="10157354" cy="5191472"/>
          </a:xfr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defTabSz="914400"/>
            <a:endParaRPr lang="hu-HU" sz="2500" dirty="0"/>
          </a:p>
          <a:p>
            <a:pPr marL="2742377" lvl="6" indent="0">
              <a:buNone/>
            </a:pPr>
            <a:r>
              <a:rPr lang="hu-HU" sz="2500" dirty="0"/>
              <a:t>			Lapadagolós szkenner</a:t>
            </a:r>
          </a:p>
          <a:p>
            <a:pPr defTabSz="914400"/>
            <a:endParaRPr lang="hu-HU" sz="2500" dirty="0"/>
          </a:p>
          <a:p>
            <a:pPr defTabSz="914400"/>
            <a:endParaRPr lang="hu-HU" sz="2500" dirty="0"/>
          </a:p>
          <a:p>
            <a:pPr marL="0" indent="0" defTabSz="914400">
              <a:buNone/>
            </a:pPr>
            <a:r>
              <a:rPr lang="hu-HU" sz="2500" dirty="0"/>
              <a:t>			Plakátszkenner</a:t>
            </a:r>
          </a:p>
          <a:p>
            <a:pPr defTabSz="914400"/>
            <a:endParaRPr lang="hu-HU" sz="2500" dirty="0"/>
          </a:p>
          <a:p>
            <a:pPr defTabSz="914400"/>
            <a:endParaRPr lang="hu-HU" sz="2500" dirty="0"/>
          </a:p>
          <a:p>
            <a:pPr defTabSz="914400"/>
            <a:endParaRPr lang="hu-HU" sz="2500" dirty="0"/>
          </a:p>
          <a:p>
            <a:pPr marL="0" indent="0" defTabSz="914400">
              <a:buNone/>
            </a:pPr>
            <a:endParaRPr lang="hu-HU" sz="2500" dirty="0"/>
          </a:p>
          <a:p>
            <a:pPr marL="0" indent="0" defTabSz="914400">
              <a:buNone/>
            </a:pPr>
            <a:r>
              <a:rPr lang="hu-HU" sz="2500" dirty="0"/>
              <a:t>				Microfilm szkennerek </a:t>
            </a:r>
          </a:p>
          <a:p>
            <a:pPr defTabSz="914400"/>
            <a:endParaRPr lang="hu-HU" sz="2500" dirty="0"/>
          </a:p>
        </p:txBody>
      </p:sp>
      <p:pic>
        <p:nvPicPr>
          <p:cNvPr id="4" name="Picture 14" descr="Képtalálat a következőre: „xino 700 scanner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716" y="105273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Kapcsolódó ké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908" y="2348880"/>
            <a:ext cx="1617613" cy="175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Képtalálat a következőre: „zeutschel om1800 scanner”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564" y="4286250"/>
            <a:ext cx="285750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53665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000" dirty="0">
                <a:solidFill>
                  <a:schemeClr val="tx2"/>
                </a:solidFill>
                <a:latin typeface="+mn-lt"/>
              </a:rPr>
              <a:t>Digitalizáló Központ bemutatása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15736" y="1724451"/>
            <a:ext cx="10157354" cy="4470400"/>
          </a:xfr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defTabSz="914400"/>
            <a:r>
              <a:rPr lang="hu-HU" sz="2500" dirty="0"/>
              <a:t>Országos Széchényi Könyvtár központi épületének 8. emeletén, mintegy 1000 m²-en került átadásra;</a:t>
            </a:r>
          </a:p>
          <a:p>
            <a:pPr defTabSz="914400"/>
            <a:r>
              <a:rPr lang="hu-HU" sz="2500" dirty="0"/>
              <a:t>a közbeszerzési eljárás során a hangsúly elsősorban a dokumentumkímélő másolást végző gépek beszerzésére helyeződött;</a:t>
            </a:r>
          </a:p>
          <a:p>
            <a:pPr defTabSz="914400"/>
            <a:r>
              <a:rPr lang="hu-HU" sz="2500" dirty="0"/>
              <a:t>a digitális objektumok technikai feldolgozását biztosító hardver-és szoftverkörnyezet is kialakításra került;</a:t>
            </a:r>
          </a:p>
          <a:p>
            <a:pPr defTabSz="914400"/>
            <a:r>
              <a:rPr lang="hu-HU" sz="2500" dirty="0" err="1"/>
              <a:t>klimatizált</a:t>
            </a:r>
            <a:r>
              <a:rPr lang="hu-HU" sz="2500" dirty="0"/>
              <a:t> térben, külön raktári hely kialakításával;</a:t>
            </a:r>
          </a:p>
          <a:p>
            <a:pPr defTabSz="914400"/>
            <a:r>
              <a:rPr lang="hu-HU" sz="2500" dirty="0"/>
              <a:t>állományvédelmi eszközök beszerzésével pl.: savtalanítógép, dobozkészítőgép; 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57" y="0"/>
            <a:ext cx="10266711" cy="68580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56" y="-129"/>
            <a:ext cx="10266711" cy="685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026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976536"/>
          </a:xfrm>
        </p:spPr>
        <p:txBody>
          <a:bodyPr>
            <a:normAutofit/>
          </a:bodyPr>
          <a:lstStyle/>
          <a:p>
            <a:r>
              <a:rPr lang="hu-HU" sz="3000" dirty="0">
                <a:solidFill>
                  <a:schemeClr val="tx2"/>
                </a:solidFill>
                <a:latin typeface="+mn-lt"/>
              </a:rPr>
              <a:t>Szoftverkörnyezet: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117309" y="1473200"/>
            <a:ext cx="10157354" cy="49081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500" dirty="0"/>
              <a:t>Szoftveresen a digitalizálási munkafolyamatok teljes körű támogatása a cél:</a:t>
            </a:r>
          </a:p>
          <a:p>
            <a:pPr marL="0" indent="0">
              <a:buNone/>
            </a:pPr>
            <a:endParaRPr lang="hu-HU" sz="2500" dirty="0"/>
          </a:p>
          <a:p>
            <a:pPr lvl="1"/>
            <a:r>
              <a:rPr lang="hu-HU" sz="2500" dirty="0"/>
              <a:t> a </a:t>
            </a:r>
            <a:r>
              <a:rPr lang="hu-HU" sz="2500" dirty="0" err="1"/>
              <a:t>szkenneléstől</a:t>
            </a:r>
            <a:r>
              <a:rPr lang="hu-HU" sz="2500" dirty="0"/>
              <a:t>; </a:t>
            </a:r>
          </a:p>
          <a:p>
            <a:pPr lvl="1"/>
            <a:r>
              <a:rPr lang="hu-HU" sz="2500" dirty="0"/>
              <a:t>a szolgáltatásra kész elektronikus változatok előállításáig; </a:t>
            </a:r>
          </a:p>
          <a:p>
            <a:pPr lvl="1"/>
            <a:r>
              <a:rPr lang="hu-HU" sz="2500" dirty="0"/>
              <a:t>a kapcsolat biztosítása az állományvédelmi előkészítő folyamatokkal;</a:t>
            </a:r>
          </a:p>
          <a:p>
            <a:pPr lvl="1"/>
            <a:r>
              <a:rPr lang="hu-HU" sz="2500" dirty="0"/>
              <a:t> a bibliográfiai adatokat szolgáltató könyvtári rendszerrel;</a:t>
            </a:r>
          </a:p>
          <a:p>
            <a:pPr lvl="1"/>
            <a:r>
              <a:rPr lang="hu-HU" sz="2500" dirty="0"/>
              <a:t> a megrendeléskezelő adatbázissal;</a:t>
            </a:r>
          </a:p>
          <a:p>
            <a:pPr lvl="1"/>
            <a:r>
              <a:rPr lang="hu-HU" sz="2500" dirty="0"/>
              <a:t>a hosszútávú megőrzést biztosító digitális raktárral;</a:t>
            </a:r>
          </a:p>
          <a:p>
            <a:pPr lvl="1"/>
            <a:r>
              <a:rPr lang="hu-HU" sz="2500" dirty="0"/>
              <a:t> valamint a tartalomszolgáltató rendszerekkel.</a:t>
            </a:r>
          </a:p>
        </p:txBody>
      </p:sp>
    </p:spTree>
    <p:extLst>
      <p:ext uri="{BB962C8B-B14F-4D97-AF65-F5344CB8AC3E}">
        <p14:creationId xmlns:p14="http://schemas.microsoft.com/office/powerpoint/2010/main" val="32578878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904528"/>
          </a:xfrm>
        </p:spPr>
        <p:txBody>
          <a:bodyPr>
            <a:normAutofit/>
          </a:bodyPr>
          <a:lstStyle/>
          <a:p>
            <a:r>
              <a:rPr lang="hu-HU" sz="3000" dirty="0">
                <a:solidFill>
                  <a:schemeClr val="tx2"/>
                </a:solidFill>
                <a:latin typeface="+mn-lt"/>
              </a:rPr>
              <a:t>Projekt tervezése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1197868" y="1340768"/>
            <a:ext cx="9649071" cy="4831432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hu-HU" sz="2500" dirty="0"/>
              <a:t>Gyűjteményrész/dokumentumok kiválasztása</a:t>
            </a:r>
          </a:p>
          <a:p>
            <a:pPr marL="457200" indent="-457200">
              <a:buFont typeface="+mj-lt"/>
              <a:buAutoNum type="arabicPeriod"/>
            </a:pPr>
            <a:r>
              <a:rPr lang="hu-HU" sz="2500" dirty="0"/>
              <a:t>Példánykiválasztás</a:t>
            </a:r>
          </a:p>
          <a:p>
            <a:pPr marL="457200" indent="-457200">
              <a:buFont typeface="+mj-lt"/>
              <a:buAutoNum type="arabicPeriod"/>
            </a:pPr>
            <a:r>
              <a:rPr lang="hu-HU" sz="2500" dirty="0"/>
              <a:t>Állományvédelem (előtte – utána fontos)</a:t>
            </a:r>
          </a:p>
          <a:p>
            <a:pPr marL="457200" indent="-457200">
              <a:buFont typeface="+mj-lt"/>
              <a:buAutoNum type="arabicPeriod"/>
            </a:pPr>
            <a:r>
              <a:rPr lang="hu-HU" sz="2500" dirty="0"/>
              <a:t>Fizikai és IT környezet</a:t>
            </a:r>
          </a:p>
          <a:p>
            <a:pPr marL="457200" indent="-457200">
              <a:buFont typeface="+mj-lt"/>
              <a:buAutoNum type="arabicPeriod"/>
            </a:pPr>
            <a:r>
              <a:rPr lang="hu-HU" sz="2500" dirty="0"/>
              <a:t>Minőségirányítási rendszer felállítása</a:t>
            </a:r>
          </a:p>
          <a:p>
            <a:pPr marL="457200" indent="-457200">
              <a:buFont typeface="+mj-lt"/>
              <a:buAutoNum type="arabicPeriod"/>
            </a:pPr>
            <a:r>
              <a:rPr lang="hu-HU" sz="2500" dirty="0"/>
              <a:t>SIP csomag meghatározása</a:t>
            </a:r>
          </a:p>
          <a:p>
            <a:pPr marL="457200" indent="-457200">
              <a:buFont typeface="+mj-lt"/>
              <a:buAutoNum type="arabicPeriod"/>
            </a:pPr>
            <a:r>
              <a:rPr lang="hu-HU" sz="2500" dirty="0"/>
              <a:t>HTM – AIP csomag meghatározása</a:t>
            </a:r>
          </a:p>
          <a:p>
            <a:pPr marL="457200" indent="-457200">
              <a:buFont typeface="+mj-lt"/>
              <a:buAutoNum type="arabicPeriod"/>
            </a:pPr>
            <a:r>
              <a:rPr lang="hu-HU" sz="2500" dirty="0"/>
              <a:t>Szolgáltatáspolitika – DIP csomag meghatározása</a:t>
            </a:r>
          </a:p>
          <a:p>
            <a:pPr marL="457200" indent="-457200">
              <a:buFont typeface="+mj-lt"/>
              <a:buAutoNum type="arabicPeriod"/>
            </a:pPr>
            <a:r>
              <a:rPr lang="hu-HU" sz="2500" dirty="0"/>
              <a:t>Digitalizálási terv készítése</a:t>
            </a:r>
          </a:p>
          <a:p>
            <a:pPr marL="457200" indent="-457200">
              <a:buFont typeface="+mj-lt"/>
              <a:buAutoNum type="arabicPeriod"/>
            </a:pPr>
            <a:r>
              <a:rPr lang="hu-HU" sz="2500" dirty="0"/>
              <a:t>Képzések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664307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037" b="31259"/>
          <a:stretch/>
        </p:blipFill>
        <p:spPr>
          <a:xfrm>
            <a:off x="7748818" y="2749619"/>
            <a:ext cx="4321886" cy="3257696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95219" y="720144"/>
            <a:ext cx="10510124" cy="717812"/>
          </a:xfrm>
        </p:spPr>
        <p:txBody>
          <a:bodyPr>
            <a:noAutofit/>
          </a:bodyPr>
          <a:lstStyle/>
          <a:p>
            <a:r>
              <a:rPr lang="hu-HU" sz="2999" dirty="0">
                <a:solidFill>
                  <a:schemeClr val="tx2"/>
                </a:solidFill>
                <a:latin typeface="+mn-lt"/>
              </a:rPr>
              <a:t>Felmérés - A dokumentumok állapotának és veszélyeztetettségének felmérése és értékelése digitalizálás előtt </a:t>
            </a:r>
          </a:p>
        </p:txBody>
      </p:sp>
      <p:pic>
        <p:nvPicPr>
          <p:cNvPr id="5" name="Tartalom helye 4" descr="https://lh3.googleusercontent.com/pw/ACtC-3cye8Bqz9y_fFo2gz5x56e8lAeXXa8Z0BVk5pHsHw3SFONXsAVvWmMw-drT2319wcgEP1BLwe8nJCLqPdpzZkGesudAzHl42CBvm_8UiFxubR5qbVQlFPnFhsfUl5z7TlFG_iD7O2LlXkDyfnRHpgfa=w1292-h966-no?authuser=0"/>
          <p:cNvPicPr>
            <a:picLocks noGrp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1" b="9318"/>
          <a:stretch/>
        </p:blipFill>
        <p:spPr bwMode="auto">
          <a:xfrm>
            <a:off x="153909" y="2438917"/>
            <a:ext cx="4884415" cy="3879099"/>
          </a:xfrm>
          <a:prstGeom prst="rect">
            <a:avLst/>
          </a:prstGeom>
          <a:noFill/>
          <a:ln>
            <a:noFill/>
          </a:ln>
          <a:scene3d>
            <a:camera prst="isometricOffAxis1Right"/>
            <a:lightRig rig="threePt" dir="t"/>
          </a:scene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Kép 5" descr="https://lh3.googleusercontent.com/pw/ACtC-3cHACzTXLup4yzkyOuR2txfGN1PlNzn0UOBlngwHP9aV8YN1Y10OOJDDTkGrkZMj66D8YwUYamgewRENH0E6vHfVgM0xu6JxREr5fIqOB510opaAV4NwJ7GTpTbv1RS6aR9s-b5Yy6tK0SlJsTj9pIn=w723-h966-no?authuser=0"/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31" t="8418" b="41516"/>
          <a:stretch/>
        </p:blipFill>
        <p:spPr bwMode="auto">
          <a:xfrm>
            <a:off x="4433712" y="2197169"/>
            <a:ext cx="3858790" cy="26199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255422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999" dirty="0">
                <a:solidFill>
                  <a:schemeClr val="tx2"/>
                </a:solidFill>
                <a:latin typeface="+mn-lt"/>
              </a:rPr>
              <a:t>Adatlap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2424" y="366722"/>
            <a:ext cx="6970891" cy="1776068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209" y="2289605"/>
            <a:ext cx="4800029" cy="4302863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7713" y="2289605"/>
            <a:ext cx="6414412" cy="1874496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39713" y="4310915"/>
            <a:ext cx="6007780" cy="199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86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976536"/>
          </a:xfrm>
        </p:spPr>
        <p:txBody>
          <a:bodyPr>
            <a:normAutofit/>
          </a:bodyPr>
          <a:lstStyle/>
          <a:p>
            <a:r>
              <a:rPr lang="hu-HU" sz="3000" dirty="0">
                <a:solidFill>
                  <a:schemeClr val="tx2"/>
                </a:solidFill>
                <a:latin typeface="+mn-lt"/>
              </a:rPr>
              <a:t>Kossuth Lajos könyvtárához tartozó kötetek feldolgozása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117309" y="1170916"/>
            <a:ext cx="10449711" cy="5335488"/>
          </a:xfr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/>
              <a:t>Kossuth Lajos könyvtárához tartozó kötetek állapotfelmérése;</a:t>
            </a:r>
          </a:p>
          <a:p>
            <a:pPr lvl="0"/>
            <a:r>
              <a:rPr lang="hu-HU" dirty="0"/>
              <a:t>portalanítása, tisztítása, javítása (kötés szétbontása);</a:t>
            </a:r>
          </a:p>
          <a:p>
            <a:pPr lvl="0"/>
            <a:r>
              <a:rPr lang="hu-HU" dirty="0"/>
              <a:t>előkészítése a digitalizálásra;</a:t>
            </a:r>
          </a:p>
          <a:p>
            <a:pPr lvl="0"/>
            <a:r>
              <a:rPr lang="hu-HU" dirty="0"/>
              <a:t>digitalizálása (ideiglenes meghajtóra, amíg nincs feldolgozva);</a:t>
            </a:r>
          </a:p>
          <a:p>
            <a:pPr lvl="0"/>
            <a:r>
              <a:rPr lang="hu-HU" dirty="0"/>
              <a:t>kötésjavítása, állapotkonzerválása;</a:t>
            </a:r>
          </a:p>
          <a:p>
            <a:pPr lvl="0"/>
            <a:r>
              <a:rPr lang="hu-HU" dirty="0"/>
              <a:t>formai és tartalmi feltárás, elektronikus </a:t>
            </a:r>
            <a:r>
              <a:rPr lang="hu-HU" dirty="0" err="1"/>
              <a:t>állománybavétel</a:t>
            </a:r>
            <a:r>
              <a:rPr lang="hu-HU" dirty="0"/>
              <a:t>;</a:t>
            </a:r>
          </a:p>
          <a:p>
            <a:pPr lvl="0"/>
            <a:r>
              <a:rPr lang="hu-HU" dirty="0"/>
              <a:t>tartalomszolgáltatás megtervezése;</a:t>
            </a:r>
          </a:p>
          <a:p>
            <a:pPr lvl="0"/>
            <a:r>
              <a:rPr lang="hu-HU" dirty="0"/>
              <a:t>a digitális objektumok megőrzése és szolgáltathatóvá tétele;</a:t>
            </a:r>
          </a:p>
          <a:p>
            <a:pPr lvl="0"/>
            <a:r>
              <a:rPr lang="hu-HU" dirty="0"/>
              <a:t>online közzététel (nagyságrendileg 2000 kötet).</a:t>
            </a:r>
          </a:p>
          <a:p>
            <a:pPr marL="0" indent="0" defTabSz="914400">
              <a:buNone/>
            </a:pPr>
            <a:endParaRPr lang="hu-HU" sz="2500" i="1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991" y="999595"/>
            <a:ext cx="10058400" cy="567812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188" y="15951"/>
            <a:ext cx="3871452" cy="685800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" y="-11394"/>
            <a:ext cx="12168641" cy="686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4916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976536"/>
          </a:xfrm>
        </p:spPr>
        <p:txBody>
          <a:bodyPr>
            <a:normAutofit/>
          </a:bodyPr>
          <a:lstStyle/>
          <a:p>
            <a:r>
              <a:rPr lang="hu-HU" sz="3000" dirty="0">
                <a:solidFill>
                  <a:schemeClr val="tx2"/>
                </a:solidFill>
                <a:latin typeface="+mn-lt"/>
              </a:rPr>
              <a:t>Digitalizálás (a gépeken és a szoftvereken túl) 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197868" y="1484784"/>
            <a:ext cx="10377703" cy="4320480"/>
          </a:xfr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defTabSz="914400"/>
            <a:r>
              <a:rPr lang="hu-HU" sz="2500" dirty="0"/>
              <a:t>Képzések biztosítása a kollégák számára; </a:t>
            </a:r>
          </a:p>
          <a:p>
            <a:pPr defTabSz="914400"/>
            <a:r>
              <a:rPr lang="hu-HU" sz="2500" dirty="0"/>
              <a:t>digitalizálási elvek rögzítése;</a:t>
            </a:r>
          </a:p>
          <a:p>
            <a:pPr defTabSz="914400"/>
            <a:r>
              <a:rPr lang="hu-HU" sz="2500" dirty="0"/>
              <a:t>minőségirányítási rendszer bevezetése;</a:t>
            </a:r>
          </a:p>
          <a:p>
            <a:pPr defTabSz="914400"/>
            <a:r>
              <a:rPr lang="hu-HU" sz="2500" dirty="0"/>
              <a:t>az állományvédelmi feladatok beépítése a digitalizálási folyamatokba;</a:t>
            </a:r>
          </a:p>
          <a:p>
            <a:pPr defTabSz="914400"/>
            <a:r>
              <a:rPr lang="hu-HU" sz="2500" dirty="0"/>
              <a:t>HTM elvek meghatározása;</a:t>
            </a:r>
          </a:p>
          <a:p>
            <a:pPr defTabSz="914400"/>
            <a:r>
              <a:rPr lang="hu-HU" sz="2500" dirty="0"/>
              <a:t>szolgáltatások racionalizálása;</a:t>
            </a:r>
          </a:p>
          <a:p>
            <a:pPr defTabSz="914400"/>
            <a:r>
              <a:rPr lang="hu-HU" sz="2500" dirty="0"/>
              <a:t>projektalapú működés felállítása;</a:t>
            </a:r>
          </a:p>
          <a:p>
            <a:pPr defTabSz="914400"/>
            <a:r>
              <a:rPr lang="hu-HU" sz="2500" dirty="0"/>
              <a:t>digitalizálási stratégia megalkotása.</a:t>
            </a:r>
          </a:p>
        </p:txBody>
      </p:sp>
    </p:spTree>
    <p:extLst>
      <p:ext uri="{BB962C8B-B14F-4D97-AF65-F5344CB8AC3E}">
        <p14:creationId xmlns:p14="http://schemas.microsoft.com/office/powerpoint/2010/main" val="29870722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ím 12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976536"/>
          </a:xfrm>
        </p:spPr>
        <p:txBody>
          <a:bodyPr rtlCol="0">
            <a:normAutofit/>
          </a:bodyPr>
          <a:lstStyle/>
          <a:p>
            <a:pPr algn="ctr" defTabSz="914400">
              <a:lnSpc>
                <a:spcPct val="90000"/>
              </a:lnSpc>
            </a:pPr>
            <a:r>
              <a:rPr lang="hu-HU" sz="3000" dirty="0">
                <a:solidFill>
                  <a:schemeClr val="tx2"/>
                </a:solidFill>
                <a:latin typeface="+mn-lt"/>
              </a:rPr>
              <a:t>Előadás tartalma:</a:t>
            </a:r>
          </a:p>
        </p:txBody>
      </p:sp>
      <p:graphicFrame>
        <p:nvGraphicFramePr>
          <p:cNvPr id="3" name="Tartalom helye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2696299"/>
              </p:ext>
            </p:extLst>
          </p:nvPr>
        </p:nvGraphicFramePr>
        <p:xfrm>
          <a:off x="1773932" y="1052736"/>
          <a:ext cx="8640960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7111829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3400E6D9-0809-46FD-A65C-1209B99E6B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52" y="1195986"/>
            <a:ext cx="7543621" cy="5658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églalap 5">
            <a:extLst>
              <a:ext uri="{FF2B5EF4-FFF2-40B4-BE49-F238E27FC236}">
                <a16:creationId xmlns:a16="http://schemas.microsoft.com/office/drawing/2014/main" id="{FCD4E752-FA6B-4212-8232-E7DE8B70784F}"/>
              </a:ext>
            </a:extLst>
          </p:cNvPr>
          <p:cNvSpPr/>
          <p:nvPr/>
        </p:nvSpPr>
        <p:spPr>
          <a:xfrm>
            <a:off x="117748" y="2348880"/>
            <a:ext cx="4019840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500" dirty="0"/>
              <a:t>Milyen céllal, milyen igények kielégítése érdekében?</a:t>
            </a:r>
          </a:p>
          <a:p>
            <a:r>
              <a:rPr lang="hu-HU" sz="2500" dirty="0"/>
              <a:t>Milyen dokumentumtípus? Milyen felhasználásra?</a:t>
            </a:r>
          </a:p>
          <a:p>
            <a:endParaRPr lang="hu-HU" sz="25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500" b="1" dirty="0"/>
              <a:t>Szerzői jogi kérdések figyelembe vétele;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500" b="1" dirty="0"/>
              <a:t>technikai megvalósítás lehetőségei.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82ABEC9A-351F-40DD-9A69-19CB4DD0B2D8}"/>
              </a:ext>
            </a:extLst>
          </p:cNvPr>
          <p:cNvSpPr txBox="1"/>
          <p:nvPr/>
        </p:nvSpPr>
        <p:spPr>
          <a:xfrm>
            <a:off x="189756" y="404664"/>
            <a:ext cx="53285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000" dirty="0">
                <a:solidFill>
                  <a:schemeClr val="tx2"/>
                </a:solidFill>
                <a:ea typeface="+mj-ea"/>
                <a:cs typeface="+mj-cs"/>
              </a:rPr>
              <a:t>Digitális</a:t>
            </a:r>
            <a:r>
              <a:rPr lang="hu-HU" dirty="0"/>
              <a:t> </a:t>
            </a:r>
            <a:r>
              <a:rPr lang="hu-HU" sz="3000" dirty="0">
                <a:solidFill>
                  <a:schemeClr val="tx2"/>
                </a:solidFill>
                <a:ea typeface="+mj-ea"/>
                <a:cs typeface="+mj-cs"/>
              </a:rPr>
              <a:t>tartalomszolgáltatás</a:t>
            </a:r>
          </a:p>
        </p:txBody>
      </p:sp>
    </p:spTree>
    <p:extLst>
      <p:ext uri="{BB962C8B-B14F-4D97-AF65-F5344CB8AC3E}">
        <p14:creationId xmlns:p14="http://schemas.microsoft.com/office/powerpoint/2010/main" val="35302386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13931865-3645-457F-9B24-BEF140A09358}"/>
              </a:ext>
            </a:extLst>
          </p:cNvPr>
          <p:cNvSpPr txBox="1"/>
          <p:nvPr/>
        </p:nvSpPr>
        <p:spPr>
          <a:xfrm>
            <a:off x="8218749" y="5503015"/>
            <a:ext cx="3003676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hu-HU" sz="1799" dirty="0">
                <a:solidFill>
                  <a:prstClr val="white"/>
                </a:solidFill>
                <a:latin typeface="Calibri" panose="020F0502020204030204"/>
              </a:rPr>
              <a:t>Tóth Zsuzsanna</a:t>
            </a:r>
          </a:p>
          <a:p>
            <a:pPr defTabSz="914126"/>
            <a:r>
              <a:rPr lang="hu-HU" sz="1799" dirty="0">
                <a:solidFill>
                  <a:prstClr val="white"/>
                </a:solidFill>
                <a:latin typeface="Calibri" panose="020F0502020204030204"/>
              </a:rPr>
              <a:t>2022. Január 21.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7FD24996-95EB-4A34-A4C0-EFEBDFDF87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93"/>
            <a:ext cx="12188825" cy="8125883"/>
          </a:xfrm>
          <a:prstGeom prst="rect">
            <a:avLst/>
          </a:prstGeom>
        </p:spPr>
      </p:pic>
      <p:sp>
        <p:nvSpPr>
          <p:cNvPr id="2" name="Alcím 2">
            <a:extLst>
              <a:ext uri="{FF2B5EF4-FFF2-40B4-BE49-F238E27FC236}">
                <a16:creationId xmlns:a16="http://schemas.microsoft.com/office/drawing/2014/main" id="{129940D8-AD46-44B7-A97E-3C221B1AF5EF}"/>
              </a:ext>
            </a:extLst>
          </p:cNvPr>
          <p:cNvSpPr txBox="1">
            <a:spLocks/>
          </p:cNvSpPr>
          <p:nvPr/>
        </p:nvSpPr>
        <p:spPr>
          <a:xfrm>
            <a:off x="3890503" y="708823"/>
            <a:ext cx="10457789" cy="1102216"/>
          </a:xfrm>
          <a:prstGeom prst="rect">
            <a:avLst/>
          </a:prstGeom>
          <a:noFill/>
        </p:spPr>
        <p:txBody>
          <a:bodyPr vert="horz" lIns="91416" tIns="45708" rIns="91416" bIns="45708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126">
              <a:buNone/>
            </a:pPr>
            <a:r>
              <a:rPr lang="hu-HU" sz="2799" dirty="0">
                <a:solidFill>
                  <a:prstClr val="white"/>
                </a:solidFill>
                <a:latin typeface="Calibri Light" panose="020F0302020204030204"/>
              </a:rPr>
              <a:t>A Pray-kódex díszmásolatának</a:t>
            </a:r>
          </a:p>
          <a:p>
            <a:pPr marL="0" indent="0" algn="ctr" defTabSz="914126">
              <a:buNone/>
            </a:pPr>
            <a:r>
              <a:rPr lang="hu-HU" sz="2799" dirty="0">
                <a:solidFill>
                  <a:prstClr val="white"/>
                </a:solidFill>
                <a:latin typeface="Calibri Light" panose="020F0302020204030204"/>
              </a:rPr>
              <a:t> készítése</a:t>
            </a:r>
          </a:p>
        </p:txBody>
      </p:sp>
    </p:spTree>
    <p:extLst>
      <p:ext uri="{BB962C8B-B14F-4D97-AF65-F5344CB8AC3E}">
        <p14:creationId xmlns:p14="http://schemas.microsoft.com/office/powerpoint/2010/main" val="246694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424880" y="188640"/>
            <a:ext cx="7313295" cy="762000"/>
          </a:xfrm>
        </p:spPr>
        <p:txBody>
          <a:bodyPr rtlCol="0">
            <a:normAutofit/>
          </a:bodyPr>
          <a:lstStyle/>
          <a:p>
            <a:r>
              <a:rPr lang="hu-HU" sz="3000" dirty="0">
                <a:solidFill>
                  <a:schemeClr val="tx2"/>
                </a:solidFill>
                <a:latin typeface="+mn-lt"/>
              </a:rPr>
              <a:t>Felhasznált irodalom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437765" y="1196752"/>
            <a:ext cx="7313295" cy="5178648"/>
          </a:xfrm>
        </p:spPr>
        <p:txBody>
          <a:bodyPr rtlCol="0">
            <a:normAutofit fontScale="92500" lnSpcReduction="20000"/>
          </a:bodyPr>
          <a:lstStyle/>
          <a:p>
            <a:endParaRPr lang="hu-HU" sz="1200" dirty="0"/>
          </a:p>
          <a:p>
            <a:r>
              <a:rPr lang="hu-HU" sz="1200" dirty="0"/>
              <a:t>Dancs Szabolcs A V4 országok könyvtárosainak válaszai a digitális kor kihívásaira [elektronikus </a:t>
            </a:r>
            <a:r>
              <a:rPr lang="hu-HU" sz="1200" dirty="0" err="1"/>
              <a:t>dok</a:t>
            </a:r>
            <a:r>
              <a:rPr lang="hu-HU" sz="1200" dirty="0"/>
              <a:t>.]. - In: Könyvtári Figyelő 2016. 4. szám , (http://ki2.oszk.hu/kf/2016/12/a-v4orszagok-konyvtarosainak-valaszai-a-digitalis-kor-kihivasaira/ Hozzáférés: 2018.</a:t>
            </a:r>
          </a:p>
          <a:p>
            <a:r>
              <a:rPr lang="hu-HU" sz="1200" dirty="0"/>
              <a:t>Orbán Anna INFORMÁCIÓS TÁRSADALOM– INFORMATIKAI STRATÉGIÁK. -  In: Tudományos Közlemények 17. (2007. április) p. 193-197. </a:t>
            </a:r>
          </a:p>
          <a:p>
            <a:endParaRPr lang="hu-HU" sz="1200" dirty="0"/>
          </a:p>
          <a:p>
            <a:r>
              <a:rPr lang="hu-HU" sz="1200" dirty="0"/>
              <a:t>Fehér Könyv: Módszertani útmutató a közgyűjteményi kulturális örökség digitalizálásához és közzétételéhez [elektronikus </a:t>
            </a:r>
            <a:r>
              <a:rPr lang="hu-HU" sz="1200" dirty="0" err="1"/>
              <a:t>dok</a:t>
            </a:r>
            <a:r>
              <a:rPr lang="hu-HU" sz="1200" dirty="0"/>
              <a:t>.]. - https://digitalizalasiterv.oszk.hu/wp-content/uploads/sites/55/2020/03/feher_konyv_0.pdf/ Hozzáférés: 2020. 09. 28.)</a:t>
            </a:r>
          </a:p>
          <a:p>
            <a:endParaRPr lang="hu-HU" sz="1200" dirty="0"/>
          </a:p>
          <a:p>
            <a:r>
              <a:rPr lang="hu-HU" sz="1200" dirty="0"/>
              <a:t>Horváth Péter - </a:t>
            </a:r>
            <a:r>
              <a:rPr lang="hu-HU" sz="1200" dirty="0" err="1"/>
              <a:t>Koltay</a:t>
            </a:r>
            <a:r>
              <a:rPr lang="hu-HU" sz="1200" dirty="0"/>
              <a:t> Tibor Digitális könyvtárak és projektek : Tanulmány [elektronikus </a:t>
            </a:r>
            <a:r>
              <a:rPr lang="hu-HU" sz="1200" dirty="0" err="1"/>
              <a:t>dok</a:t>
            </a:r>
            <a:r>
              <a:rPr lang="hu-HU" sz="1200" dirty="0"/>
              <a:t>.]. – http://www.bibl.uszeged.hu/porta/szint/tarsad/konyvtar/ekonyvt/digkvt/html/tbev.htm (Hozzáférés: 2018. 11. 12.) </a:t>
            </a:r>
          </a:p>
          <a:p>
            <a:endParaRPr lang="hu-HU" sz="1200" dirty="0"/>
          </a:p>
          <a:p>
            <a:r>
              <a:rPr lang="hu-HU" sz="1200" dirty="0"/>
              <a:t>Molnár László Az információs társadalom felé [elektronikus </a:t>
            </a:r>
            <a:r>
              <a:rPr lang="hu-HU" sz="1200" dirty="0" err="1"/>
              <a:t>dok</a:t>
            </a:r>
            <a:r>
              <a:rPr lang="hu-HU" sz="1200" dirty="0"/>
              <a:t>.]. -  http://www.inco.hu/inco6/global/cikk0h.htm (Hozzáférés: 2018. 11. 06.) </a:t>
            </a:r>
          </a:p>
          <a:p>
            <a:r>
              <a:rPr lang="hu-HU" sz="1200" dirty="0"/>
              <a:t> </a:t>
            </a:r>
          </a:p>
          <a:p>
            <a:r>
              <a:rPr lang="hu-HU" sz="1200" dirty="0"/>
              <a:t>Nemzeti Digitális Könyvtár [elektronikus </a:t>
            </a:r>
            <a:r>
              <a:rPr lang="hu-HU" sz="1200" dirty="0" err="1"/>
              <a:t>dok</a:t>
            </a:r>
            <a:r>
              <a:rPr lang="hu-HU" sz="1200" dirty="0"/>
              <a:t>.] https://web.archive.org/web/20121019234347/http://www.ndk.cz/narodni-dk , Hozzáférés: 2018. 11. 11. ) </a:t>
            </a:r>
          </a:p>
          <a:p>
            <a:endParaRPr lang="hu-HU" sz="1200" dirty="0"/>
          </a:p>
          <a:p>
            <a:r>
              <a:rPr lang="hu-HU" sz="1200" dirty="0"/>
              <a:t>Magyarország kormánya Közgyűjteményi Digitalizálási Stratégia 2017-2025 [elektronikus </a:t>
            </a:r>
            <a:r>
              <a:rPr lang="hu-HU" sz="1200" dirty="0" err="1"/>
              <a:t>dok</a:t>
            </a:r>
            <a:r>
              <a:rPr lang="hu-HU" sz="1200" dirty="0"/>
              <a:t>.] http://www.kormany.hu/download/9/ac/11000/K%C3%B6zgy%C5%B1jtem%C3% A9nyi%20Digitalizl%C3%A1si%20Strat%C3%A9gia_2017-2025.pdf (Hozzáférés: 2018.10.24.) </a:t>
            </a:r>
          </a:p>
          <a:p>
            <a:r>
              <a:rPr lang="hu-HU" sz="1200" dirty="0"/>
              <a:t> </a:t>
            </a:r>
          </a:p>
          <a:p>
            <a:r>
              <a:rPr lang="hu-HU" sz="1200" dirty="0"/>
              <a:t>Prókai Margit A Szlovák Nemzeti Könyvtár sikeresen befejezte a digitalizálási projektet [elektronikus </a:t>
            </a:r>
            <a:r>
              <a:rPr lang="hu-HU" sz="1200" dirty="0" err="1"/>
              <a:t>dok</a:t>
            </a:r>
            <a:r>
              <a:rPr lang="hu-HU" sz="1200" dirty="0"/>
              <a:t>.] http://humanus.bibl.u-szeged.hu/human/cikk-mokka , (Hozzáférés: 2018. 11. 11.) </a:t>
            </a:r>
          </a:p>
          <a:p>
            <a:endParaRPr lang="hu-HU" sz="1200" dirty="0"/>
          </a:p>
        </p:txBody>
      </p:sp>
      <p:pic>
        <p:nvPicPr>
          <p:cNvPr id="5" name="Tartalom hely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Alcím 2"/>
          <p:cNvSpPr txBox="1">
            <a:spLocks/>
          </p:cNvSpPr>
          <p:nvPr/>
        </p:nvSpPr>
        <p:spPr>
          <a:xfrm>
            <a:off x="1524000" y="3184485"/>
            <a:ext cx="9144000" cy="48903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b="1" dirty="0">
                <a:solidFill>
                  <a:schemeClr val="tx2"/>
                </a:solidFill>
                <a:latin typeface="+mj-lt"/>
              </a:rPr>
              <a:t>Köszönöm a figyelmet!</a:t>
            </a:r>
          </a:p>
        </p:txBody>
      </p:sp>
    </p:spTree>
    <p:extLst>
      <p:ext uri="{BB962C8B-B14F-4D97-AF65-F5344CB8AC3E}">
        <p14:creationId xmlns:p14="http://schemas.microsoft.com/office/powerpoint/2010/main" val="37613024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17309" y="304800"/>
            <a:ext cx="10157354" cy="1035968"/>
          </a:xfrm>
        </p:spPr>
        <p:txBody>
          <a:bodyPr>
            <a:normAutofit/>
          </a:bodyPr>
          <a:lstStyle/>
          <a:p>
            <a:pPr lvl="0"/>
            <a:r>
              <a:rPr lang="hu-HU" sz="3000" dirty="0">
                <a:solidFill>
                  <a:schemeClr val="tx2"/>
                </a:solidFill>
                <a:latin typeface="+mn-lt"/>
              </a:rPr>
              <a:t>Nemzeti könyvtár feladatai a digitalizálás kapcsán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117309" y="1628800"/>
            <a:ext cx="10157354" cy="49685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500" dirty="0"/>
              <a:t>Az Országos Széchényi Könyvtár számára a digitalizálás kettős feladatot jelent. Megőrzést és szolgáltatást.</a:t>
            </a:r>
          </a:p>
          <a:p>
            <a:pPr marL="0" indent="0">
              <a:buNone/>
            </a:pPr>
            <a:r>
              <a:rPr lang="hu-HU" sz="2500" b="1" dirty="0"/>
              <a:t>Fontos megjegyezni:</a:t>
            </a:r>
          </a:p>
          <a:p>
            <a:r>
              <a:rPr lang="hu-HU" sz="2500" dirty="0"/>
              <a:t>A nemzeti könyvtár gyűjteménye a kulturális örökség része;</a:t>
            </a:r>
          </a:p>
          <a:p>
            <a:r>
              <a:rPr lang="hu-HU" sz="2500" dirty="0"/>
              <a:t>dokumentumai muzeális védelem alatt állnak;</a:t>
            </a:r>
          </a:p>
          <a:p>
            <a:r>
              <a:rPr lang="hu-HU" sz="2500" dirty="0"/>
              <a:t>köteles épségben megőrizni, szakszerű kezelésükről, megóvásukról gondoskodni;</a:t>
            </a:r>
          </a:p>
          <a:p>
            <a:r>
              <a:rPr lang="hu-HU" sz="2500" dirty="0"/>
              <a:t>a társadalmi igények kiszolgálása érdekében biztosítani kell a hozzáférést a tartalmakhoz.</a:t>
            </a:r>
          </a:p>
        </p:txBody>
      </p:sp>
    </p:spTree>
    <p:extLst>
      <p:ext uri="{BB962C8B-B14F-4D97-AF65-F5344CB8AC3E}">
        <p14:creationId xmlns:p14="http://schemas.microsoft.com/office/powerpoint/2010/main" val="42350095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7981" y="293118"/>
            <a:ext cx="10512862" cy="1047650"/>
          </a:xfrm>
        </p:spPr>
        <p:txBody>
          <a:bodyPr>
            <a:normAutofit/>
          </a:bodyPr>
          <a:lstStyle/>
          <a:p>
            <a:r>
              <a:rPr lang="hu-HU" sz="3000" b="1" dirty="0">
                <a:solidFill>
                  <a:schemeClr val="tx2"/>
                </a:solidFill>
              </a:rPr>
              <a:t>Nemzeti könyvtár feladatai a digitalizálás kapcsán</a:t>
            </a:r>
            <a:endParaRPr lang="hu-HU" sz="30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7982" y="1340768"/>
            <a:ext cx="10512862" cy="49685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500" b="1" dirty="0"/>
              <a:t>30/2014 EMMI </a:t>
            </a:r>
          </a:p>
          <a:p>
            <a:r>
              <a:rPr lang="hu-HU" sz="2500" b="1" dirty="0"/>
              <a:t>8. § (1) 1. </a:t>
            </a:r>
            <a:r>
              <a:rPr lang="hu-HU" sz="2500" dirty="0"/>
              <a:t>a hozzáférhetőség széles körű biztosítása és a hosszú távú megőrzés érdekében digitalizálási terv alapján digitalizálja a gyűjteményében lévő könyvtári dokumentumokat,</a:t>
            </a:r>
          </a:p>
          <a:p>
            <a:r>
              <a:rPr lang="hu-HU" sz="2500" b="1" dirty="0"/>
              <a:t>8. § (1) 4. </a:t>
            </a:r>
            <a:r>
              <a:rPr lang="hu-HU" sz="2500" dirty="0"/>
              <a:t>koordinálja a könyvtári dokumentumok digitalizálását, működteti a könyvtárak által megküldött elektronikus (digitalizált) dokumentumok nyilvántartását, gondoskodik a dokumentumok hosszú távú archiválásáról, a dokumentumokat a megküldő könyvtár által meghatározott korlátozások figyelembevételével szolgáltatja,</a:t>
            </a:r>
          </a:p>
          <a:p>
            <a:r>
              <a:rPr lang="hu-HU" sz="2500" b="1" i="1" dirty="0"/>
              <a:t>9.§ (2) 6. </a:t>
            </a:r>
            <a:r>
              <a:rPr lang="hu-HU" sz="2500" i="1" dirty="0"/>
              <a:t>elektronikus könyvtári dokumentumot készít (digitalizál), amelynek elektronikus másolatát - a használatára vonatkozó korlátozások meghatározásával -, továbbá az azonosításához szükséges </a:t>
            </a:r>
            <a:r>
              <a:rPr lang="hu-HU" sz="2500" i="1" dirty="0" err="1"/>
              <a:t>metaadatokat</a:t>
            </a:r>
            <a:r>
              <a:rPr lang="hu-HU" sz="2500" i="1" dirty="0"/>
              <a:t> nyilvántartás, archiválás céljából megküldi a nemzeti könyvtárnak, </a:t>
            </a:r>
          </a:p>
        </p:txBody>
      </p:sp>
    </p:spTree>
    <p:extLst>
      <p:ext uri="{BB962C8B-B14F-4D97-AF65-F5344CB8AC3E}">
        <p14:creationId xmlns:p14="http://schemas.microsoft.com/office/powerpoint/2010/main" val="18239082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976536"/>
          </a:xfrm>
        </p:spPr>
        <p:txBody>
          <a:bodyPr>
            <a:normAutofit/>
          </a:bodyPr>
          <a:lstStyle/>
          <a:p>
            <a:r>
              <a:rPr lang="hu-HU" sz="3000" dirty="0">
                <a:solidFill>
                  <a:schemeClr val="tx2"/>
                </a:solidFill>
                <a:latin typeface="+mn-lt"/>
              </a:rPr>
              <a:t>Digitalizálási szempontok, célok: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117309" y="1412776"/>
            <a:ext cx="10157354" cy="4759424"/>
          </a:xfr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defTabSz="914400"/>
            <a:r>
              <a:rPr lang="hu-HU" sz="2500" dirty="0"/>
              <a:t>Kétféle digitalizálást valósítunk meg az OSZK-ban:</a:t>
            </a:r>
          </a:p>
          <a:p>
            <a:pPr lvl="1"/>
            <a:r>
              <a:rPr lang="hu-HU" dirty="0"/>
              <a:t>Tömeges, üzemszerű digitalizálás;</a:t>
            </a:r>
          </a:p>
          <a:p>
            <a:pPr lvl="1"/>
            <a:r>
              <a:rPr lang="hu-HU" dirty="0"/>
              <a:t>műtárgydigitalizálás (nagyobb állományvédelmi körültekintést igénylő dokumentumok)</a:t>
            </a:r>
          </a:p>
          <a:p>
            <a:pPr defTabSz="914400"/>
            <a:r>
              <a:rPr lang="hu-HU" sz="2500" dirty="0"/>
              <a:t>állományvédelmi és szolgáltatási szempontok együttes figyelembe vétele;</a:t>
            </a:r>
          </a:p>
          <a:p>
            <a:pPr defTabSz="914400"/>
            <a:r>
              <a:rPr lang="hu-HU" sz="2500" dirty="0"/>
              <a:t>mind minőségi, mind mennyiségi értelemben növekedés;</a:t>
            </a:r>
          </a:p>
          <a:p>
            <a:pPr defTabSz="914400"/>
            <a:r>
              <a:rPr lang="hu-HU" sz="2500" dirty="0"/>
              <a:t>a felhasználók szélesebb körének elérése;</a:t>
            </a:r>
          </a:p>
          <a:p>
            <a:pPr defTabSz="914400"/>
            <a:r>
              <a:rPr lang="hu-HU" sz="2500" dirty="0"/>
              <a:t>digitális objektumok közzétételének folyamatos biztosítása.</a:t>
            </a:r>
          </a:p>
          <a:p>
            <a:pPr defTabSz="914400"/>
            <a:endParaRPr lang="hu-HU" sz="2500" dirty="0"/>
          </a:p>
        </p:txBody>
      </p:sp>
    </p:spTree>
    <p:extLst>
      <p:ext uri="{BB962C8B-B14F-4D97-AF65-F5344CB8AC3E}">
        <p14:creationId xmlns:p14="http://schemas.microsoft.com/office/powerpoint/2010/main" val="34089636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6E147EC-1CD2-4144-B336-1C58DCBA96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2964935"/>
              </p:ext>
            </p:extLst>
          </p:nvPr>
        </p:nvGraphicFramePr>
        <p:xfrm>
          <a:off x="2349996" y="802710"/>
          <a:ext cx="7812868" cy="48205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Szövegdoboz 4">
            <a:extLst>
              <a:ext uri="{FF2B5EF4-FFF2-40B4-BE49-F238E27FC236}">
                <a16:creationId xmlns:a16="http://schemas.microsoft.com/office/drawing/2014/main" id="{44752451-C6A0-4463-B6A6-7C23A3929C28}"/>
              </a:ext>
            </a:extLst>
          </p:cNvPr>
          <p:cNvSpPr txBox="1"/>
          <p:nvPr/>
        </p:nvSpPr>
        <p:spPr>
          <a:xfrm>
            <a:off x="1053852" y="260648"/>
            <a:ext cx="33843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000" dirty="0">
                <a:solidFill>
                  <a:schemeClr val="tx2"/>
                </a:solidFill>
                <a:ea typeface="+mj-ea"/>
                <a:cs typeface="+mj-cs"/>
              </a:rPr>
              <a:t>Megoldandó</a:t>
            </a:r>
            <a:r>
              <a:rPr lang="hu-HU" dirty="0"/>
              <a:t> </a:t>
            </a:r>
            <a:r>
              <a:rPr lang="hu-HU" sz="3000" dirty="0">
                <a:solidFill>
                  <a:schemeClr val="tx2"/>
                </a:solidFill>
                <a:ea typeface="+mj-ea"/>
                <a:cs typeface="+mj-cs"/>
              </a:rPr>
              <a:t>feladat</a:t>
            </a:r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007A0479-6F22-49F9-BA3E-AF0105533043}"/>
              </a:ext>
            </a:extLst>
          </p:cNvPr>
          <p:cNvSpPr/>
          <p:nvPr/>
        </p:nvSpPr>
        <p:spPr>
          <a:xfrm>
            <a:off x="2349996" y="5805264"/>
            <a:ext cx="7812868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ÁLLOMÁNYVÉDELEM</a:t>
            </a:r>
          </a:p>
        </p:txBody>
      </p:sp>
    </p:spTree>
    <p:extLst>
      <p:ext uri="{BB962C8B-B14F-4D97-AF65-F5344CB8AC3E}">
        <p14:creationId xmlns:p14="http://schemas.microsoft.com/office/powerpoint/2010/main" val="10584734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27875" y="97505"/>
            <a:ext cx="6154357" cy="832520"/>
          </a:xfrm>
        </p:spPr>
        <p:txBody>
          <a:bodyPr>
            <a:normAutofit/>
          </a:bodyPr>
          <a:lstStyle/>
          <a:p>
            <a:r>
              <a:rPr lang="hu-HU" sz="3000" dirty="0">
                <a:solidFill>
                  <a:schemeClr val="tx2"/>
                </a:solidFill>
                <a:latin typeface="+mn-lt"/>
              </a:rPr>
              <a:t>Digitalizálandó dokumentumok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679" y="1544167"/>
            <a:ext cx="1440160" cy="2269051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698" y="4338083"/>
            <a:ext cx="2264311" cy="1471801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163" y="4363055"/>
            <a:ext cx="2247351" cy="1610601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5544" y="1533022"/>
            <a:ext cx="1576099" cy="2289284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409" y="1557402"/>
            <a:ext cx="1641209" cy="2295899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346" y="4345237"/>
            <a:ext cx="1802409" cy="1647515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38" y="1539281"/>
            <a:ext cx="1584176" cy="2273937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346" y="1533022"/>
            <a:ext cx="1532097" cy="2220897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1569" y="1506641"/>
            <a:ext cx="1414914" cy="2295899"/>
          </a:xfrm>
          <a:prstGeom prst="rect">
            <a:avLst/>
          </a:prstGeom>
        </p:spPr>
      </p:pic>
      <p:sp>
        <p:nvSpPr>
          <p:cNvPr id="18" name="Szövegdoboz 17"/>
          <p:cNvSpPr txBox="1"/>
          <p:nvPr/>
        </p:nvSpPr>
        <p:spPr>
          <a:xfrm>
            <a:off x="867011" y="3833313"/>
            <a:ext cx="1371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könyv</a:t>
            </a:r>
          </a:p>
        </p:txBody>
      </p:sp>
      <p:sp>
        <p:nvSpPr>
          <p:cNvPr id="19" name="Szövegdoboz 18"/>
          <p:cNvSpPr txBox="1"/>
          <p:nvPr/>
        </p:nvSpPr>
        <p:spPr>
          <a:xfrm>
            <a:off x="2299651" y="3805801"/>
            <a:ext cx="28871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régi nyomtatvány</a:t>
            </a:r>
          </a:p>
        </p:txBody>
      </p:sp>
      <p:sp>
        <p:nvSpPr>
          <p:cNvPr id="20" name="Szövegdoboz 19"/>
          <p:cNvSpPr txBox="1"/>
          <p:nvPr/>
        </p:nvSpPr>
        <p:spPr>
          <a:xfrm>
            <a:off x="4701087" y="3756593"/>
            <a:ext cx="1371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periodika</a:t>
            </a:r>
          </a:p>
        </p:txBody>
      </p:sp>
      <p:sp>
        <p:nvSpPr>
          <p:cNvPr id="21" name="Szövegdoboz 20"/>
          <p:cNvSpPr txBox="1"/>
          <p:nvPr/>
        </p:nvSpPr>
        <p:spPr>
          <a:xfrm>
            <a:off x="6729132" y="3813218"/>
            <a:ext cx="1371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plakát</a:t>
            </a:r>
          </a:p>
        </p:txBody>
      </p:sp>
      <p:sp>
        <p:nvSpPr>
          <p:cNvPr id="22" name="Szövegdoboz 21"/>
          <p:cNvSpPr txBox="1"/>
          <p:nvPr/>
        </p:nvSpPr>
        <p:spPr>
          <a:xfrm>
            <a:off x="8853607" y="3822306"/>
            <a:ext cx="1371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fotó</a:t>
            </a:r>
          </a:p>
        </p:txBody>
      </p:sp>
      <p:sp>
        <p:nvSpPr>
          <p:cNvPr id="23" name="Szövegdoboz 22"/>
          <p:cNvSpPr txBox="1"/>
          <p:nvPr/>
        </p:nvSpPr>
        <p:spPr>
          <a:xfrm>
            <a:off x="10684825" y="3813218"/>
            <a:ext cx="1371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kézirat</a:t>
            </a:r>
          </a:p>
        </p:txBody>
      </p:sp>
      <p:sp>
        <p:nvSpPr>
          <p:cNvPr id="24" name="Szövegdoboz 23"/>
          <p:cNvSpPr txBox="1"/>
          <p:nvPr/>
        </p:nvSpPr>
        <p:spPr>
          <a:xfrm>
            <a:off x="674614" y="6323438"/>
            <a:ext cx="19195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videokazetta</a:t>
            </a:r>
          </a:p>
        </p:txBody>
      </p:sp>
      <p:sp>
        <p:nvSpPr>
          <p:cNvPr id="25" name="Szövegdoboz 24"/>
          <p:cNvSpPr txBox="1"/>
          <p:nvPr/>
        </p:nvSpPr>
        <p:spPr>
          <a:xfrm>
            <a:off x="2745473" y="6323438"/>
            <a:ext cx="19195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hanglemez</a:t>
            </a:r>
          </a:p>
        </p:txBody>
      </p:sp>
      <p:sp>
        <p:nvSpPr>
          <p:cNvPr id="26" name="Szövegdoboz 25"/>
          <p:cNvSpPr txBox="1"/>
          <p:nvPr/>
        </p:nvSpPr>
        <p:spPr>
          <a:xfrm>
            <a:off x="5257272" y="6323438"/>
            <a:ext cx="19195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mikrofilm</a:t>
            </a:r>
          </a:p>
        </p:txBody>
      </p:sp>
      <p:sp>
        <p:nvSpPr>
          <p:cNvPr id="27" name="Szövegdoboz 26"/>
          <p:cNvSpPr txBox="1"/>
          <p:nvPr/>
        </p:nvSpPr>
        <p:spPr>
          <a:xfrm>
            <a:off x="8233832" y="6311645"/>
            <a:ext cx="19195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térkép</a:t>
            </a:r>
          </a:p>
        </p:txBody>
      </p:sp>
      <p:pic>
        <p:nvPicPr>
          <p:cNvPr id="28" name="Kép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51" y="4338083"/>
            <a:ext cx="1111294" cy="1973879"/>
          </a:xfrm>
          <a:prstGeom prst="rect">
            <a:avLst/>
          </a:prstGeom>
        </p:spPr>
      </p:pic>
      <p:pic>
        <p:nvPicPr>
          <p:cNvPr id="29" name="Kép 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551" y="4258520"/>
            <a:ext cx="1279655" cy="1819669"/>
          </a:xfrm>
          <a:prstGeom prst="rect">
            <a:avLst/>
          </a:prstGeom>
        </p:spPr>
      </p:pic>
      <p:sp>
        <p:nvSpPr>
          <p:cNvPr id="30" name="Szövegdoboz 29"/>
          <p:cNvSpPr txBox="1"/>
          <p:nvPr/>
        </p:nvSpPr>
        <p:spPr>
          <a:xfrm>
            <a:off x="9839930" y="6323438"/>
            <a:ext cx="22172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kisnyomtatvány</a:t>
            </a:r>
          </a:p>
        </p:txBody>
      </p:sp>
    </p:spTree>
    <p:extLst>
      <p:ext uri="{BB962C8B-B14F-4D97-AF65-F5344CB8AC3E}">
        <p14:creationId xmlns:p14="http://schemas.microsoft.com/office/powerpoint/2010/main" val="27253994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rtalom helye 5"/>
          <p:cNvGraphicFramePr>
            <a:graphicFrameLocks noGrp="1"/>
          </p:cNvGraphicFramePr>
          <p:nvPr>
            <p:ph idx="1"/>
          </p:nvPr>
        </p:nvGraphicFramePr>
        <p:xfrm>
          <a:off x="189756" y="908720"/>
          <a:ext cx="11665296" cy="6021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Szövegdoboz 6"/>
          <p:cNvSpPr txBox="1"/>
          <p:nvPr/>
        </p:nvSpPr>
        <p:spPr>
          <a:xfrm>
            <a:off x="2710036" y="260648"/>
            <a:ext cx="7488832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Dokumentumtípusok szerinti megoszlás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058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rtalom helye 5"/>
          <p:cNvGraphicFramePr>
            <a:graphicFrameLocks noGrp="1"/>
          </p:cNvGraphicFramePr>
          <p:nvPr>
            <p:ph idx="1"/>
          </p:nvPr>
        </p:nvGraphicFramePr>
        <p:xfrm>
          <a:off x="261764" y="836712"/>
          <a:ext cx="11665296" cy="6021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Szövegdoboz 6"/>
          <p:cNvSpPr txBox="1"/>
          <p:nvPr/>
        </p:nvSpPr>
        <p:spPr>
          <a:xfrm>
            <a:off x="2638028" y="188640"/>
            <a:ext cx="7848872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Dokumentumtípusok szerinti megoszlás II.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72690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Könyvek 16x9">
  <a:themeElements>
    <a:clrScheme name="Books_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412000_TF02787940_TF02787940.potx" id="{B68210BC-6D90-4931-9A79-431CF5D316B4}" vid="{C6FF3AFF-6251-4176-AEA2-2ABE4BE2359F}"/>
    </a:ext>
  </a:extLst>
</a:theme>
</file>

<file path=ppt/theme/theme2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éma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36982BEC08BFA542AFB3A6972ABA17A5" ma:contentTypeVersion="11" ma:contentTypeDescription="Új dokumentum létrehozása." ma:contentTypeScope="" ma:versionID="bfd5e148d9650cf523cf1089b24fb17b">
  <xsd:schema xmlns:xsd="http://www.w3.org/2001/XMLSchema" xmlns:xs="http://www.w3.org/2001/XMLSchema" xmlns:p="http://schemas.microsoft.com/office/2006/metadata/properties" xmlns:ns3="74e42fab-e34a-46e1-9740-70d95d5719f8" xmlns:ns4="b77e90e3-299e-48fe-b0e3-624c47687542" targetNamespace="http://schemas.microsoft.com/office/2006/metadata/properties" ma:root="true" ma:fieldsID="7fded53f15ae6010c08e37dc29b0640b" ns3:_="" ns4:_="">
    <xsd:import namespace="74e42fab-e34a-46e1-9740-70d95d5719f8"/>
    <xsd:import namespace="b77e90e3-299e-48fe-b0e3-624c47687542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LengthInSeconds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e42fab-e34a-46e1-9740-70d95d5719f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Résztvevők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Megosztva részletekkel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Megosztási tipp kivonata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7e90e3-299e-48fe-b0e3-624c4768754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301D382-32B0-43EE-932C-28906AF37617}">
  <ds:schemaRefs>
    <ds:schemaRef ds:uri="http://schemas.microsoft.com/office/2006/documentManagement/types"/>
    <ds:schemaRef ds:uri="http://purl.org/dc/elements/1.1/"/>
    <ds:schemaRef ds:uri="74e42fab-e34a-46e1-9740-70d95d5719f8"/>
    <ds:schemaRef ds:uri="http://schemas.microsoft.com/office/2006/metadata/properties"/>
    <ds:schemaRef ds:uri="http://schemas.openxmlformats.org/package/2006/metadata/core-properties"/>
    <ds:schemaRef ds:uri="http://purl.org/dc/dcmitype/"/>
    <ds:schemaRef ds:uri="http://purl.org/dc/terms/"/>
    <ds:schemaRef ds:uri="http://www.w3.org/XML/1998/namespace"/>
    <ds:schemaRef ds:uri="http://schemas.microsoft.com/office/infopath/2007/PartnerControls"/>
    <ds:schemaRef ds:uri="b77e90e3-299e-48fe-b0e3-624c47687542"/>
  </ds:schemaRefs>
</ds:datastoreItem>
</file>

<file path=customXml/itemProps2.xml><?xml version="1.0" encoding="utf-8"?>
<ds:datastoreItem xmlns:ds="http://schemas.openxmlformats.org/officeDocument/2006/customXml" ds:itemID="{516DCFE7-8E35-4EBA-824F-79E3C84814B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4e42fab-e34a-46e1-9740-70d95d5719f8"/>
    <ds:schemaRef ds:uri="b77e90e3-299e-48fe-b0e3-624c476875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7C63CEB-521A-40F6-A446-38D37202589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1156</Words>
  <Application>Microsoft Office PowerPoint</Application>
  <PresentationFormat>Egyéni</PresentationFormat>
  <Paragraphs>187</Paragraphs>
  <Slides>22</Slides>
  <Notes>3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2</vt:i4>
      </vt:variant>
      <vt:variant>
        <vt:lpstr>Diacímek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Century Gothic</vt:lpstr>
      <vt:lpstr>Könyvek 16x9</vt:lpstr>
      <vt:lpstr>1_Office-téma</vt:lpstr>
      <vt:lpstr>Tömegtermelés vagy állományvédelem?   Új digitalizálási gyakorlat az Országos Széchényi Könyvtárban </vt:lpstr>
      <vt:lpstr>Előadás tartalma:</vt:lpstr>
      <vt:lpstr>Nemzeti könyvtár feladatai a digitalizálás kapcsán</vt:lpstr>
      <vt:lpstr>Nemzeti könyvtár feladatai a digitalizálás kapcsán</vt:lpstr>
      <vt:lpstr>Digitalizálási szempontok, célok:</vt:lpstr>
      <vt:lpstr>PowerPoint-bemutató</vt:lpstr>
      <vt:lpstr>Digitalizálandó dokumentumok</vt:lpstr>
      <vt:lpstr>PowerPoint-bemutató</vt:lpstr>
      <vt:lpstr>PowerPoint-bemutató</vt:lpstr>
      <vt:lpstr>PowerPoint-bemutató</vt:lpstr>
      <vt:lpstr>Eszközpark</vt:lpstr>
      <vt:lpstr>Eszközpark bemutatása II.</vt:lpstr>
      <vt:lpstr>Digitalizáló Központ bemutatása</vt:lpstr>
      <vt:lpstr>Szoftverkörnyezet:</vt:lpstr>
      <vt:lpstr>Projekt tervezése</vt:lpstr>
      <vt:lpstr>Felmérés - A dokumentumok állapotának és veszélyeztetettségének felmérése és értékelése digitalizálás előtt </vt:lpstr>
      <vt:lpstr>Adatlap</vt:lpstr>
      <vt:lpstr>Kossuth Lajos könyvtárához tartozó kötetek feldolgozása</vt:lpstr>
      <vt:lpstr>Digitalizálás (a gépeken és a szoftvereken túl) </vt:lpstr>
      <vt:lpstr>PowerPoint-bemutató</vt:lpstr>
      <vt:lpstr>PowerPoint-bemutató</vt:lpstr>
      <vt:lpstr>Felhasznált irodalom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Digitalizálás</dc:title>
  <dc:creator/>
  <cp:lastModifiedBy/>
  <cp:revision>3</cp:revision>
  <dcterms:created xsi:type="dcterms:W3CDTF">2020-09-18T07:25:28Z</dcterms:created>
  <dcterms:modified xsi:type="dcterms:W3CDTF">2022-03-29T08:22:36Z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0x01010036982BEC08BFA542AFB3A6972ABA17A5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CampaignTags">
    <vt:lpwstr/>
  </property>
  <property fmtid="{D5CDD505-2E9C-101B-9397-08002B2CF9AE}" pid="7" name="ScenarioTags">
    <vt:lpwstr/>
  </property>
</Properties>
</file>