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7"/>
  </p:notesMasterIdLst>
  <p:handoutMasterIdLst>
    <p:handoutMasterId r:id="rId28"/>
  </p:handoutMasterIdLst>
  <p:sldIdLst>
    <p:sldId id="397" r:id="rId2"/>
    <p:sldId id="405" r:id="rId3"/>
    <p:sldId id="389" r:id="rId4"/>
    <p:sldId id="425" r:id="rId5"/>
    <p:sldId id="400" r:id="rId6"/>
    <p:sldId id="424" r:id="rId7"/>
    <p:sldId id="426" r:id="rId8"/>
    <p:sldId id="427" r:id="rId9"/>
    <p:sldId id="402" r:id="rId10"/>
    <p:sldId id="345" r:id="rId11"/>
    <p:sldId id="414" r:id="rId12"/>
    <p:sldId id="406" r:id="rId13"/>
    <p:sldId id="407" r:id="rId14"/>
    <p:sldId id="408" r:id="rId15"/>
    <p:sldId id="409" r:id="rId16"/>
    <p:sldId id="410" r:id="rId17"/>
    <p:sldId id="411" r:id="rId18"/>
    <p:sldId id="419" r:id="rId19"/>
    <p:sldId id="394" r:id="rId20"/>
    <p:sldId id="417" r:id="rId21"/>
    <p:sldId id="420" r:id="rId22"/>
    <p:sldId id="421" r:id="rId23"/>
    <p:sldId id="390" r:id="rId24"/>
    <p:sldId id="422" r:id="rId25"/>
    <p:sldId id="418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A64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6ED0A-8936-443F-8280-E34DAE4680DC}" type="datetimeFigureOut">
              <a:rPr lang="hu-HU" smtClean="0"/>
              <a:t>2022. 03. 26.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A30C-EC0B-40A5-BB84-5E597AE698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9047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noProof="0" smtClean="0"/>
              <a:t>Mintaszöveg szerkesztése</a:t>
            </a:r>
          </a:p>
          <a:p>
            <a:pPr lvl="1"/>
            <a:r>
              <a:rPr lang="hu-HU" altLang="hu-HU" noProof="0" smtClean="0"/>
              <a:t>Második szint</a:t>
            </a:r>
          </a:p>
          <a:p>
            <a:pPr lvl="2"/>
            <a:r>
              <a:rPr lang="hu-HU" altLang="hu-HU" noProof="0" smtClean="0"/>
              <a:t>Harmadik szint</a:t>
            </a:r>
          </a:p>
          <a:p>
            <a:pPr lvl="3"/>
            <a:r>
              <a:rPr lang="hu-HU" altLang="hu-HU" noProof="0" smtClean="0"/>
              <a:t>Negyedik szint</a:t>
            </a:r>
          </a:p>
          <a:p>
            <a:pPr lvl="4"/>
            <a:r>
              <a:rPr lang="hu-HU" altLang="hu-HU" noProof="0" smtClean="0"/>
              <a:t>Ötödik szint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AA4D75B-AFD6-46A5-81BB-64CD4688B12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A8FB4460-4EAA-4D3D-AFA8-604AB23B00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5D476A1-2D90-41AB-B71D-24291320663E}" type="slidenum">
              <a:rPr lang="hu-HU" altLang="hu-HU" sz="1200"/>
              <a:pPr algn="r" eaLnBrk="1" hangingPunct="1"/>
              <a:t>3</a:t>
            </a:fld>
            <a:endParaRPr lang="hu-HU" altLang="hu-HU" sz="1200" dirty="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1155A977-1196-4DDC-87E9-B0D33B7D2C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3C3CD8AF-3A79-492E-B694-8789FA3600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31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1C6E8-10FC-4A5C-B89D-09FA123CE44A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1654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E6486-C69C-4D74-99A5-AA88382D03A7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6078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5811B-4969-4B35-BF03-8DF8B53829B5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1398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3113C-0FC5-426A-A6AC-5FA61891C292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4794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5771D-7EA6-4AE8-84D1-1671D25915C9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7003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C1316-3F2D-44A1-BBD6-09ABB21BD4F4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80301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6B338-00D5-4389-A7F7-A3E09F403982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254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hu-HU" dirty="0" smtClean="0"/>
              <a:t>„És még mások”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276EDB-CC57-4ED6-A847-45BE8866A137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6" name="Téglalap 5"/>
          <p:cNvSpPr/>
          <p:nvPr userDrawn="1"/>
        </p:nvSpPr>
        <p:spPr>
          <a:xfrm>
            <a:off x="2286000" y="310583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800" dirty="0" smtClean="0"/>
              <a:t>Pandémia, </a:t>
            </a:r>
          </a:p>
          <a:p>
            <a:r>
              <a:rPr lang="hu-HU" sz="2800" dirty="0" smtClean="0"/>
              <a:t>Információs túlterhelés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27809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3D10D-79D3-4E60-817C-C8215CDF6CC1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0111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2859C-56E2-4188-B9D9-3EA2C4BF5475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6045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C5064-BA80-4F78-A464-9D97615A6675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3202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4343F3-B473-4266-BC9F-6C584B901000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2090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kutatási adatok minőségközpontú kezelése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Dr. Koltay Tibor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1C6E8-10FC-4A5C-B89D-09FA123CE44A}" type="slidenum">
              <a:rPr lang="hu-HU" altLang="hu-HU" smtClean="0"/>
              <a:pPr>
                <a:defRPr/>
              </a:pPr>
              <a:t>1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1957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adatok gondozása (data </a:t>
            </a:r>
            <a:r>
              <a:rPr lang="hu-HU" dirty="0" err="1"/>
              <a:t>curation</a:t>
            </a:r>
            <a:r>
              <a:rPr lang="hu-HU" dirty="0"/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3200" dirty="0" smtClean="0"/>
          </a:p>
          <a:p>
            <a:r>
              <a:rPr lang="hu-HU" sz="3200" dirty="0" smtClean="0"/>
              <a:t>Része </a:t>
            </a:r>
            <a:r>
              <a:rPr lang="hu-HU" sz="3200" dirty="0"/>
              <a:t>a kutatási adatok </a:t>
            </a:r>
            <a:r>
              <a:rPr lang="hu-HU" sz="3200" dirty="0" smtClean="0"/>
              <a:t>kezelésének</a:t>
            </a:r>
            <a:r>
              <a:rPr lang="hu-HU" sz="3200" dirty="0"/>
              <a:t>. </a:t>
            </a:r>
            <a:endParaRPr lang="hu-HU" sz="3200" dirty="0" smtClean="0"/>
          </a:p>
          <a:p>
            <a:r>
              <a:rPr lang="hu-HU" sz="3200" dirty="0" smtClean="0"/>
              <a:t>Az </a:t>
            </a:r>
            <a:r>
              <a:rPr lang="hu-HU" sz="3200" dirty="0" smtClean="0"/>
              <a:t>adatrepozitóriumok  kurátorai és a könyvtárosok munkája 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en-GB" dirty="0" smtClean="0"/>
              <a:t>→</a:t>
            </a:r>
            <a:r>
              <a:rPr lang="hu-HU" dirty="0" smtClean="0"/>
              <a:t> </a:t>
            </a:r>
            <a:r>
              <a:rPr lang="hu-HU" sz="3200" dirty="0" smtClean="0"/>
              <a:t>a </a:t>
            </a:r>
            <a:r>
              <a:rPr lang="hu-HU" sz="3200" dirty="0" smtClean="0"/>
              <a:t>hasznos és </a:t>
            </a:r>
            <a:r>
              <a:rPr lang="hu-HU" sz="3200" dirty="0"/>
              <a:t>tartós </a:t>
            </a:r>
            <a:r>
              <a:rPr lang="hu-HU" sz="3200" dirty="0" smtClean="0"/>
              <a:t>hozzáférés 	 </a:t>
            </a:r>
            <a:endParaRPr lang="hu-HU" sz="3200" dirty="0" smtClean="0"/>
          </a:p>
          <a:p>
            <a:r>
              <a:rPr lang="hu-HU" sz="3200" dirty="0" smtClean="0"/>
              <a:t>Technikai infrastruktúra= egyedi </a:t>
            </a:r>
            <a:r>
              <a:rPr lang="hu-HU" sz="3200" dirty="0"/>
              <a:t>azonosítók és metaadatok tartós </a:t>
            </a:r>
            <a:r>
              <a:rPr lang="hu-HU" sz="3200" dirty="0" smtClean="0"/>
              <a:t>tárolása </a:t>
            </a:r>
            <a:r>
              <a:rPr lang="hu-HU" sz="3200" dirty="0"/>
              <a:t>és </a:t>
            </a:r>
            <a:r>
              <a:rPr lang="hu-HU" sz="3200" dirty="0" smtClean="0"/>
              <a:t>hozzárendelése. </a:t>
            </a:r>
            <a:endParaRPr lang="hu-HU" sz="32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3113C-0FC5-426A-A6AC-5FA61891C292}" type="slidenum">
              <a:rPr lang="hu-HU" altLang="hu-HU" smtClean="0"/>
              <a:pPr>
                <a:defRPr/>
              </a:pPr>
              <a:t>10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165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adatszabványok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hu-HU" sz="3200" dirty="0" smtClean="0"/>
          </a:p>
          <a:p>
            <a:pPr marL="0" indent="0">
              <a:buNone/>
            </a:pPr>
            <a:r>
              <a:rPr lang="hu-HU" sz="3200" dirty="0" smtClean="0"/>
              <a:t>A minőségére </a:t>
            </a:r>
            <a:r>
              <a:rPr lang="hu-HU" sz="3200" dirty="0"/>
              <a:t>gyakorolt </a:t>
            </a:r>
            <a:r>
              <a:rPr lang="hu-HU" sz="3200" dirty="0" smtClean="0"/>
              <a:t>hatásuk </a:t>
            </a:r>
            <a:r>
              <a:rPr lang="hu-HU" sz="3200" dirty="0"/>
              <a:t>az adatok típusától függően más és más. </a:t>
            </a:r>
            <a:endParaRPr lang="hu-HU" sz="3200" dirty="0" smtClean="0"/>
          </a:p>
          <a:p>
            <a:pPr marL="0" indent="0">
              <a:buNone/>
            </a:pPr>
            <a:r>
              <a:rPr lang="hu-HU" sz="3200" dirty="0" smtClean="0"/>
              <a:t>Részben </a:t>
            </a:r>
            <a:r>
              <a:rPr lang="hu-HU" sz="3200" dirty="0"/>
              <a:t>attól is függ, hogy milyen a minőséggel kapcsolatos szemléletünk. </a:t>
            </a:r>
            <a:endParaRPr lang="hu-HU" sz="3200" dirty="0" smtClean="0"/>
          </a:p>
          <a:p>
            <a:pPr marL="0" indent="0">
              <a:buNone/>
            </a:pPr>
            <a:r>
              <a:rPr lang="hu-HU" sz="3200" dirty="0" smtClean="0"/>
              <a:t>= Koncentrálhatunk </a:t>
            </a:r>
            <a:r>
              <a:rPr lang="hu-HU" sz="3200" dirty="0"/>
              <a:t>a specifikációknak való megfelelésre, vagy az adatok használatra való </a:t>
            </a:r>
            <a:r>
              <a:rPr lang="hu-HU" sz="3200" dirty="0" err="1" smtClean="0"/>
              <a:t>alkalmasságra</a:t>
            </a:r>
            <a:r>
              <a:rPr lang="hu-HU" sz="3200" dirty="0" smtClean="0"/>
              <a:t>. </a:t>
            </a:r>
            <a:endParaRPr lang="hu-HU" sz="3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3113C-0FC5-426A-A6AC-5FA61891C292}" type="slidenum">
              <a:rPr lang="hu-HU" altLang="hu-HU" smtClean="0"/>
              <a:pPr>
                <a:defRPr/>
              </a:pPr>
              <a:t>11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6082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Az adatok belső lényegéből fakadó </a:t>
            </a:r>
            <a:r>
              <a:rPr lang="hu-HU" dirty="0" smtClean="0"/>
              <a:t>minőségi jellemzők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sz="3200" dirty="0" smtClean="0"/>
          </a:p>
          <a:p>
            <a:pPr marL="0" indent="0">
              <a:buNone/>
            </a:pPr>
            <a:r>
              <a:rPr lang="hu-HU" sz="3200" dirty="0" smtClean="0"/>
              <a:t>Függetlenek </a:t>
            </a:r>
            <a:r>
              <a:rPr lang="hu-HU" sz="3200" dirty="0"/>
              <a:t>attól, hogy használják, vagy valaha használták-e az adatokat. </a:t>
            </a:r>
          </a:p>
          <a:p>
            <a:pPr lvl="0"/>
            <a:r>
              <a:rPr lang="hu-HU" sz="3200" dirty="0"/>
              <a:t>pontosság, (pragmatikai jellemző is)</a:t>
            </a:r>
          </a:p>
          <a:p>
            <a:pPr lvl="0"/>
            <a:r>
              <a:rPr lang="hu-HU" sz="3200" dirty="0"/>
              <a:t>objektivitás, </a:t>
            </a:r>
          </a:p>
          <a:p>
            <a:pPr lvl="0"/>
            <a:r>
              <a:rPr lang="hu-HU" sz="3200" dirty="0" smtClean="0"/>
              <a:t>hihetőség </a:t>
            </a:r>
            <a:r>
              <a:rPr lang="hu-HU" sz="3200" dirty="0"/>
              <a:t>(szemantikai jellemző is</a:t>
            </a:r>
            <a:r>
              <a:rPr lang="hu-HU" sz="3200" dirty="0" smtClean="0"/>
              <a:t>).</a:t>
            </a:r>
            <a:endParaRPr lang="hu-HU" sz="3200" dirty="0"/>
          </a:p>
          <a:p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3D10D-79D3-4E60-817C-C8215CDF6CC1}" type="slidenum">
              <a:rPr lang="hu-HU" altLang="hu-HU" smtClean="0"/>
              <a:pPr>
                <a:defRPr/>
              </a:pPr>
              <a:t>12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1164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Kontextuális </a:t>
            </a:r>
            <a:r>
              <a:rPr lang="hu-HU" dirty="0"/>
              <a:t>(rendszerfüggő) jellemzők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3200" dirty="0" smtClean="0"/>
          </a:p>
          <a:p>
            <a:r>
              <a:rPr lang="hu-HU" sz="3200" dirty="0" smtClean="0"/>
              <a:t>az </a:t>
            </a:r>
            <a:r>
              <a:rPr lang="hu-HU" sz="3200" dirty="0"/>
              <a:t>adatok </a:t>
            </a:r>
            <a:r>
              <a:rPr lang="hu-HU" sz="3200" dirty="0" smtClean="0"/>
              <a:t>mennyisége,</a:t>
            </a:r>
            <a:endParaRPr lang="hu-HU" sz="3200" dirty="0"/>
          </a:p>
          <a:p>
            <a:r>
              <a:rPr lang="hu-HU" sz="3200" dirty="0" smtClean="0"/>
              <a:t>relevancia </a:t>
            </a:r>
            <a:r>
              <a:rPr lang="hu-HU" sz="3200" dirty="0"/>
              <a:t>(pragmatikai is</a:t>
            </a:r>
            <a:r>
              <a:rPr lang="hu-HU" sz="3200" dirty="0" smtClean="0"/>
              <a:t>),</a:t>
            </a:r>
            <a:endParaRPr lang="hu-HU" sz="3200" dirty="0"/>
          </a:p>
          <a:p>
            <a:r>
              <a:rPr lang="hu-HU" sz="3200" dirty="0"/>
              <a:t>a hozzáadott érték </a:t>
            </a:r>
            <a:r>
              <a:rPr lang="hu-HU" sz="3200" dirty="0" smtClean="0"/>
              <a:t>megléte </a:t>
            </a:r>
            <a:r>
              <a:rPr lang="hu-HU" sz="3200" dirty="0"/>
              <a:t>(pragmatikai is</a:t>
            </a:r>
            <a:r>
              <a:rPr lang="hu-HU" sz="3200" dirty="0" smtClean="0"/>
              <a:t>),</a:t>
            </a:r>
            <a:endParaRPr lang="hu-HU" sz="3200" dirty="0"/>
          </a:p>
          <a:p>
            <a:r>
              <a:rPr lang="hu-HU" sz="3200" dirty="0" smtClean="0"/>
              <a:t>időszerűség </a:t>
            </a:r>
            <a:r>
              <a:rPr lang="hu-HU" sz="3200" dirty="0"/>
              <a:t>(pragmatikai is</a:t>
            </a:r>
            <a:r>
              <a:rPr lang="hu-HU" sz="3200" dirty="0" smtClean="0"/>
              <a:t>),</a:t>
            </a:r>
            <a:endParaRPr lang="hu-HU" sz="3200" dirty="0"/>
          </a:p>
          <a:p>
            <a:r>
              <a:rPr lang="hu-HU" sz="3200" dirty="0" smtClean="0"/>
              <a:t>teljesség </a:t>
            </a:r>
            <a:r>
              <a:rPr lang="hu-HU" sz="3200" dirty="0"/>
              <a:t>(pragmatikai és kontextuális jellemző</a:t>
            </a:r>
            <a:r>
              <a:rPr lang="hu-HU" sz="3200" dirty="0" smtClean="0"/>
              <a:t>).</a:t>
            </a: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3113C-0FC5-426A-A6AC-5FA61891C292}" type="slidenum">
              <a:rPr lang="hu-HU" altLang="hu-HU" smtClean="0"/>
              <a:pPr>
                <a:defRPr/>
              </a:pPr>
              <a:t>13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38381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/>
              <a:t>Az időbeliséghez kötődő jellemzők</a:t>
            </a:r>
            <a:br>
              <a:rPr lang="hu-HU" sz="3600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hu-HU" sz="3200" dirty="0" smtClean="0"/>
          </a:p>
          <a:p>
            <a:pPr lvl="0"/>
            <a:r>
              <a:rPr lang="hu-HU" sz="3200" dirty="0" smtClean="0"/>
              <a:t>érvényesség</a:t>
            </a:r>
            <a:r>
              <a:rPr lang="hu-HU" sz="3200" dirty="0"/>
              <a:t>, </a:t>
            </a:r>
          </a:p>
          <a:p>
            <a:pPr lvl="0"/>
            <a:r>
              <a:rPr lang="hu-HU" sz="3200" dirty="0"/>
              <a:t>illékonyság (gyors elavulás).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3113C-0FC5-426A-A6AC-5FA61891C292}" type="slidenum">
              <a:rPr lang="hu-HU" altLang="hu-HU" smtClean="0"/>
              <a:pPr>
                <a:defRPr/>
              </a:pPr>
              <a:t>14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8680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Kiemelkedően fontos a bizalom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smtClean="0"/>
              <a:t>Meghatározói</a:t>
            </a:r>
            <a:endParaRPr lang="hu-HU" sz="2800" dirty="0"/>
          </a:p>
          <a:p>
            <a:r>
              <a:rPr lang="hu-HU" sz="3200" dirty="0" smtClean="0"/>
              <a:t>az </a:t>
            </a:r>
            <a:r>
              <a:rPr lang="hu-HU" sz="3200" dirty="0"/>
              <a:t>adott szakterület jellemzői, </a:t>
            </a:r>
          </a:p>
          <a:p>
            <a:r>
              <a:rPr lang="hu-HU" sz="3200" dirty="0" smtClean="0"/>
              <a:t>az </a:t>
            </a:r>
            <a:r>
              <a:rPr lang="hu-HU" sz="3200" dirty="0"/>
              <a:t>adatokat értékelők előítéletei.</a:t>
            </a:r>
          </a:p>
          <a:p>
            <a:pPr marL="0" indent="0">
              <a:buNone/>
            </a:pPr>
            <a:r>
              <a:rPr lang="hu-HU" sz="3200" dirty="0"/>
              <a:t>A kérdéses adatállományt bírálta-e szerzőjén kívül más is? </a:t>
            </a:r>
          </a:p>
          <a:p>
            <a:pPr marL="0" indent="0">
              <a:buNone/>
            </a:pPr>
            <a:r>
              <a:rPr lang="hu-HU" sz="3200" dirty="0"/>
              <a:t>A bizalom vonatkozhat magára az adatállományra, vagy kiterjedhet valamely </a:t>
            </a:r>
            <a:r>
              <a:rPr lang="hu-HU" sz="3200" dirty="0" err="1"/>
              <a:t>repozitóriumban</a:t>
            </a:r>
            <a:r>
              <a:rPr lang="hu-HU" sz="3200" dirty="0"/>
              <a:t> elhelyezett példányára is.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3113C-0FC5-426A-A6AC-5FA61891C292}" type="slidenum">
              <a:rPr lang="hu-HU" altLang="hu-HU" smtClean="0"/>
              <a:pPr>
                <a:defRPr/>
              </a:pPr>
              <a:t>15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639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bizalom további jellemzői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hu-HU" dirty="0"/>
          </a:p>
          <a:p>
            <a:r>
              <a:rPr lang="hu-HU" sz="3000" dirty="0" smtClean="0"/>
              <a:t>Érthetőség </a:t>
            </a:r>
            <a:r>
              <a:rPr lang="hu-HU" sz="3000" dirty="0"/>
              <a:t>= elegendő kontextus áll-e rendelkezésre az adatok </a:t>
            </a:r>
            <a:r>
              <a:rPr lang="hu-HU" sz="3000" dirty="0" smtClean="0"/>
              <a:t>eredetéről? </a:t>
            </a:r>
            <a:endParaRPr lang="hu-HU" sz="3000" dirty="0"/>
          </a:p>
          <a:p>
            <a:r>
              <a:rPr lang="hu-HU" sz="3000" dirty="0"/>
              <a:t>Használhatóság = az adatok megtalálhatók, hozzáférhetőek és használható formátumban </a:t>
            </a:r>
            <a:r>
              <a:rPr lang="hu-HU" sz="3000" dirty="0" smtClean="0"/>
              <a:t>vannak-e?</a:t>
            </a:r>
            <a:endParaRPr lang="hu-HU" sz="3000" dirty="0"/>
          </a:p>
          <a:p>
            <a:pPr marL="0" indent="0">
              <a:buNone/>
            </a:pPr>
            <a:r>
              <a:rPr lang="hu-HU" sz="3000" dirty="0"/>
              <a:t>+ Az adatoknak a bitek szintjén azonosnak kell lenniük egy korábbi, elfogadott és ellenőrzött állapottal. </a:t>
            </a:r>
            <a:endParaRPr lang="hu-HU" sz="3000" dirty="0" smtClean="0"/>
          </a:p>
          <a:p>
            <a:pPr marL="0" indent="0">
              <a:buNone/>
            </a:pPr>
            <a:r>
              <a:rPr lang="hu-HU" sz="3000" dirty="0"/>
              <a:t>Az adatrepozitóriumok esetében </a:t>
            </a:r>
            <a:r>
              <a:rPr lang="hu-HU" sz="3000" dirty="0" smtClean="0"/>
              <a:t>feltételezhetjük, nincsen szó </a:t>
            </a:r>
            <a:r>
              <a:rPr lang="hu-HU" sz="3000" dirty="0"/>
              <a:t>félrevezetésről ≠ az </a:t>
            </a:r>
            <a:r>
              <a:rPr lang="hu-HU" sz="3000" dirty="0" smtClean="0"/>
              <a:t>adatokba vetett bizalom </a:t>
            </a:r>
            <a:endParaRPr lang="hu-HU" sz="300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3113C-0FC5-426A-A6AC-5FA61891C292}" type="slidenum">
              <a:rPr lang="hu-HU" altLang="hu-HU" smtClean="0"/>
              <a:pPr>
                <a:defRPr/>
              </a:pPr>
              <a:t>16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866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Még „mindig” bizalom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800" dirty="0"/>
              <a:t>Megítélése szubjektív, így mértékét befolyásolja </a:t>
            </a:r>
          </a:p>
          <a:p>
            <a:pPr lvl="0"/>
            <a:r>
              <a:rPr lang="hu-HU" sz="2800" dirty="0"/>
              <a:t>az adott szakterületen kialakult gyakorlat, </a:t>
            </a:r>
          </a:p>
          <a:p>
            <a:pPr lvl="0"/>
            <a:r>
              <a:rPr lang="hu-HU" sz="2800" dirty="0"/>
              <a:t>az adatok </a:t>
            </a:r>
            <a:r>
              <a:rPr lang="hu-HU" sz="2800" dirty="0" err="1"/>
              <a:t>létrehozóinak</a:t>
            </a:r>
            <a:r>
              <a:rPr lang="hu-HU" sz="2800" dirty="0"/>
              <a:t> jóhírneve,</a:t>
            </a:r>
          </a:p>
          <a:p>
            <a:pPr lvl="0"/>
            <a:r>
              <a:rPr lang="hu-HU" sz="2800" dirty="0"/>
              <a:t>az adatokat értékelő személyek előítéletei. </a:t>
            </a:r>
          </a:p>
          <a:p>
            <a:r>
              <a:rPr lang="hu-HU" sz="2800" dirty="0" smtClean="0"/>
              <a:t>Az adatok szolgáltatójának kultúrája garanciát jelent arra, hogy biztosítani tudja a felhasználókat arról, hogy az adatok számos jellemzője megfelelő. </a:t>
            </a:r>
          </a:p>
          <a:p>
            <a:r>
              <a:rPr lang="hu-HU" sz="2800" dirty="0" smtClean="0"/>
              <a:t>A </a:t>
            </a:r>
            <a:r>
              <a:rPr lang="hu-HU" sz="2800" dirty="0"/>
              <a:t>felsőoktatási intézmények és a kutatóintézetek esetében a bizalom lényegében automatikus, ha egyébként nyitottságot és átláthatóságot mutatnak</a:t>
            </a:r>
            <a:r>
              <a:rPr lang="hu-HU" sz="2800" dirty="0" smtClean="0"/>
              <a:t>.</a:t>
            </a:r>
          </a:p>
          <a:p>
            <a:endParaRPr lang="hu-HU" sz="280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3113C-0FC5-426A-A6AC-5FA61891C292}" type="slidenum">
              <a:rPr lang="hu-HU" altLang="hu-HU" smtClean="0"/>
              <a:pPr>
                <a:defRPr/>
              </a:pPr>
              <a:t>17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5747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smtClean="0"/>
              <a:t>bizalom </a:t>
            </a:r>
            <a:r>
              <a:rPr lang="hu-HU" dirty="0" smtClean="0"/>
              <a:t>fontos, de tudnunk kell, hogy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3200" dirty="0" smtClean="0"/>
              <a:t>•</a:t>
            </a:r>
            <a:r>
              <a:rPr lang="hu-HU" sz="3200" dirty="0"/>
              <a:t>	Ki felelős a minőség ellenőrzéséért? </a:t>
            </a:r>
          </a:p>
          <a:p>
            <a:pPr marL="0" indent="0">
              <a:buNone/>
            </a:pPr>
            <a:r>
              <a:rPr lang="hu-HU" sz="3200" dirty="0"/>
              <a:t>•	Milyen folyamatok zajlanak le ennek az 	ellenőrzésnek a folyamán? </a:t>
            </a:r>
          </a:p>
          <a:p>
            <a:pPr marL="0" indent="0">
              <a:buNone/>
            </a:pPr>
            <a:r>
              <a:rPr lang="hu-HU" sz="3200" dirty="0"/>
              <a:t>•	Hogyan oldhatók meg </a:t>
            </a:r>
            <a:r>
              <a:rPr lang="hu-HU" sz="3200" dirty="0" smtClean="0"/>
              <a:t>az (esetleg) </a:t>
            </a:r>
            <a:r>
              <a:rPr lang="hu-HU" sz="3200" dirty="0"/>
              <a:t>hiányzó </a:t>
            </a:r>
            <a:r>
              <a:rPr lang="hu-HU" sz="3200" dirty="0" smtClean="0"/>
              <a:t>	adatok okozta problémák</a:t>
            </a:r>
            <a:r>
              <a:rPr lang="hu-HU" sz="3200" dirty="0"/>
              <a:t>? </a:t>
            </a:r>
            <a:endParaRPr lang="hu-HU" sz="3200" dirty="0" smtClean="0"/>
          </a:p>
          <a:p>
            <a:pPr marL="0" indent="0">
              <a:buNone/>
            </a:pPr>
            <a:r>
              <a:rPr lang="en-GB" dirty="0" smtClean="0"/>
              <a:t>→</a:t>
            </a:r>
            <a:r>
              <a:rPr lang="hu-HU" dirty="0" smtClean="0"/>
              <a:t> </a:t>
            </a:r>
            <a:r>
              <a:rPr lang="hu-HU" sz="3200" dirty="0" smtClean="0">
                <a:solidFill>
                  <a:srgbClr val="0070C0"/>
                </a:solidFill>
              </a:rPr>
              <a:t>Adatkormányzás</a:t>
            </a:r>
            <a:endParaRPr lang="hu-HU" sz="3200" dirty="0">
              <a:solidFill>
                <a:srgbClr val="0070C0"/>
              </a:solidFill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3113C-0FC5-426A-A6AC-5FA61891C292}" type="slidenum">
              <a:rPr lang="hu-HU" altLang="hu-HU" smtClean="0"/>
              <a:pPr>
                <a:defRPr/>
              </a:pPr>
              <a:t>18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251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70C0"/>
                </a:solidFill>
                <a:latin typeface="+mn-lt"/>
              </a:rPr>
              <a:t>Adatkormányzás</a:t>
            </a:r>
            <a:r>
              <a:rPr lang="hu-HU" dirty="0">
                <a:latin typeface="+mn-lt"/>
              </a:rPr>
              <a:t/>
            </a:r>
            <a:br>
              <a:rPr lang="hu-HU" dirty="0">
                <a:latin typeface="+mn-lt"/>
              </a:rPr>
            </a:b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200" dirty="0" smtClean="0"/>
              <a:t>Célja</a:t>
            </a:r>
            <a:r>
              <a:rPr lang="hu-HU" sz="3200" dirty="0"/>
              <a:t>, hogy szabványosított és megismételhető folyamatokra építve átláthatóvá tegye az adatokkal kapcsolatos folyamatokat és döntéshozatalt.  </a:t>
            </a:r>
            <a:endParaRPr lang="hu-HU" sz="3200" dirty="0" smtClean="0"/>
          </a:p>
          <a:p>
            <a:r>
              <a:rPr lang="hu-HU" sz="3200" dirty="0" smtClean="0"/>
              <a:t>Ennek </a:t>
            </a:r>
            <a:r>
              <a:rPr lang="hu-HU" sz="3200" dirty="0"/>
              <a:t>megvalósítása </a:t>
            </a:r>
            <a:r>
              <a:rPr lang="hu-HU" sz="3200" dirty="0" smtClean="0"/>
              <a:t>megköveteli</a:t>
            </a:r>
            <a:r>
              <a:rPr lang="hu-HU" sz="3200" dirty="0"/>
              <a:t>, hogy rendelkezzünk </a:t>
            </a:r>
            <a:r>
              <a:rPr lang="hu-HU" sz="3200" dirty="0" smtClean="0">
                <a:solidFill>
                  <a:srgbClr val="FF0000"/>
                </a:solidFill>
              </a:rPr>
              <a:t>adatműveltség</a:t>
            </a:r>
            <a:r>
              <a:rPr lang="hu-HU" sz="3200" dirty="0" smtClean="0"/>
              <a:t>gel.</a:t>
            </a:r>
          </a:p>
          <a:p>
            <a:r>
              <a:rPr lang="hu-HU" sz="3200" dirty="0" smtClean="0"/>
              <a:t>Kihat az adatok minőségére is.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3113C-0FC5-426A-A6AC-5FA61891C292}" type="slidenum">
              <a:rPr lang="hu-HU" altLang="hu-HU" smtClean="0"/>
              <a:pPr>
                <a:defRPr/>
              </a:pPr>
              <a:t>19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742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minőség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FF6699"/>
                </a:solidFill>
              </a:rPr>
              <a:t>Népszerű</a:t>
            </a:r>
            <a:r>
              <a:rPr lang="hu-HU" sz="3200" dirty="0" smtClean="0"/>
              <a:t>, ha általában beszélünk róla.</a:t>
            </a:r>
          </a:p>
          <a:p>
            <a:r>
              <a:rPr lang="hu-HU" sz="3200" b="1" dirty="0" smtClean="0"/>
              <a:t>Népszerűtlen</a:t>
            </a:r>
            <a:r>
              <a:rPr lang="hu-HU" sz="3200" dirty="0" smtClean="0"/>
              <a:t>, </a:t>
            </a:r>
            <a:r>
              <a:rPr lang="hu-HU" sz="3200" dirty="0"/>
              <a:t>ha </a:t>
            </a:r>
            <a:r>
              <a:rPr lang="hu-HU" sz="3200" dirty="0" smtClean="0"/>
              <a:t>konkrét jellemzőit </a:t>
            </a:r>
            <a:r>
              <a:rPr lang="hu-HU" sz="3200" dirty="0" smtClean="0"/>
              <a:t>kell felsorolni.</a:t>
            </a:r>
          </a:p>
          <a:p>
            <a:pPr marL="0" indent="0">
              <a:buNone/>
            </a:pPr>
            <a:r>
              <a:rPr lang="hu-HU" sz="3200" smtClean="0"/>
              <a:t>= Összetett </a:t>
            </a:r>
            <a:r>
              <a:rPr lang="hu-HU" sz="3200" dirty="0" smtClean="0"/>
              <a:t>problémakör</a:t>
            </a:r>
            <a:endParaRPr lang="hu-HU" sz="3200" dirty="0" smtClean="0"/>
          </a:p>
          <a:p>
            <a:pPr marL="0" indent="0">
              <a:buNone/>
            </a:pPr>
            <a:r>
              <a:rPr lang="hu-HU" sz="3200" smtClean="0"/>
              <a:t>A </a:t>
            </a:r>
            <a:r>
              <a:rPr lang="hu-HU" sz="3200" dirty="0"/>
              <a:t>jellemzők sokféleképpen csoportosíthatók </a:t>
            </a:r>
            <a:r>
              <a:rPr lang="hu-HU" sz="3200" dirty="0" smtClean="0"/>
              <a:t>Gyakran </a:t>
            </a:r>
            <a:r>
              <a:rPr lang="hu-HU" sz="3200" dirty="0"/>
              <a:t>átfedésben vannak egymással.</a:t>
            </a:r>
          </a:p>
          <a:p>
            <a:endParaRPr lang="hu-HU" sz="3200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3113C-0FC5-426A-A6AC-5FA61891C292}" type="slidenum">
              <a:rPr lang="hu-HU" altLang="hu-HU" smtClean="0"/>
              <a:pPr>
                <a:defRPr/>
              </a:pPr>
              <a:t>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9861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410368"/>
            <a:ext cx="7886700" cy="1325563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Adatműveltség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u-HU" altLang="hu-HU" sz="2800" dirty="0"/>
              <a:t>Az adatok megértésének, használatának és kezelésének képessége.</a:t>
            </a:r>
          </a:p>
          <a:p>
            <a:pPr marL="0" indent="0">
              <a:buNone/>
            </a:pPr>
            <a:r>
              <a:rPr lang="hu-HU" sz="2800" dirty="0" smtClean="0"/>
              <a:t>Olyan készségek </a:t>
            </a:r>
            <a:r>
              <a:rPr lang="hu-HU" sz="2800" dirty="0"/>
              <a:t>és képességek összege, amelyek lehetővé teszik, hogy </a:t>
            </a:r>
            <a:endParaRPr lang="hu-HU" sz="2800" dirty="0" smtClean="0"/>
          </a:p>
          <a:p>
            <a:r>
              <a:rPr lang="hu-HU" sz="2800" dirty="0" smtClean="0"/>
              <a:t>elérjük</a:t>
            </a:r>
            <a:r>
              <a:rPr lang="hu-HU" sz="2800" dirty="0"/>
              <a:t>, továbbá etikusan használjuk a kutatási adatokat, </a:t>
            </a:r>
            <a:endParaRPr lang="hu-HU" sz="2800" dirty="0" smtClean="0"/>
          </a:p>
          <a:p>
            <a:r>
              <a:rPr lang="hu-HU" sz="2800" dirty="0" smtClean="0"/>
              <a:t>kritikai </a:t>
            </a:r>
            <a:r>
              <a:rPr lang="hu-HU" sz="2800" dirty="0"/>
              <a:t>szemlélettel értelmezni és interpretálni tudjuk azokat.  </a:t>
            </a:r>
            <a:endParaRPr lang="hu-HU" sz="2800" dirty="0" smtClean="0"/>
          </a:p>
          <a:p>
            <a:pPr marL="0" indent="0">
              <a:buNone/>
            </a:pPr>
            <a:r>
              <a:rPr lang="hu-HU" sz="2800" dirty="0" smtClean="0"/>
              <a:t>= A kutatási adatok szakkönyvtári gondozása</a:t>
            </a:r>
          </a:p>
          <a:p>
            <a:pPr marL="0" indent="0">
              <a:buNone/>
            </a:pPr>
            <a:r>
              <a:rPr lang="hu-HU" sz="2800" dirty="0" smtClean="0"/>
              <a:t>	Van állampolgári adatműveltség is. </a:t>
            </a:r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3113C-0FC5-426A-A6AC-5FA61891C292}" type="slidenum">
              <a:rPr lang="hu-HU" altLang="hu-HU" smtClean="0"/>
              <a:pPr>
                <a:defRPr/>
              </a:pPr>
              <a:t>20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058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nagy adatok (</a:t>
            </a:r>
            <a:r>
              <a:rPr lang="hu-HU" dirty="0" err="1"/>
              <a:t>big</a:t>
            </a:r>
            <a:r>
              <a:rPr lang="hu-HU" dirty="0"/>
              <a:t> data) minősége 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3200" dirty="0" smtClean="0"/>
          </a:p>
          <a:p>
            <a:r>
              <a:rPr lang="hu-HU" sz="3200" dirty="0" smtClean="0"/>
              <a:t>A </a:t>
            </a:r>
            <a:r>
              <a:rPr lang="hu-HU" sz="3200" dirty="0"/>
              <a:t>minőségi jellemzők többsége érvényes a nagy adatokra </a:t>
            </a:r>
            <a:r>
              <a:rPr lang="hu-HU" sz="3200" dirty="0" smtClean="0"/>
              <a:t>is.</a:t>
            </a:r>
            <a:endParaRPr lang="hu-HU" sz="3200" dirty="0"/>
          </a:p>
          <a:p>
            <a:r>
              <a:rPr lang="hu-HU" sz="3200" dirty="0" smtClean="0"/>
              <a:t>Különösen fontos az </a:t>
            </a:r>
            <a:r>
              <a:rPr lang="hu-HU" sz="3200" dirty="0"/>
              <a:t>érvényesség = az adatok eredetétől, gyűjtésük és feldolgozásuk módjától függő statisztikai megbízhatóság </a:t>
            </a:r>
            <a:r>
              <a:rPr lang="hu-HU" sz="3200" dirty="0" smtClean="0"/>
              <a:t>származás </a:t>
            </a:r>
            <a:r>
              <a:rPr lang="hu-HU" sz="3200" dirty="0"/>
              <a:t>és tárolás.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3113C-0FC5-426A-A6AC-5FA61891C292}" type="slidenum">
              <a:rPr lang="hu-HU" altLang="hu-HU" smtClean="0"/>
              <a:pPr>
                <a:defRPr/>
              </a:pPr>
              <a:t>21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951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Fontos további </a:t>
            </a:r>
            <a:r>
              <a:rPr lang="hu-HU" dirty="0" smtClean="0"/>
              <a:t>tényezők (nagy adatok)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3200" dirty="0"/>
              <a:t>	</a:t>
            </a:r>
            <a:endParaRPr lang="hu-HU" sz="3200" dirty="0" smtClean="0"/>
          </a:p>
          <a:p>
            <a:pPr marL="0" indent="0">
              <a:buNone/>
            </a:pPr>
            <a:r>
              <a:rPr lang="hu-HU" sz="3200" smtClean="0"/>
              <a:t>	Az </a:t>
            </a:r>
            <a:r>
              <a:rPr lang="hu-HU" sz="3200" dirty="0"/>
              <a:t>adatok integritása, </a:t>
            </a:r>
          </a:p>
          <a:p>
            <a:pPr marL="0" indent="0">
              <a:buNone/>
            </a:pPr>
            <a:r>
              <a:rPr lang="hu-HU" sz="3200" dirty="0"/>
              <a:t>	A tároló számítógépek és tárolási </a:t>
            </a:r>
            <a:r>
              <a:rPr lang="hu-HU" sz="3200" dirty="0" smtClean="0"/>
              <a:t>	platformok </a:t>
            </a:r>
            <a:r>
              <a:rPr lang="hu-HU" sz="3200" dirty="0"/>
              <a:t>megbízhatósága,</a:t>
            </a:r>
          </a:p>
          <a:p>
            <a:pPr marL="0" indent="0">
              <a:buNone/>
            </a:pPr>
            <a:r>
              <a:rPr lang="hu-HU" sz="3200" dirty="0"/>
              <a:t>	A rendelkezésre állás és az időszerűség,</a:t>
            </a:r>
          </a:p>
          <a:p>
            <a:pPr marL="0" indent="0">
              <a:buNone/>
            </a:pPr>
            <a:r>
              <a:rPr lang="hu-HU" sz="3200" dirty="0"/>
              <a:t>	A felelősség és a jó hírnév.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3113C-0FC5-426A-A6AC-5FA61891C292}" type="slidenum">
              <a:rPr lang="hu-HU" altLang="hu-HU" smtClean="0"/>
              <a:pPr>
                <a:defRPr/>
              </a:pPr>
              <a:t>22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670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i="1" dirty="0" smtClean="0"/>
              <a:t>Nagy </a:t>
            </a:r>
            <a:r>
              <a:rPr lang="hu-HU" sz="3600" b="1" i="1" dirty="0"/>
              <a:t>adat, kis adat, nincs adat</a:t>
            </a:r>
            <a:br>
              <a:rPr lang="hu-HU" sz="3600" b="1" i="1" dirty="0"/>
            </a:br>
            <a:endParaRPr lang="hu-HU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sz="3200" dirty="0" smtClean="0"/>
          </a:p>
          <a:p>
            <a:pPr marL="0" indent="0">
              <a:buNone/>
            </a:pPr>
            <a:r>
              <a:rPr lang="hu-HU" sz="3200" dirty="0" smtClean="0"/>
              <a:t>A </a:t>
            </a:r>
            <a:r>
              <a:rPr lang="hu-HU" sz="3200" dirty="0"/>
              <a:t>kutatóknak </a:t>
            </a:r>
            <a:endParaRPr lang="hu-HU" sz="3200" dirty="0" smtClean="0"/>
          </a:p>
          <a:p>
            <a:pPr marL="0" indent="0">
              <a:buNone/>
            </a:pPr>
            <a:r>
              <a:rPr lang="hu-HU" sz="3200" dirty="0" smtClean="0"/>
              <a:t>nem </a:t>
            </a:r>
            <a:r>
              <a:rPr lang="hu-HU" sz="3200" dirty="0"/>
              <a:t>több </a:t>
            </a:r>
            <a:r>
              <a:rPr lang="hu-HU" sz="3200" dirty="0" smtClean="0"/>
              <a:t>adatra, </a:t>
            </a:r>
          </a:p>
          <a:p>
            <a:pPr marL="0" indent="0">
              <a:buNone/>
            </a:pPr>
            <a:r>
              <a:rPr lang="hu-HU" sz="3200" dirty="0" smtClean="0"/>
              <a:t>hanem </a:t>
            </a:r>
          </a:p>
          <a:p>
            <a:pPr marL="0" indent="0">
              <a:buNone/>
            </a:pPr>
            <a:r>
              <a:rPr lang="hu-HU" sz="3200" dirty="0" smtClean="0"/>
              <a:t>a </a:t>
            </a:r>
            <a:r>
              <a:rPr lang="hu-HU" sz="3200" dirty="0"/>
              <a:t>megfelelő adatokra</a:t>
            </a:r>
            <a:r>
              <a:rPr lang="hu-HU" sz="3200" dirty="0" smtClean="0"/>
              <a:t> </a:t>
            </a:r>
          </a:p>
          <a:p>
            <a:pPr marL="0" indent="0">
              <a:buNone/>
            </a:pPr>
            <a:r>
              <a:rPr lang="hu-HU" sz="3200" dirty="0" smtClean="0"/>
              <a:t>van szüksége.</a:t>
            </a:r>
          </a:p>
          <a:p>
            <a:pPr marL="0" indent="0">
              <a:buNone/>
            </a:pPr>
            <a:endParaRPr lang="hu-HU" sz="3200" dirty="0" smtClean="0"/>
          </a:p>
          <a:p>
            <a:endParaRPr lang="hu-HU" sz="320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3113C-0FC5-426A-A6AC-5FA61891C292}" type="slidenum">
              <a:rPr lang="hu-HU" altLang="hu-HU" smtClean="0"/>
              <a:pPr>
                <a:defRPr/>
              </a:pPr>
              <a:t>23</a:t>
            </a:fld>
            <a:endParaRPr lang="hu-HU" alt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268760"/>
            <a:ext cx="3873490" cy="57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3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információk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40768"/>
            <a:ext cx="7872741" cy="5330502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3113C-0FC5-426A-A6AC-5FA61891C292}" type="slidenum">
              <a:rPr lang="hu-HU" altLang="hu-HU" smtClean="0"/>
              <a:pPr>
                <a:defRPr/>
              </a:pPr>
              <a:t>24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656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3113C-0FC5-426A-A6AC-5FA61891C292}" type="slidenum">
              <a:rPr lang="hu-HU" altLang="hu-HU" smtClean="0"/>
              <a:pPr>
                <a:defRPr/>
              </a:pPr>
              <a:t>25</a:t>
            </a:fld>
            <a:endParaRPr lang="hu-HU" alt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6505575" cy="3505200"/>
          </a:xfrm>
        </p:spPr>
      </p:pic>
      <p:sp>
        <p:nvSpPr>
          <p:cNvPr id="11" name="Téglalap 10"/>
          <p:cNvSpPr/>
          <p:nvPr/>
        </p:nvSpPr>
        <p:spPr>
          <a:xfrm>
            <a:off x="2915816" y="3717032"/>
            <a:ext cx="3672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smtClean="0"/>
              <a:t>Megtalálható </a:t>
            </a:r>
            <a:r>
              <a:rPr lang="hu-HU" sz="2800" dirty="0"/>
              <a:t>a Könyvtártudományi Szakkönyvtárban</a:t>
            </a:r>
          </a:p>
        </p:txBody>
      </p:sp>
    </p:spTree>
    <p:extLst>
      <p:ext uri="{BB962C8B-B14F-4D97-AF65-F5344CB8AC3E}">
        <p14:creationId xmlns:p14="http://schemas.microsoft.com/office/powerpoint/2010/main" val="7539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>
            <a:extLst>
              <a:ext uri="{FF2B5EF4-FFF2-40B4-BE49-F238E27FC236}">
                <a16:creationId xmlns:a16="http://schemas.microsoft.com/office/drawing/2014/main" id="{D9894812-45B0-4895-919A-5F24BD30A2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17C63F-ED3B-4E6D-B031-BAF3EB6F1346}" type="slidenum">
              <a:rPr lang="hu-HU" altLang="hu-HU" sz="105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hu-HU" altLang="hu-HU" sz="1050" dirty="0">
              <a:latin typeface="Arial" panose="020B0604020202020204" pitchFamily="34" charset="0"/>
            </a:endParaRPr>
          </a:p>
        </p:txBody>
      </p:sp>
      <p:sp>
        <p:nvSpPr>
          <p:cNvPr id="39939" name="Rectangle 6">
            <a:extLst>
              <a:ext uri="{FF2B5EF4-FFF2-40B4-BE49-F238E27FC236}">
                <a16:creationId xmlns:a16="http://schemas.microsoft.com/office/drawing/2014/main" id="{ECB6A5C2-B128-42A1-A7C3-73AD45D1B75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057900" y="5541169"/>
            <a:ext cx="16002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hu-HU" altLang="hu-HU" sz="1050" dirty="0">
              <a:latin typeface="Arial" panose="020B0604020202020204" pitchFamily="34" charset="0"/>
            </a:endParaRPr>
          </a:p>
        </p:txBody>
      </p:sp>
      <p:sp>
        <p:nvSpPr>
          <p:cNvPr id="39940" name="Élőláb helye 3">
            <a:extLst>
              <a:ext uri="{FF2B5EF4-FFF2-40B4-BE49-F238E27FC236}">
                <a16:creationId xmlns:a16="http://schemas.microsoft.com/office/drawing/2014/main" id="{14FAB7A4-D187-4042-A1BF-B111D2BC29FB}"/>
              </a:ext>
            </a:extLst>
          </p:cNvPr>
          <p:cNvSpPr txBox="1">
            <a:spLocks noGrp="1"/>
          </p:cNvSpPr>
          <p:nvPr/>
        </p:nvSpPr>
        <p:spPr bwMode="auto">
          <a:xfrm>
            <a:off x="3486150" y="5543550"/>
            <a:ext cx="21717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900" dirty="0">
              <a:latin typeface="Arial" panose="020B0604020202020204" pitchFamily="34" charset="0"/>
            </a:endParaRPr>
          </a:p>
        </p:txBody>
      </p:sp>
      <p:sp>
        <p:nvSpPr>
          <p:cNvPr id="39941" name="Dia számának helye 4">
            <a:extLst>
              <a:ext uri="{FF2B5EF4-FFF2-40B4-BE49-F238E27FC236}">
                <a16:creationId xmlns:a16="http://schemas.microsoft.com/office/drawing/2014/main" id="{C3331A0E-B251-4A69-A6BA-BD61D9B7DBF1}"/>
              </a:ext>
            </a:extLst>
          </p:cNvPr>
          <p:cNvSpPr txBox="1">
            <a:spLocks noGrp="1"/>
          </p:cNvSpPr>
          <p:nvPr/>
        </p:nvSpPr>
        <p:spPr bwMode="auto">
          <a:xfrm>
            <a:off x="6192441" y="5588794"/>
            <a:ext cx="1600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hu-HU" altLang="hu-HU" sz="900" dirty="0">
              <a:latin typeface="Arial Black" panose="020B0A04020102020204" pitchFamily="34" charset="0"/>
            </a:endParaRPr>
          </a:p>
        </p:txBody>
      </p:sp>
      <p:sp>
        <p:nvSpPr>
          <p:cNvPr id="39942" name="Rectangle 2">
            <a:extLst>
              <a:ext uri="{FF2B5EF4-FFF2-40B4-BE49-F238E27FC236}">
                <a16:creationId xmlns:a16="http://schemas.microsoft.com/office/drawing/2014/main" id="{97BA5686-FB83-40BF-9613-16B4646BC2C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r">
              <a:spcAft>
                <a:spcPts val="225"/>
              </a:spcAft>
            </a:pPr>
            <a:r>
              <a:rPr lang="hu-HU" altLang="hu-HU" dirty="0"/>
              <a:t>Adatminőség</a:t>
            </a:r>
            <a:endParaRPr lang="en-GB" altLang="hu-HU" dirty="0"/>
          </a:p>
        </p:txBody>
      </p:sp>
      <p:sp>
        <p:nvSpPr>
          <p:cNvPr id="39943" name="Rectangle 3">
            <a:extLst>
              <a:ext uri="{FF2B5EF4-FFF2-40B4-BE49-F238E27FC236}">
                <a16:creationId xmlns:a16="http://schemas.microsoft.com/office/drawing/2014/main" id="{8C20A2CC-4BEB-4F44-BF13-2ECD4B360CC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hu-HU" altLang="hu-HU" dirty="0"/>
          </a:p>
          <a:p>
            <a:pPr eaLnBrk="1" hangingPunct="1"/>
            <a:endParaRPr lang="hu-HU" altLang="hu-HU" dirty="0"/>
          </a:p>
          <a:p>
            <a:pPr eaLnBrk="1" hangingPunct="1"/>
            <a:endParaRPr lang="hu-HU" altLang="hu-HU" dirty="0"/>
          </a:p>
          <a:p>
            <a:pPr eaLnBrk="1" hangingPunct="1"/>
            <a:endParaRPr lang="hu-HU" altLang="hu-HU" sz="3200" dirty="0" smtClean="0"/>
          </a:p>
          <a:p>
            <a:pPr marL="0" indent="0" eaLnBrk="1" hangingPunct="1">
              <a:buNone/>
            </a:pPr>
            <a:r>
              <a:rPr lang="hu-HU" altLang="hu-HU" sz="3200" dirty="0" smtClean="0"/>
              <a:t>Sokdimenziós </a:t>
            </a:r>
            <a:r>
              <a:rPr lang="hu-HU" altLang="hu-HU" sz="3200" dirty="0"/>
              <a:t>tényező: </a:t>
            </a:r>
          </a:p>
          <a:p>
            <a:r>
              <a:rPr lang="hu-HU" sz="3200" dirty="0"/>
              <a:t>A metaadatok nélkülözhetetlenek </a:t>
            </a:r>
            <a:r>
              <a:rPr lang="hu-HU" sz="3200" dirty="0" smtClean="0"/>
              <a:t>hozzá.</a:t>
            </a:r>
          </a:p>
          <a:p>
            <a:r>
              <a:rPr lang="hu-HU" altLang="hu-HU" sz="3200" dirty="0" smtClean="0"/>
              <a:t>Jellemzi </a:t>
            </a:r>
            <a:r>
              <a:rPr lang="hu-HU" altLang="hu-HU" sz="3200" dirty="0" smtClean="0"/>
              <a:t>átfedésben vannak egymással.</a:t>
            </a:r>
          </a:p>
          <a:p>
            <a:pPr marL="0" indent="0">
              <a:buNone/>
            </a:pPr>
            <a:r>
              <a:rPr lang="hu-HU" sz="3200" dirty="0" smtClean="0"/>
              <a:t>= Számos </a:t>
            </a:r>
            <a:r>
              <a:rPr lang="hu-HU" sz="3200" dirty="0"/>
              <a:t>minőségi paraméterről, például az adatok eredetéről és eredetiségéről informálnak.</a:t>
            </a:r>
          </a:p>
          <a:p>
            <a:pPr eaLnBrk="1" hangingPunct="1"/>
            <a:endParaRPr lang="hu-HU" altLang="hu-HU" sz="3200" dirty="0"/>
          </a:p>
          <a:p>
            <a:pPr eaLnBrk="1" hangingPunct="1"/>
            <a:endParaRPr lang="hu-HU" altLang="hu-HU" dirty="0"/>
          </a:p>
          <a:p>
            <a:pPr eaLnBrk="1" hangingPunct="1"/>
            <a:endParaRPr lang="en-GB" altLang="hu-HU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554958"/>
            <a:ext cx="2712955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adatminőség 179 jellemzője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3200" dirty="0" err="1" smtClean="0"/>
              <a:t>Wang</a:t>
            </a:r>
            <a:r>
              <a:rPr lang="hu-HU" sz="3200" dirty="0"/>
              <a:t>, R. Y., &amp; Strong, D. M. 1996. </a:t>
            </a:r>
            <a:r>
              <a:rPr lang="hu-HU" sz="3200" dirty="0" err="1"/>
              <a:t>Beyond</a:t>
            </a:r>
            <a:r>
              <a:rPr lang="hu-HU" sz="3200" dirty="0"/>
              <a:t> </a:t>
            </a:r>
            <a:r>
              <a:rPr lang="hu-HU" sz="3200" dirty="0" err="1"/>
              <a:t>accuracy</a:t>
            </a:r>
            <a:r>
              <a:rPr lang="hu-HU" sz="3200" dirty="0"/>
              <a:t>: </a:t>
            </a:r>
            <a:r>
              <a:rPr lang="hu-HU" sz="3200" dirty="0" err="1"/>
              <a:t>What</a:t>
            </a:r>
            <a:r>
              <a:rPr lang="hu-HU" sz="3200" dirty="0"/>
              <a:t> data </a:t>
            </a:r>
            <a:r>
              <a:rPr lang="hu-HU" sz="3200" dirty="0" err="1"/>
              <a:t>quality</a:t>
            </a:r>
            <a:r>
              <a:rPr lang="hu-HU" sz="3200" dirty="0"/>
              <a:t> </a:t>
            </a:r>
            <a:r>
              <a:rPr lang="hu-HU" sz="3200" dirty="0" err="1"/>
              <a:t>means</a:t>
            </a:r>
            <a:r>
              <a:rPr lang="hu-HU" sz="3200" dirty="0"/>
              <a:t> </a:t>
            </a:r>
            <a:r>
              <a:rPr lang="hu-HU" sz="3200" dirty="0" err="1"/>
              <a:t>to</a:t>
            </a:r>
            <a:r>
              <a:rPr lang="hu-HU" sz="3200" dirty="0"/>
              <a:t> data consumers. </a:t>
            </a:r>
            <a:r>
              <a:rPr lang="hu-HU" sz="3200" i="1" dirty="0"/>
              <a:t>Journal of Management Information Systems</a:t>
            </a:r>
            <a:r>
              <a:rPr lang="hu-HU" sz="3200" dirty="0" smtClean="0"/>
              <a:t>.</a:t>
            </a:r>
            <a:endParaRPr lang="hu-HU" sz="320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3113C-0FC5-426A-A6AC-5FA61891C292}" type="slidenum">
              <a:rPr lang="hu-HU" altLang="hu-HU" smtClean="0"/>
              <a:pPr>
                <a:defRPr/>
              </a:pPr>
              <a:t>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5908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Kinek fontos az adatok minősége? 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000" dirty="0" smtClean="0"/>
              <a:t>A </a:t>
            </a:r>
            <a:r>
              <a:rPr lang="hu-HU" sz="3000" dirty="0"/>
              <a:t>kutatók</a:t>
            </a:r>
          </a:p>
          <a:p>
            <a:r>
              <a:rPr lang="hu-HU" sz="3000" dirty="0"/>
              <a:t>A kutatást finanszírozó szervezetek </a:t>
            </a:r>
          </a:p>
          <a:p>
            <a:r>
              <a:rPr lang="hu-HU" sz="3000" dirty="0"/>
              <a:t>A tudományos kiadók </a:t>
            </a:r>
            <a:endParaRPr lang="hu-HU" sz="3000" dirty="0" smtClean="0"/>
          </a:p>
          <a:p>
            <a:r>
              <a:rPr lang="hu-HU" sz="3000" dirty="0" smtClean="0"/>
              <a:t>A könyvtárak</a:t>
            </a:r>
            <a:endParaRPr lang="hu-HU" sz="3000" dirty="0"/>
          </a:p>
          <a:p>
            <a:r>
              <a:rPr lang="hu-HU" sz="3200" dirty="0" smtClean="0"/>
              <a:t>Az „üzleti” szféra</a:t>
            </a:r>
            <a:endParaRPr lang="hu-HU" sz="3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3113C-0FC5-426A-A6AC-5FA61891C292}" type="slidenum">
              <a:rPr lang="hu-HU" altLang="hu-HU" smtClean="0"/>
              <a:pPr>
                <a:defRPr/>
              </a:pPr>
              <a:t>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39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Ritkán beszélünk </a:t>
            </a:r>
            <a:r>
              <a:rPr lang="hu-HU" sz="3600" dirty="0" smtClean="0"/>
              <a:t>róla</a:t>
            </a:r>
            <a:r>
              <a:rPr lang="hu-HU" dirty="0" smtClean="0"/>
              <a:t>: A minőség </a:t>
            </a:r>
            <a:r>
              <a:rPr lang="hu-HU" dirty="0"/>
              <a:t>egyik záloga </a:t>
            </a:r>
            <a:r>
              <a:rPr lang="hu-HU" sz="3600" dirty="0"/>
              <a:t>az </a:t>
            </a:r>
            <a:r>
              <a:rPr lang="hu-HU" sz="3600" dirty="0" smtClean="0"/>
              <a:t>adatok </a:t>
            </a:r>
            <a:r>
              <a:rPr lang="hu-HU" sz="3600" dirty="0" err="1" smtClean="0"/>
              <a:t>újrafelhasználhatósága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3D10D-79D3-4E60-817C-C8215CDF6CC1}" type="slidenum">
              <a:rPr lang="hu-HU" altLang="hu-HU" smtClean="0"/>
              <a:pPr>
                <a:defRPr/>
              </a:pPr>
              <a:t>6</a:t>
            </a:fld>
            <a:endParaRPr lang="hu-HU" altLang="hu-HU"/>
          </a:p>
        </p:txBody>
      </p:sp>
      <p:sp>
        <p:nvSpPr>
          <p:cNvPr id="3" name="Téglalap 2"/>
          <p:cNvSpPr/>
          <p:nvPr/>
        </p:nvSpPr>
        <p:spPr>
          <a:xfrm>
            <a:off x="628650" y="1870078"/>
            <a:ext cx="62293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/>
              <a:t>Megtalálható</a:t>
            </a:r>
            <a:endParaRPr lang="hu-HU" sz="2800" dirty="0"/>
          </a:p>
          <a:p>
            <a:r>
              <a:rPr lang="hu-HU" sz="2800" dirty="0"/>
              <a:t>Hozzáférhető</a:t>
            </a:r>
          </a:p>
          <a:p>
            <a:r>
              <a:rPr lang="hu-HU" sz="2800" dirty="0"/>
              <a:t>Együttműködő (</a:t>
            </a:r>
            <a:r>
              <a:rPr lang="hu-HU" sz="2800" dirty="0" err="1"/>
              <a:t>Interoperábilis</a:t>
            </a:r>
            <a:r>
              <a:rPr lang="hu-HU" sz="2800" dirty="0"/>
              <a:t>) </a:t>
            </a:r>
          </a:p>
          <a:p>
            <a:r>
              <a:rPr lang="hu-HU" sz="2800" b="1" dirty="0" err="1"/>
              <a:t>Újrafelhasználható</a:t>
            </a:r>
            <a:endParaRPr lang="hu-HU" sz="2800" b="1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44" y="4005063"/>
            <a:ext cx="4904604" cy="1982231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4572000" y="5863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https://commons.wikimedia.org/wiki/File:FAIR_data_principles.jpg</a:t>
            </a:r>
          </a:p>
        </p:txBody>
      </p:sp>
    </p:spTree>
    <p:extLst>
      <p:ext uri="{BB962C8B-B14F-4D97-AF65-F5344CB8AC3E}">
        <p14:creationId xmlns:p14="http://schemas.microsoft.com/office/powerpoint/2010/main" val="17604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adatok minősége és az újrafelhasználás 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/>
              <a:t>Az </a:t>
            </a:r>
            <a:r>
              <a:rPr lang="hu-HU" sz="3200" dirty="0"/>
              <a:t>újrafelhasználás legalább </a:t>
            </a:r>
            <a:r>
              <a:rPr lang="hu-HU" sz="3200" dirty="0" smtClean="0"/>
              <a:t>annyira </a:t>
            </a:r>
            <a:r>
              <a:rPr lang="hu-HU" sz="3200" dirty="0"/>
              <a:t>fontos, mint az adatokhoz való nyílt hozzáférés.</a:t>
            </a:r>
          </a:p>
          <a:p>
            <a:r>
              <a:rPr lang="hu-HU" sz="3200" dirty="0" smtClean="0"/>
              <a:t>Alapja a bizalom.</a:t>
            </a:r>
          </a:p>
          <a:p>
            <a:pPr marL="0" indent="0">
              <a:buNone/>
            </a:pPr>
            <a:r>
              <a:rPr lang="hu-HU" sz="3200" dirty="0" smtClean="0"/>
              <a:t>Fontos </a:t>
            </a:r>
            <a:r>
              <a:rPr lang="hu-HU" sz="3200" dirty="0"/>
              <a:t>lehet </a:t>
            </a:r>
            <a:r>
              <a:rPr lang="hu-HU" sz="3200" dirty="0" smtClean="0"/>
              <a:t>itt </a:t>
            </a:r>
          </a:p>
          <a:p>
            <a:r>
              <a:rPr lang="hu-HU" sz="3200" dirty="0" smtClean="0"/>
              <a:t>a </a:t>
            </a:r>
            <a:r>
              <a:rPr lang="hu-HU" sz="3200" dirty="0"/>
              <a:t>karbantartás megléte és aktualitása, </a:t>
            </a:r>
            <a:r>
              <a:rPr lang="hu-HU" sz="3200" dirty="0" smtClean="0"/>
              <a:t> </a:t>
            </a:r>
          </a:p>
          <a:p>
            <a:r>
              <a:rPr lang="hu-HU" sz="3200" dirty="0" smtClean="0"/>
              <a:t>a kutatás </a:t>
            </a:r>
            <a:r>
              <a:rPr lang="hu-HU" sz="3200" dirty="0"/>
              <a:t>finanszírozójának kilétére, </a:t>
            </a:r>
            <a:endParaRPr lang="hu-HU" sz="3200" dirty="0" smtClean="0"/>
          </a:p>
          <a:p>
            <a:r>
              <a:rPr lang="hu-HU" sz="3200" dirty="0" smtClean="0"/>
              <a:t>a </a:t>
            </a:r>
            <a:r>
              <a:rPr lang="hu-HU" sz="3200" dirty="0"/>
              <a:t>korábbi felhasználásokra és aktualizálásokra vonatkozó </a:t>
            </a:r>
            <a:r>
              <a:rPr lang="hu-HU" sz="3200" dirty="0" smtClean="0"/>
              <a:t>információk elérhetősége.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3113C-0FC5-426A-A6AC-5FA61891C292}" type="slidenum">
              <a:rPr lang="hu-HU" altLang="hu-HU" smtClean="0"/>
              <a:pPr>
                <a:defRPr/>
              </a:pPr>
              <a:t>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5484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/>
              <a:t>Eredetiség ←hitelesség</a:t>
            </a:r>
            <a:br>
              <a:rPr lang="hu-HU" sz="3600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Az </a:t>
            </a:r>
            <a:r>
              <a:rPr lang="hu-HU" sz="3200" dirty="0"/>
              <a:t>adatállomány a tudományos kutatás megfelelő módját képviseli-e, </a:t>
            </a:r>
          </a:p>
          <a:p>
            <a:r>
              <a:rPr lang="hu-HU" sz="3200" dirty="0" smtClean="0"/>
              <a:t>az </a:t>
            </a:r>
            <a:r>
              <a:rPr lang="hu-HU" sz="3200" dirty="0"/>
              <a:t>adatok gyűjtése ← műszerek </a:t>
            </a:r>
            <a:r>
              <a:rPr lang="hu-HU" sz="3200" dirty="0" smtClean="0"/>
              <a:t>megbízhatósága, </a:t>
            </a:r>
            <a:r>
              <a:rPr lang="hu-HU" sz="3200" dirty="0"/>
              <a:t>és </a:t>
            </a:r>
            <a:r>
              <a:rPr lang="hu-HU" sz="3200" dirty="0" smtClean="0"/>
              <a:t>a kutatás mögött álló elmélet </a:t>
            </a:r>
            <a:r>
              <a:rPr lang="hu-HU" sz="3200" dirty="0"/>
              <a:t>helyessége, </a:t>
            </a:r>
          </a:p>
          <a:p>
            <a:r>
              <a:rPr lang="hu-HU" sz="3200" dirty="0" smtClean="0"/>
              <a:t>az </a:t>
            </a:r>
            <a:r>
              <a:rPr lang="hu-HU" sz="3200" dirty="0"/>
              <a:t>adatok teljes volta, pontossága és érvényessége. </a:t>
            </a:r>
          </a:p>
          <a:p>
            <a:r>
              <a:rPr lang="hu-HU" sz="3200" dirty="0"/>
              <a:t>Eredetiség = érthetőség ← dokumentáció és a metaadatok (kontextus)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3113C-0FC5-426A-A6AC-5FA61891C292}" type="slidenum">
              <a:rPr lang="hu-HU" altLang="hu-HU" smtClean="0"/>
              <a:pPr>
                <a:defRPr/>
              </a:pPr>
              <a:t>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75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smtClean="0">
                <a:solidFill>
                  <a:srgbClr val="7030A0"/>
                </a:solidFill>
              </a:rPr>
              <a:t>Már a régi görögök is…</a:t>
            </a:r>
            <a:r>
              <a:rPr lang="hu-HU" i="1" dirty="0" smtClean="0"/>
              <a:t/>
            </a:r>
            <a:br>
              <a:rPr lang="hu-HU" i="1" dirty="0" smtClean="0"/>
            </a:br>
            <a:r>
              <a:rPr lang="hu-HU" dirty="0" smtClean="0"/>
              <a:t>Nem, de már sokan úgy látták, hogy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800" dirty="0"/>
              <a:t>A </a:t>
            </a:r>
            <a:r>
              <a:rPr lang="hu-HU" sz="2800" dirty="0" smtClean="0"/>
              <a:t>könyvtárak </a:t>
            </a:r>
            <a:r>
              <a:rPr lang="hu-HU" sz="2800" dirty="0"/>
              <a:t>számára alapvető, hogy </a:t>
            </a:r>
            <a:r>
              <a:rPr lang="hu-HU" sz="2800" dirty="0" smtClean="0"/>
              <a:t>ne csak az  </a:t>
            </a:r>
            <a:r>
              <a:rPr lang="hu-HU" sz="2800" dirty="0"/>
              <a:t>adatok hozzáférhetőségéről </a:t>
            </a:r>
            <a:r>
              <a:rPr lang="hu-HU" sz="2800" dirty="0" smtClean="0"/>
              <a:t>gondoskodjanak</a:t>
            </a:r>
            <a:r>
              <a:rPr lang="hu-HU" sz="2800" dirty="0"/>
              <a:t>, hanem hitelességüket, integritásukat és pontosságukat is értékeljék (Madrid, 2013). </a:t>
            </a:r>
          </a:p>
          <a:p>
            <a:r>
              <a:rPr lang="hu-HU" sz="2800" dirty="0"/>
              <a:t>Azzal, hogy az </a:t>
            </a:r>
            <a:r>
              <a:rPr lang="hu-HU" sz="2800" dirty="0" smtClean="0"/>
              <a:t>adatok minőségét </a:t>
            </a:r>
            <a:r>
              <a:rPr lang="hu-HU" sz="2800" dirty="0" err="1" smtClean="0"/>
              <a:t>auditálják</a:t>
            </a:r>
            <a:r>
              <a:rPr lang="hu-HU" sz="2800" dirty="0" smtClean="0"/>
              <a:t> és ellenőrzik, szolgáltatásokat </a:t>
            </a:r>
            <a:r>
              <a:rPr lang="hu-HU" sz="2800" dirty="0"/>
              <a:t>nyújtanak a </a:t>
            </a:r>
            <a:r>
              <a:rPr lang="hu-HU" sz="2800" dirty="0" smtClean="0"/>
              <a:t>kutatóknak, </a:t>
            </a:r>
            <a:r>
              <a:rPr lang="hu-HU" sz="2800" dirty="0"/>
              <a:t>a könyvtárak adatminőségi központokként fontos szerepet játszhatnának (</a:t>
            </a:r>
            <a:r>
              <a:rPr lang="hu-HU" sz="2800" dirty="0" err="1"/>
              <a:t>Giarlo</a:t>
            </a:r>
            <a:r>
              <a:rPr lang="hu-HU" sz="2800" dirty="0"/>
              <a:t>, 2013). </a:t>
            </a:r>
          </a:p>
          <a:p>
            <a:pPr marL="0" indent="0">
              <a:buNone/>
            </a:pPr>
            <a:r>
              <a:rPr lang="hu-HU" sz="2000" dirty="0"/>
              <a:t>Madrid, M. M. (2013). A </a:t>
            </a:r>
            <a:r>
              <a:rPr lang="hu-HU" sz="2000" dirty="0" err="1"/>
              <a:t>study</a:t>
            </a:r>
            <a:r>
              <a:rPr lang="hu-HU" sz="2000" dirty="0"/>
              <a:t> of digital </a:t>
            </a:r>
            <a:r>
              <a:rPr lang="hu-HU" sz="2000" dirty="0" err="1"/>
              <a:t>curator</a:t>
            </a:r>
            <a:r>
              <a:rPr lang="hu-HU" sz="2000" dirty="0"/>
              <a:t> </a:t>
            </a:r>
            <a:r>
              <a:rPr lang="hu-HU" sz="2000" dirty="0" err="1"/>
              <a:t>competences</a:t>
            </a:r>
            <a:r>
              <a:rPr lang="hu-HU" sz="2000" dirty="0"/>
              <a:t>: A </a:t>
            </a:r>
            <a:r>
              <a:rPr lang="hu-HU" sz="2000" dirty="0" err="1"/>
              <a:t>survey</a:t>
            </a:r>
            <a:r>
              <a:rPr lang="hu-HU" sz="2000" dirty="0"/>
              <a:t> of </a:t>
            </a:r>
            <a:r>
              <a:rPr lang="hu-HU" sz="2000" dirty="0" err="1"/>
              <a:t>experts</a:t>
            </a:r>
            <a:r>
              <a:rPr lang="hu-HU" sz="2000" dirty="0"/>
              <a:t>. International Information and </a:t>
            </a:r>
            <a:r>
              <a:rPr lang="hu-HU" sz="2000" dirty="0" err="1"/>
              <a:t>Library</a:t>
            </a:r>
            <a:r>
              <a:rPr lang="hu-HU" sz="2000" dirty="0"/>
              <a:t> </a:t>
            </a:r>
            <a:r>
              <a:rPr lang="hu-HU" sz="2000" dirty="0" err="1"/>
              <a:t>Review</a:t>
            </a:r>
            <a:r>
              <a:rPr lang="hu-HU" sz="2000" dirty="0"/>
              <a:t>, 45(3/4), 149–156.</a:t>
            </a:r>
          </a:p>
          <a:p>
            <a:pPr marL="0" indent="0">
              <a:buNone/>
            </a:pPr>
            <a:r>
              <a:rPr lang="hu-HU" sz="2000" dirty="0" err="1"/>
              <a:t>Giarlo</a:t>
            </a:r>
            <a:r>
              <a:rPr lang="hu-HU" sz="2000" dirty="0"/>
              <a:t>, M. J. (2013). </a:t>
            </a:r>
            <a:r>
              <a:rPr lang="hu-HU" sz="2000" dirty="0" err="1"/>
              <a:t>Academic</a:t>
            </a:r>
            <a:r>
              <a:rPr lang="hu-HU" sz="2000" dirty="0"/>
              <a:t> </a:t>
            </a:r>
            <a:r>
              <a:rPr lang="hu-HU" sz="2000" dirty="0" err="1"/>
              <a:t>libraries</a:t>
            </a:r>
            <a:r>
              <a:rPr lang="hu-HU" sz="2000" dirty="0"/>
              <a:t> </a:t>
            </a:r>
            <a:r>
              <a:rPr lang="hu-HU" sz="2000" dirty="0" err="1"/>
              <a:t>as</a:t>
            </a:r>
            <a:r>
              <a:rPr lang="hu-HU" sz="2000" dirty="0"/>
              <a:t> data </a:t>
            </a:r>
            <a:r>
              <a:rPr lang="hu-HU" sz="2000" dirty="0" err="1"/>
              <a:t>quality</a:t>
            </a:r>
            <a:r>
              <a:rPr lang="hu-HU" sz="2000" dirty="0"/>
              <a:t> </a:t>
            </a:r>
            <a:r>
              <a:rPr lang="hu-HU" sz="2000" dirty="0" err="1"/>
              <a:t>hubs</a:t>
            </a:r>
            <a:r>
              <a:rPr lang="hu-HU" sz="2000" dirty="0"/>
              <a:t>. Journal of </a:t>
            </a:r>
            <a:r>
              <a:rPr lang="hu-HU" sz="2000" dirty="0" err="1"/>
              <a:t>Librarianship</a:t>
            </a:r>
            <a:r>
              <a:rPr lang="hu-HU" sz="2000" dirty="0"/>
              <a:t> and </a:t>
            </a:r>
            <a:r>
              <a:rPr lang="hu-HU" sz="2000" dirty="0" err="1"/>
              <a:t>Scholarly</a:t>
            </a:r>
            <a:r>
              <a:rPr lang="hu-HU" sz="2000" dirty="0"/>
              <a:t> </a:t>
            </a:r>
            <a:r>
              <a:rPr lang="hu-HU" sz="2000" dirty="0" err="1"/>
              <a:t>Communication</a:t>
            </a:r>
            <a:r>
              <a:rPr lang="hu-HU" sz="2000" dirty="0"/>
              <a:t>, 1(3), eP1059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3113C-0FC5-426A-A6AC-5FA61891C292}" type="slidenum">
              <a:rPr lang="hu-HU" altLang="hu-HU" smtClean="0"/>
              <a:pPr>
                <a:defRPr/>
              </a:pPr>
              <a:t>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465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</TotalTime>
  <Words>954</Words>
  <Application>Microsoft Office PowerPoint</Application>
  <PresentationFormat>Diavetítés a képernyőre (4:3 oldalarány)</PresentationFormat>
  <Paragraphs>159</Paragraphs>
  <Slides>25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Office-téma</vt:lpstr>
      <vt:lpstr>A kutatási adatok minőségközpontú kezelése</vt:lpstr>
      <vt:lpstr>A minőség</vt:lpstr>
      <vt:lpstr>Adatminőség</vt:lpstr>
      <vt:lpstr>Az adatminőség 179 jellemzője</vt:lpstr>
      <vt:lpstr>Kinek fontos az adatok minősége?  </vt:lpstr>
      <vt:lpstr>Ritkán beszélünk róla: A minőség egyik záloga az adatok újrafelhasználhatósága</vt:lpstr>
      <vt:lpstr>Az adatok minősége és az újrafelhasználás  </vt:lpstr>
      <vt:lpstr>Eredetiség ←hitelesség </vt:lpstr>
      <vt:lpstr>Már a régi görögök is… Nem, de már sokan úgy látták, hogy</vt:lpstr>
      <vt:lpstr>Az adatok gondozása (data curation)</vt:lpstr>
      <vt:lpstr>Az adatszabványok</vt:lpstr>
      <vt:lpstr>Az adatok belső lényegéből fakadó minőségi jellemzők</vt:lpstr>
      <vt:lpstr>Kontextuális (rendszerfüggő) jellemzők</vt:lpstr>
      <vt:lpstr>Az időbeliséghez kötődő jellemzők </vt:lpstr>
      <vt:lpstr>Kiemelkedően fontos a bizalom  </vt:lpstr>
      <vt:lpstr>A bizalom további jellemzői</vt:lpstr>
      <vt:lpstr>Még „mindig” bizalom</vt:lpstr>
      <vt:lpstr>A bizalom fontos, de tudnunk kell, hogy </vt:lpstr>
      <vt:lpstr>Adatkormányzás </vt:lpstr>
      <vt:lpstr>Adatműveltség</vt:lpstr>
      <vt:lpstr>A nagy adatok (big data) minősége  </vt:lpstr>
      <vt:lpstr>Fontos további tényezők (nagy adatok)</vt:lpstr>
      <vt:lpstr>Nagy adat, kis adat, nincs adat </vt:lpstr>
      <vt:lpstr>További információk</vt:lpstr>
      <vt:lpstr>PowerPoint-bemutató</vt:lpstr>
    </vt:vector>
  </TitlesOfParts>
  <Company>SZIE ABPK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kutatási adatok és a könyvtár</dc:title>
  <dc:creator>Koltay Tibor</dc:creator>
  <cp:lastModifiedBy>Hewlett-Packard Company</cp:lastModifiedBy>
  <cp:revision>195</cp:revision>
  <dcterms:created xsi:type="dcterms:W3CDTF">2014-07-29T13:01:44Z</dcterms:created>
  <dcterms:modified xsi:type="dcterms:W3CDTF">2022-03-26T11:33:34Z</dcterms:modified>
</cp:coreProperties>
</file>