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7" r:id="rId2"/>
    <p:sldId id="259" r:id="rId3"/>
    <p:sldId id="322" r:id="rId4"/>
    <p:sldId id="321" r:id="rId5"/>
    <p:sldId id="323" r:id="rId6"/>
    <p:sldId id="320" r:id="rId7"/>
    <p:sldId id="329" r:id="rId8"/>
    <p:sldId id="331" r:id="rId9"/>
    <p:sldId id="307" r:id="rId10"/>
    <p:sldId id="324" r:id="rId11"/>
    <p:sldId id="280" r:id="rId12"/>
    <p:sldId id="332" r:id="rId13"/>
    <p:sldId id="283" r:id="rId14"/>
    <p:sldId id="325" r:id="rId15"/>
    <p:sldId id="295" r:id="rId16"/>
    <p:sldId id="306" r:id="rId17"/>
    <p:sldId id="308" r:id="rId18"/>
    <p:sldId id="299" r:id="rId19"/>
    <p:sldId id="300" r:id="rId20"/>
    <p:sldId id="333" r:id="rId21"/>
    <p:sldId id="301" r:id="rId22"/>
    <p:sldId id="311" r:id="rId23"/>
    <p:sldId id="313" r:id="rId24"/>
    <p:sldId id="314" r:id="rId25"/>
    <p:sldId id="315" r:id="rId26"/>
    <p:sldId id="316" r:id="rId27"/>
    <p:sldId id="317" r:id="rId28"/>
    <p:sldId id="274" r:id="rId29"/>
  </p:sldIdLst>
  <p:sldSz cx="9144000" cy="6858000" type="screen4x3"/>
  <p:notesSz cx="6797675" cy="992663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CCFFCC"/>
    <a:srgbClr val="9DFF3B"/>
    <a:srgbClr val="CC0099"/>
    <a:srgbClr val="0000FF"/>
    <a:srgbClr val="FFFF99"/>
    <a:srgbClr val="CCFF99"/>
    <a:srgbClr val="FFCC00"/>
    <a:srgbClr val="FFFF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05" autoAdjust="0"/>
    <p:restoredTop sz="94660"/>
  </p:normalViewPr>
  <p:slideViewPr>
    <p:cSldViewPr snapToObjects="1">
      <p:cViewPr varScale="1">
        <p:scale>
          <a:sx n="70" d="100"/>
          <a:sy n="70" d="100"/>
        </p:scale>
        <p:origin x="1254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6" rIns="91411" bIns="45706" numCol="1" anchor="t" anchorCtr="0" compatLnSpc="1">
            <a:prstTxWarp prst="textNoShape">
              <a:avLst/>
            </a:prstTxWarp>
          </a:bodyPr>
          <a:lstStyle>
            <a:lvl1pPr defTabSz="914679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6" rIns="91411" bIns="45706" numCol="1" anchor="t" anchorCtr="0" compatLnSpc="1">
            <a:prstTxWarp prst="textNoShape">
              <a:avLst/>
            </a:prstTxWarp>
          </a:bodyPr>
          <a:lstStyle>
            <a:lvl1pPr algn="r" defTabSz="914679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6" rIns="91411" bIns="45706" numCol="1" anchor="b" anchorCtr="0" compatLnSpc="1">
            <a:prstTxWarp prst="textNoShape">
              <a:avLst/>
            </a:prstTxWarp>
          </a:bodyPr>
          <a:lstStyle>
            <a:lvl1pPr defTabSz="914679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6" rIns="91411" bIns="45706" numCol="1" anchor="b" anchorCtr="0" compatLnSpc="1">
            <a:prstTxWarp prst="textNoShape">
              <a:avLst/>
            </a:prstTxWarp>
          </a:bodyPr>
          <a:lstStyle>
            <a:lvl1pPr algn="r" defTabSz="914679">
              <a:defRPr sz="1200">
                <a:latin typeface="Arial" charset="0"/>
              </a:defRPr>
            </a:lvl1pPr>
          </a:lstStyle>
          <a:p>
            <a:pPr>
              <a:defRPr/>
            </a:pPr>
            <a:fld id="{5BCDAFA7-1159-4C3C-B5E0-4F0770D48C8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042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6" rIns="91411" bIns="45706" numCol="1" anchor="t" anchorCtr="0" compatLnSpc="1">
            <a:prstTxWarp prst="textNoShape">
              <a:avLst/>
            </a:prstTxWarp>
          </a:bodyPr>
          <a:lstStyle>
            <a:lvl1pPr defTabSz="914679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6" rIns="91411" bIns="45706" numCol="1" anchor="t" anchorCtr="0" compatLnSpc="1">
            <a:prstTxWarp prst="textNoShape">
              <a:avLst/>
            </a:prstTxWarp>
          </a:bodyPr>
          <a:lstStyle>
            <a:lvl1pPr algn="r" defTabSz="914679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6" rIns="91411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6" rIns="91411" bIns="45706" numCol="1" anchor="b" anchorCtr="0" compatLnSpc="1">
            <a:prstTxWarp prst="textNoShape">
              <a:avLst/>
            </a:prstTxWarp>
          </a:bodyPr>
          <a:lstStyle>
            <a:lvl1pPr defTabSz="914679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6" rIns="91411" bIns="45706" numCol="1" anchor="b" anchorCtr="0" compatLnSpc="1">
            <a:prstTxWarp prst="textNoShape">
              <a:avLst/>
            </a:prstTxWarp>
          </a:bodyPr>
          <a:lstStyle>
            <a:lvl1pPr algn="r" defTabSz="914679">
              <a:defRPr sz="1200">
                <a:latin typeface="Arial" charset="0"/>
              </a:defRPr>
            </a:lvl1pPr>
          </a:lstStyle>
          <a:p>
            <a:pPr>
              <a:defRPr/>
            </a:pPr>
            <a:fld id="{F76921CA-3E8D-4640-9BBA-4B211177416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66895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00"/>
            <a:fld id="{221DACD2-6BE1-4EB2-9D9A-46628DF6F9BB}" type="slidenum">
              <a:rPr lang="hu-HU" smtClean="0">
                <a:latin typeface="Arial" pitchFamily="34" charset="0"/>
              </a:rPr>
              <a:pPr defTabSz="914400"/>
              <a:t>1</a:t>
            </a:fld>
            <a:endParaRPr lang="hu-HU" smtClean="0">
              <a:latin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9300"/>
            <a:ext cx="4949825" cy="3711575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7225"/>
          </a:xfrm>
          <a:noFill/>
          <a:ln/>
        </p:spPr>
        <p:txBody>
          <a:bodyPr lIns="96541" tIns="48273" rIns="96541" bIns="48273"/>
          <a:lstStyle/>
          <a:p>
            <a:pPr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29600115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00"/>
            <a:fld id="{7E5F5415-DFF2-43C3-8F5F-F4E1D2DE0333}" type="slidenum">
              <a:rPr lang="hu-HU" smtClean="0">
                <a:latin typeface="Arial" pitchFamily="34" charset="0"/>
              </a:rPr>
              <a:pPr defTabSz="914400"/>
              <a:t>11</a:t>
            </a:fld>
            <a:endParaRPr lang="hu-HU" smtClean="0">
              <a:latin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9300"/>
            <a:ext cx="4948237" cy="3711575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7225"/>
          </a:xfrm>
          <a:noFill/>
          <a:ln/>
        </p:spPr>
        <p:txBody>
          <a:bodyPr lIns="96541" tIns="48273" rIns="96541" bIns="48273"/>
          <a:lstStyle/>
          <a:p>
            <a:pPr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1643129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00"/>
            <a:fld id="{5407BD79-9145-4F54-91A2-E5C31E7658C7}" type="slidenum">
              <a:rPr lang="hu-HU" smtClean="0">
                <a:latin typeface="Arial" pitchFamily="34" charset="0"/>
              </a:rPr>
              <a:pPr defTabSz="914400"/>
              <a:t>12</a:t>
            </a:fld>
            <a:endParaRPr lang="hu-HU" smtClean="0">
              <a:latin typeface="Arial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9300"/>
            <a:ext cx="4948237" cy="3711575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7225"/>
          </a:xfrm>
          <a:noFill/>
          <a:ln/>
        </p:spPr>
        <p:txBody>
          <a:bodyPr lIns="96541" tIns="48273" rIns="96541" bIns="48273"/>
          <a:lstStyle/>
          <a:p>
            <a:pPr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797313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00"/>
            <a:fld id="{05A5A124-F327-449E-BACE-B83125C36A37}" type="slidenum">
              <a:rPr lang="hu-HU" smtClean="0">
                <a:latin typeface="Arial" pitchFamily="34" charset="0"/>
              </a:rPr>
              <a:pPr defTabSz="914400"/>
              <a:t>28</a:t>
            </a:fld>
            <a:endParaRPr lang="hu-HU" smtClean="0">
              <a:latin typeface="Arial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9300"/>
            <a:ext cx="4948237" cy="3711575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7225"/>
          </a:xfrm>
          <a:noFill/>
          <a:ln/>
        </p:spPr>
        <p:txBody>
          <a:bodyPr lIns="96541" tIns="48273" rIns="96541" bIns="48273"/>
          <a:lstStyle/>
          <a:p>
            <a:pPr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1640262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00"/>
            <a:fld id="{7F768C37-36FD-47DF-B5C4-BB72505FF72D}" type="slidenum">
              <a:rPr lang="hu-HU" smtClean="0">
                <a:latin typeface="Arial" pitchFamily="34" charset="0"/>
              </a:rPr>
              <a:pPr defTabSz="914400"/>
              <a:t>2</a:t>
            </a:fld>
            <a:endParaRPr lang="hu-HU" smtClean="0">
              <a:latin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9300"/>
            <a:ext cx="4948237" cy="3711575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7225"/>
          </a:xfrm>
          <a:noFill/>
          <a:ln/>
        </p:spPr>
        <p:txBody>
          <a:bodyPr lIns="96541" tIns="48273" rIns="96541" bIns="48273"/>
          <a:lstStyle/>
          <a:p>
            <a:pPr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24840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00"/>
            <a:fld id="{1A371BE2-B0DA-4150-947C-119DE3A4FE29}" type="slidenum">
              <a:rPr lang="hu-HU" smtClean="0">
                <a:latin typeface="Arial" pitchFamily="34" charset="0"/>
              </a:rPr>
              <a:pPr defTabSz="914400"/>
              <a:t>3</a:t>
            </a:fld>
            <a:endParaRPr lang="hu-HU" smtClean="0">
              <a:latin typeface="Arial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9300"/>
            <a:ext cx="4948237" cy="3711575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7225"/>
          </a:xfrm>
          <a:noFill/>
          <a:ln/>
        </p:spPr>
        <p:txBody>
          <a:bodyPr lIns="96541" tIns="48273" rIns="96541" bIns="48273"/>
          <a:lstStyle/>
          <a:p>
            <a:pPr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2395195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00"/>
            <a:fld id="{1A371BE2-B0DA-4150-947C-119DE3A4FE29}" type="slidenum">
              <a:rPr lang="hu-HU" smtClean="0">
                <a:latin typeface="Arial" pitchFamily="34" charset="0"/>
              </a:rPr>
              <a:pPr defTabSz="914400"/>
              <a:t>4</a:t>
            </a:fld>
            <a:endParaRPr lang="hu-HU" smtClean="0">
              <a:latin typeface="Arial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9300"/>
            <a:ext cx="4948237" cy="3711575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7225"/>
          </a:xfrm>
          <a:noFill/>
          <a:ln/>
        </p:spPr>
        <p:txBody>
          <a:bodyPr lIns="96541" tIns="48273" rIns="96541" bIns="48273"/>
          <a:lstStyle/>
          <a:p>
            <a:pPr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2780592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00"/>
            <a:fld id="{1A371BE2-B0DA-4150-947C-119DE3A4FE29}" type="slidenum">
              <a:rPr lang="hu-HU" smtClean="0">
                <a:latin typeface="Arial" pitchFamily="34" charset="0"/>
              </a:rPr>
              <a:pPr defTabSz="914400"/>
              <a:t>5</a:t>
            </a:fld>
            <a:endParaRPr lang="hu-HU" smtClean="0">
              <a:latin typeface="Arial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9300"/>
            <a:ext cx="4948237" cy="3711575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7225"/>
          </a:xfrm>
          <a:noFill/>
          <a:ln/>
        </p:spPr>
        <p:txBody>
          <a:bodyPr lIns="96541" tIns="48273" rIns="96541" bIns="48273"/>
          <a:lstStyle/>
          <a:p>
            <a:pPr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2506656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00"/>
            <a:fld id="{1A371BE2-B0DA-4150-947C-119DE3A4FE29}" type="slidenum">
              <a:rPr lang="hu-HU" smtClean="0">
                <a:latin typeface="Arial" pitchFamily="34" charset="0"/>
              </a:rPr>
              <a:pPr defTabSz="914400"/>
              <a:t>6</a:t>
            </a:fld>
            <a:endParaRPr lang="hu-HU" smtClean="0">
              <a:latin typeface="Arial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9300"/>
            <a:ext cx="4948237" cy="3711575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7225"/>
          </a:xfrm>
          <a:noFill/>
          <a:ln/>
        </p:spPr>
        <p:txBody>
          <a:bodyPr lIns="96541" tIns="48273" rIns="96541" bIns="48273"/>
          <a:lstStyle/>
          <a:p>
            <a:pPr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2269180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00"/>
            <a:fld id="{1A371BE2-B0DA-4150-947C-119DE3A4FE29}" type="slidenum">
              <a:rPr lang="hu-HU" smtClean="0">
                <a:latin typeface="Arial" pitchFamily="34" charset="0"/>
              </a:rPr>
              <a:pPr defTabSz="914400"/>
              <a:t>7</a:t>
            </a:fld>
            <a:endParaRPr lang="hu-HU" smtClean="0">
              <a:latin typeface="Arial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9300"/>
            <a:ext cx="4948237" cy="3711575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7225"/>
          </a:xfrm>
          <a:noFill/>
          <a:ln/>
        </p:spPr>
        <p:txBody>
          <a:bodyPr lIns="96541" tIns="48273" rIns="96541" bIns="48273"/>
          <a:lstStyle/>
          <a:p>
            <a:pPr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3564332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00"/>
            <a:fld id="{AA9B2687-D476-47C9-8E74-66749D441CBE}" type="slidenum">
              <a:rPr lang="hu-HU" smtClean="0">
                <a:latin typeface="Arial" pitchFamily="34" charset="0"/>
              </a:rPr>
              <a:pPr defTabSz="914400"/>
              <a:t>8</a:t>
            </a:fld>
            <a:endParaRPr lang="hu-HU" smtClean="0"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9300"/>
            <a:ext cx="4948237" cy="3711575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7225"/>
          </a:xfrm>
          <a:noFill/>
          <a:ln/>
        </p:spPr>
        <p:txBody>
          <a:bodyPr lIns="96541" tIns="48273" rIns="96541" bIns="48273"/>
          <a:lstStyle/>
          <a:p>
            <a:pPr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1693618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00"/>
            <a:fld id="{AA9B2687-D476-47C9-8E74-66749D441CBE}" type="slidenum">
              <a:rPr lang="hu-HU" smtClean="0">
                <a:latin typeface="Arial" pitchFamily="34" charset="0"/>
              </a:rPr>
              <a:pPr defTabSz="914400"/>
              <a:t>10</a:t>
            </a:fld>
            <a:endParaRPr lang="hu-HU" smtClean="0"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9300"/>
            <a:ext cx="4948237" cy="3711575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7225"/>
          </a:xfrm>
          <a:noFill/>
          <a:ln/>
        </p:spPr>
        <p:txBody>
          <a:bodyPr lIns="96541" tIns="48273" rIns="96541" bIns="48273"/>
          <a:lstStyle/>
          <a:p>
            <a:pPr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1838306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386F0-DD2C-41AB-9849-9B5ECBA2E82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7A57B-1815-47CF-8751-33B62E25709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AE90D-D1C6-4315-B216-9237D7DD70A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01E58-0726-4ADB-99FE-21DC80D1EB2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50086-5805-4C9A-A715-925ACADD0C8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50253-B4CE-4A9A-84CA-16235C46F99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47F9B-740A-48FD-AB1B-8886E02DA72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13175-1966-4586-885C-1DA83179AE1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590E0-6AA6-4EDC-B0AC-28679BB8490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31BEA-4C6A-4E40-877D-8248A5A5A91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41255-5135-4E4D-A929-6FA998276E5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2556333D-07F6-4B46-AC13-242CDA18535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nye.hu/mati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6"/>
          <p:cNvSpPr txBox="1">
            <a:spLocks noChangeArrowheads="1"/>
          </p:cNvSpPr>
          <p:nvPr/>
        </p:nvSpPr>
        <p:spPr bwMode="auto">
          <a:xfrm>
            <a:off x="2268538" y="6102700"/>
            <a:ext cx="4302125" cy="7016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lIns="91407" tIns="45705" rIns="91407" bIns="45705">
            <a:spAutoFit/>
          </a:bodyPr>
          <a:lstStyle/>
          <a:p>
            <a:pPr algn="ctr" defTabSz="915988" eaLnBrk="0" hangingPunct="0"/>
            <a:r>
              <a:rPr lang="hu-HU" sz="2000" b="1" dirty="0">
                <a:solidFill>
                  <a:srgbClr val="000000"/>
                </a:solidFill>
                <a:cs typeface="Times New Roman" pitchFamily="18" charset="0"/>
              </a:rPr>
              <a:t>NYÍREGYHÁZA</a:t>
            </a:r>
          </a:p>
          <a:p>
            <a:pPr algn="ctr" defTabSz="915988" eaLnBrk="0" hangingPunct="0"/>
            <a:r>
              <a:rPr lang="hu-HU" sz="2000" b="1" dirty="0" smtClean="0">
                <a:solidFill>
                  <a:srgbClr val="000000"/>
                </a:solidFill>
                <a:cs typeface="Times New Roman" pitchFamily="18" charset="0"/>
              </a:rPr>
              <a:t>2016</a:t>
            </a:r>
            <a:endParaRPr lang="hu-HU" sz="2000" b="1" dirty="0">
              <a:solidFill>
                <a:srgbClr val="000000"/>
              </a:solidFill>
            </a:endParaRPr>
          </a:p>
        </p:txBody>
      </p:sp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323850" y="2483895"/>
            <a:ext cx="8496300" cy="175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5" rIns="91407" bIns="45705">
            <a:spAutoFit/>
          </a:bodyPr>
          <a:lstStyle/>
          <a:p>
            <a:pPr algn="ctr" defTabSz="915988" eaLnBrk="0" hangingPunct="0"/>
            <a:r>
              <a:rPr lang="hu-HU" sz="2700" b="1" dirty="0">
                <a:solidFill>
                  <a:srgbClr val="006600"/>
                </a:solidFill>
              </a:rPr>
              <a:t>A NYÍREGYHÁZI </a:t>
            </a:r>
            <a:r>
              <a:rPr lang="hu-HU" sz="2700" b="1" dirty="0" smtClean="0">
                <a:solidFill>
                  <a:srgbClr val="006600"/>
                </a:solidFill>
              </a:rPr>
              <a:t>EGYETEM</a:t>
            </a:r>
            <a:endParaRPr lang="hu-HU" sz="2700" b="1" dirty="0">
              <a:solidFill>
                <a:srgbClr val="006600"/>
              </a:solidFill>
            </a:endParaRPr>
          </a:p>
          <a:p>
            <a:pPr algn="ctr" defTabSz="915988" eaLnBrk="0" hangingPunct="0"/>
            <a:r>
              <a:rPr lang="hu-HU" sz="2700" b="1" dirty="0">
                <a:solidFill>
                  <a:srgbClr val="006600"/>
                </a:solidFill>
              </a:rPr>
              <a:t>MŰSZAKI ÉS AGRÁRTUDOMÁNYI </a:t>
            </a:r>
            <a:r>
              <a:rPr lang="hu-HU" sz="2700" b="1" dirty="0" smtClean="0">
                <a:solidFill>
                  <a:srgbClr val="006600"/>
                </a:solidFill>
              </a:rPr>
              <a:t>INTÉZETÉNEK</a:t>
            </a:r>
            <a:endParaRPr lang="hu-HU" sz="2700" b="1" dirty="0">
              <a:solidFill>
                <a:srgbClr val="006600"/>
              </a:solidFill>
            </a:endParaRPr>
          </a:p>
          <a:p>
            <a:pPr algn="ctr" defTabSz="915988" eaLnBrk="0" hangingPunct="0"/>
            <a:endParaRPr lang="hu-HU" sz="2700" b="1" dirty="0">
              <a:solidFill>
                <a:srgbClr val="006600"/>
              </a:solidFill>
            </a:endParaRPr>
          </a:p>
          <a:p>
            <a:pPr algn="ctr" defTabSz="915988" eaLnBrk="0" hangingPunct="0"/>
            <a:r>
              <a:rPr lang="hu-HU" sz="2700" b="1" dirty="0" smtClean="0">
                <a:solidFill>
                  <a:srgbClr val="3333FF"/>
                </a:solidFill>
              </a:rPr>
              <a:t>KÉPZÉSI KÍNÁLATA</a:t>
            </a:r>
          </a:p>
        </p:txBody>
      </p:sp>
      <p:sp>
        <p:nvSpPr>
          <p:cNvPr id="2052" name="Text Box 9"/>
          <p:cNvSpPr txBox="1">
            <a:spLocks noChangeArrowheads="1"/>
          </p:cNvSpPr>
          <p:nvPr/>
        </p:nvSpPr>
        <p:spPr bwMode="auto">
          <a:xfrm>
            <a:off x="7375525" y="465296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65" tIns="46033" rIns="92065" bIns="46033">
            <a:spAutoFit/>
          </a:bodyPr>
          <a:lstStyle/>
          <a:p>
            <a:pPr defTabSz="1036638" eaLnBrk="0" hangingPunct="0">
              <a:spcBef>
                <a:spcPct val="50000"/>
              </a:spcBef>
            </a:pPr>
            <a:endParaRPr lang="hu-HU" sz="2000"/>
          </a:p>
        </p:txBody>
      </p:sp>
      <p:pic>
        <p:nvPicPr>
          <p:cNvPr id="7" name="Kép 6" descr="nyelogPNGfekvo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850" y="278650"/>
            <a:ext cx="3663085" cy="1434575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314295" y="4523926"/>
            <a:ext cx="6318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Elérhetőség: </a:t>
            </a:r>
            <a:r>
              <a:rPr lang="hu-HU" dirty="0" smtClean="0"/>
              <a:t>4400 Nyíregyháza, </a:t>
            </a:r>
            <a:r>
              <a:rPr lang="hu-HU" dirty="0" smtClean="0"/>
              <a:t>Kótaji út </a:t>
            </a:r>
            <a:r>
              <a:rPr lang="hu-HU" dirty="0" smtClean="0"/>
              <a:t>9-11.</a:t>
            </a:r>
            <a:endParaRPr lang="hu-HU" dirty="0" smtClean="0"/>
          </a:p>
          <a:p>
            <a:r>
              <a:rPr lang="hu-HU" dirty="0" smtClean="0">
                <a:hlinkClick r:id="rId4"/>
              </a:rPr>
              <a:t>Tel: +36 42 599 434</a:t>
            </a:r>
          </a:p>
          <a:p>
            <a:r>
              <a:rPr lang="hu-HU" dirty="0" err="1" smtClean="0">
                <a:hlinkClick r:id="rId4"/>
              </a:rPr>
              <a:t>www.nye.hu</a:t>
            </a:r>
            <a:r>
              <a:rPr lang="hu-HU" dirty="0" smtClean="0">
                <a:hlinkClick r:id="rId4"/>
              </a:rPr>
              <a:t>/</a:t>
            </a:r>
            <a:r>
              <a:rPr lang="hu-HU" dirty="0" err="1" smtClean="0">
                <a:hlinkClick r:id="rId4"/>
              </a:rPr>
              <a:t>mati</a:t>
            </a:r>
            <a:endParaRPr lang="hu-HU" dirty="0" smtClean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275" y="278650"/>
            <a:ext cx="1612395" cy="1850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500" y="98630"/>
            <a:ext cx="7767355" cy="1004887"/>
          </a:xfrm>
        </p:spPr>
        <p:txBody>
          <a:bodyPr lIns="92044" tIns="46021" rIns="92044" bIns="46021"/>
          <a:lstStyle/>
          <a:p>
            <a:pPr eaLnBrk="1" hangingPunct="1"/>
            <a:r>
              <a:rPr lang="hu-HU" sz="2800" b="1" dirty="0" smtClean="0">
                <a:solidFill>
                  <a:srgbClr val="660033"/>
                </a:solidFill>
              </a:rPr>
              <a:t> SZAKMÉRNÖKI TOVÁBBKÉPZÉSEK </a:t>
            </a:r>
            <a:br>
              <a:rPr lang="hu-HU" sz="2800" b="1" dirty="0" smtClean="0">
                <a:solidFill>
                  <a:srgbClr val="660033"/>
                </a:solidFill>
              </a:rPr>
            </a:br>
            <a:r>
              <a:rPr lang="hu-HU" sz="2800" dirty="0" smtClean="0">
                <a:solidFill>
                  <a:srgbClr val="660033"/>
                </a:solidFill>
              </a:rPr>
              <a:t>(</a:t>
            </a:r>
            <a:r>
              <a:rPr lang="hu-HU" sz="2800" dirty="0" err="1" smtClean="0">
                <a:solidFill>
                  <a:srgbClr val="660033"/>
                </a:solidFill>
              </a:rPr>
              <a:t>BSc</a:t>
            </a:r>
            <a:r>
              <a:rPr lang="hu-HU" sz="2800" dirty="0" smtClean="0">
                <a:solidFill>
                  <a:srgbClr val="660033"/>
                </a:solidFill>
              </a:rPr>
              <a:t> </a:t>
            </a:r>
            <a:r>
              <a:rPr lang="hu-HU" sz="2800" dirty="0" smtClean="0">
                <a:solidFill>
                  <a:srgbClr val="660033"/>
                </a:solidFill>
              </a:rPr>
              <a:t>OKLEVÉL UTÁN, 2 VAGY 3 FÉLÉV)</a:t>
            </a: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3070225" y="5618163"/>
            <a:ext cx="176213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65" tIns="46033" rIns="92065" bIns="46033">
            <a:spAutoFit/>
          </a:bodyPr>
          <a:lstStyle/>
          <a:p>
            <a:pPr marL="1557338" lvl="3" defTabSz="1036638" eaLnBrk="0" hangingPunct="0"/>
            <a:endParaRPr lang="hu-HU" sz="2000" b="1">
              <a:solidFill>
                <a:srgbClr val="006600"/>
              </a:solidFill>
            </a:endParaRPr>
          </a:p>
          <a:p>
            <a:pPr defTabSz="1036638" eaLnBrk="0" hangingPunct="0"/>
            <a:endParaRPr lang="hu-HU" sz="2000"/>
          </a:p>
        </p:txBody>
      </p:sp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323850" y="1043735"/>
            <a:ext cx="8496300" cy="5632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65" tIns="46033" rIns="92065" bIns="46033">
            <a:spAutoFit/>
          </a:bodyPr>
          <a:lstStyle/>
          <a:p>
            <a:pPr marL="285750" indent="-285750" defTabSz="1036638" eaLnBrk="0" hangingPunct="0">
              <a:lnSpc>
                <a:spcPct val="150000"/>
              </a:lnSpc>
              <a:buFont typeface="Arial" pitchFamily="34" charset="0"/>
              <a:buChar char="−"/>
            </a:pPr>
            <a:r>
              <a:rPr lang="hu-HU" sz="2400" dirty="0">
                <a:solidFill>
                  <a:srgbClr val="3333FF"/>
                </a:solidFill>
              </a:rPr>
              <a:t>agrár- és vidékfejlesztési </a:t>
            </a:r>
            <a:r>
              <a:rPr lang="hu-HU" sz="2400" dirty="0" smtClean="0">
                <a:solidFill>
                  <a:srgbClr val="3333FF"/>
                </a:solidFill>
              </a:rPr>
              <a:t>szakmérnök</a:t>
            </a:r>
            <a:r>
              <a:rPr lang="hu-HU" sz="2400" dirty="0" smtClean="0"/>
              <a:t> </a:t>
            </a:r>
            <a:r>
              <a:rPr lang="hu-HU" sz="2400" dirty="0"/>
              <a:t>(2 félév)</a:t>
            </a:r>
          </a:p>
          <a:p>
            <a:pPr marL="285750" indent="-285750" defTabSz="1036638" eaLnBrk="0" hangingPunct="0">
              <a:lnSpc>
                <a:spcPct val="150000"/>
              </a:lnSpc>
              <a:buFont typeface="Arial" pitchFamily="34" charset="0"/>
              <a:buChar char="−"/>
            </a:pPr>
            <a:r>
              <a:rPr lang="hu-HU" sz="2400" dirty="0">
                <a:solidFill>
                  <a:srgbClr val="3333FF"/>
                </a:solidFill>
              </a:rPr>
              <a:t>energetikai szakmérnök </a:t>
            </a:r>
            <a:r>
              <a:rPr lang="hu-HU" sz="2400" dirty="0" smtClean="0"/>
              <a:t>(3 </a:t>
            </a:r>
            <a:r>
              <a:rPr lang="hu-HU" sz="2400" dirty="0"/>
              <a:t>félév)</a:t>
            </a:r>
          </a:p>
          <a:p>
            <a:pPr marL="285750" indent="-285750" defTabSz="1036638" eaLnBrk="0" hangingPunct="0">
              <a:lnSpc>
                <a:spcPct val="150000"/>
              </a:lnSpc>
              <a:buFont typeface="Arial" pitchFamily="34" charset="0"/>
              <a:buChar char="−"/>
            </a:pPr>
            <a:r>
              <a:rPr lang="hu-HU" sz="2400" dirty="0">
                <a:solidFill>
                  <a:srgbClr val="3333FF"/>
                </a:solidFill>
              </a:rPr>
              <a:t>élelmiszeripari minőségügyi szakmérnök</a:t>
            </a:r>
            <a:r>
              <a:rPr lang="hu-HU" sz="2400" dirty="0"/>
              <a:t> </a:t>
            </a:r>
            <a:r>
              <a:rPr lang="hu-HU" sz="2400" dirty="0" smtClean="0"/>
              <a:t>(2 </a:t>
            </a:r>
            <a:r>
              <a:rPr lang="hu-HU" sz="2400" dirty="0"/>
              <a:t>félév)</a:t>
            </a:r>
          </a:p>
          <a:p>
            <a:pPr marL="285750" indent="-285750" defTabSz="1036638" eaLnBrk="0" hangingPunct="0">
              <a:lnSpc>
                <a:spcPct val="150000"/>
              </a:lnSpc>
              <a:buFont typeface="Arial" pitchFamily="34" charset="0"/>
              <a:buChar char="−"/>
            </a:pPr>
            <a:r>
              <a:rPr lang="hu-HU" sz="2400" dirty="0">
                <a:solidFill>
                  <a:srgbClr val="3333FF"/>
                </a:solidFill>
              </a:rPr>
              <a:t>gumiipari technológiai szakmérnök </a:t>
            </a:r>
            <a:r>
              <a:rPr lang="hu-HU" sz="2400" dirty="0" smtClean="0"/>
              <a:t>(2 </a:t>
            </a:r>
            <a:r>
              <a:rPr lang="hu-HU" sz="2400" dirty="0"/>
              <a:t>félév)</a:t>
            </a:r>
          </a:p>
          <a:p>
            <a:pPr marL="285750" indent="-285750" defTabSz="1036638" eaLnBrk="0" hangingPunct="0">
              <a:lnSpc>
                <a:spcPct val="150000"/>
              </a:lnSpc>
              <a:buFont typeface="Arial" pitchFamily="34" charset="0"/>
              <a:buChar char="−"/>
            </a:pPr>
            <a:r>
              <a:rPr lang="hu-HU" sz="2400" dirty="0">
                <a:solidFill>
                  <a:srgbClr val="3333FF"/>
                </a:solidFill>
              </a:rPr>
              <a:t>innovációs menedzser</a:t>
            </a:r>
            <a:r>
              <a:rPr lang="hu-HU" sz="2400" dirty="0"/>
              <a:t> </a:t>
            </a:r>
            <a:r>
              <a:rPr lang="hu-HU" sz="2400" dirty="0" smtClean="0"/>
              <a:t>(2 </a:t>
            </a:r>
            <a:r>
              <a:rPr lang="hu-HU" sz="2400" dirty="0"/>
              <a:t>félév</a:t>
            </a:r>
            <a:r>
              <a:rPr lang="hu-HU" sz="2400" dirty="0" smtClean="0"/>
              <a:t>)</a:t>
            </a:r>
          </a:p>
          <a:p>
            <a:pPr>
              <a:lnSpc>
                <a:spcPct val="150000"/>
              </a:lnSpc>
              <a:buFont typeface="Arial" pitchFamily="34" charset="0"/>
              <a:buChar char="−"/>
            </a:pPr>
            <a:r>
              <a:rPr lang="hu-HU" sz="2400" dirty="0" smtClean="0">
                <a:solidFill>
                  <a:srgbClr val="0000FF"/>
                </a:solidFill>
              </a:rPr>
              <a:t>környezet- és vízgazdálkodási szakmérnök </a:t>
            </a:r>
            <a:r>
              <a:rPr lang="hu-HU" sz="2400" dirty="0" smtClean="0"/>
              <a:t>(2 félév)</a:t>
            </a:r>
          </a:p>
          <a:p>
            <a:pPr>
              <a:lnSpc>
                <a:spcPct val="150000"/>
              </a:lnSpc>
              <a:buFont typeface="Arial" pitchFamily="34" charset="0"/>
              <a:buChar char="−"/>
            </a:pPr>
            <a:r>
              <a:rPr lang="hu-HU" sz="2400" dirty="0" smtClean="0">
                <a:solidFill>
                  <a:srgbClr val="0000FF"/>
                </a:solidFill>
              </a:rPr>
              <a:t>minőségirányítási szakmérnök </a:t>
            </a:r>
            <a:r>
              <a:rPr lang="hu-HU" sz="2400" dirty="0" smtClean="0"/>
              <a:t>( 2 félév)</a:t>
            </a:r>
            <a:endParaRPr lang="hu-HU" sz="2400" dirty="0" smtClean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−"/>
            </a:pPr>
            <a:r>
              <a:rPr lang="hu-HU" sz="2400" dirty="0" smtClean="0">
                <a:solidFill>
                  <a:srgbClr val="0000FF"/>
                </a:solidFill>
              </a:rPr>
              <a:t>műszaki logisztikai szakmérnök </a:t>
            </a:r>
            <a:r>
              <a:rPr lang="hu-HU" sz="2400" dirty="0" smtClean="0"/>
              <a:t>(3 félév)</a:t>
            </a:r>
          </a:p>
          <a:p>
            <a:pPr>
              <a:lnSpc>
                <a:spcPct val="150000"/>
              </a:lnSpc>
              <a:buFont typeface="Arial" pitchFamily="34" charset="0"/>
              <a:buChar char="−"/>
            </a:pPr>
            <a:r>
              <a:rPr lang="hu-HU" sz="2400" dirty="0" smtClean="0">
                <a:solidFill>
                  <a:srgbClr val="0000FF"/>
                </a:solidFill>
              </a:rPr>
              <a:t>munkavédelmi szakember </a:t>
            </a:r>
            <a:r>
              <a:rPr lang="hu-HU" sz="2400" dirty="0" smtClean="0"/>
              <a:t>(4 félév)</a:t>
            </a:r>
          </a:p>
          <a:p>
            <a:pPr>
              <a:lnSpc>
                <a:spcPct val="150000"/>
              </a:lnSpc>
              <a:buFont typeface="Arial" pitchFamily="34" charset="0"/>
              <a:buChar char="−"/>
            </a:pPr>
            <a:r>
              <a:rPr lang="hu-HU" sz="2400" dirty="0" smtClean="0">
                <a:solidFill>
                  <a:srgbClr val="0000FF"/>
                </a:solidFill>
              </a:rPr>
              <a:t>munkavédelmi szakmérnök </a:t>
            </a:r>
            <a:r>
              <a:rPr lang="hu-HU" sz="2400" dirty="0" smtClean="0">
                <a:solidFill>
                  <a:srgbClr val="000000"/>
                </a:solidFill>
              </a:rPr>
              <a:t>(4 </a:t>
            </a:r>
            <a:r>
              <a:rPr lang="hu-HU" sz="2400" dirty="0">
                <a:solidFill>
                  <a:srgbClr val="000000"/>
                </a:solidFill>
              </a:rPr>
              <a:t>félév</a:t>
            </a:r>
            <a:r>
              <a:rPr lang="hu-HU" sz="2400" dirty="0" smtClean="0">
                <a:solidFill>
                  <a:srgbClr val="000000"/>
                </a:solidFill>
              </a:rPr>
              <a:t>)</a:t>
            </a:r>
            <a:endParaRPr lang="hu-HU" sz="2400" dirty="0">
              <a:solidFill>
                <a:srgbClr val="000000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7587335" y="98630"/>
            <a:ext cx="1350000" cy="576064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7497325" y="115470"/>
            <a:ext cx="1533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/>
              <a:t>Szakmérnök</a:t>
            </a:r>
          </a:p>
          <a:p>
            <a:pPr algn="ctr"/>
            <a:r>
              <a:rPr lang="hu-HU" sz="1400" dirty="0" smtClean="0"/>
              <a:t>(többféle)</a:t>
            </a:r>
            <a:endParaRPr lang="hu-H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9144000" cy="503237"/>
          </a:xfrm>
        </p:spPr>
        <p:txBody>
          <a:bodyPr lIns="92044" tIns="46021" rIns="92044" bIns="46021"/>
          <a:lstStyle/>
          <a:p>
            <a:pPr eaLnBrk="1" hangingPunct="1"/>
            <a:r>
              <a:rPr lang="hu-HU" sz="2800" b="1" dirty="0" smtClean="0">
                <a:solidFill>
                  <a:srgbClr val="660033"/>
                </a:solidFill>
              </a:rPr>
              <a:t> Miért érdemes a Nyíregyházi Egyetemet választani?</a:t>
            </a:r>
            <a:br>
              <a:rPr lang="hu-HU" sz="2800" b="1" dirty="0" smtClean="0">
                <a:solidFill>
                  <a:srgbClr val="660033"/>
                </a:solidFill>
              </a:rPr>
            </a:br>
            <a:endParaRPr lang="hu-HU" sz="2800" b="1" dirty="0" smtClean="0">
              <a:solidFill>
                <a:srgbClr val="660033"/>
              </a:solidFill>
            </a:endParaRP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3070225" y="5618163"/>
            <a:ext cx="176213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65" tIns="46033" rIns="92065" bIns="46033">
            <a:spAutoFit/>
          </a:bodyPr>
          <a:lstStyle/>
          <a:p>
            <a:pPr marL="1557338" lvl="3" defTabSz="1036638" eaLnBrk="0" hangingPunct="0"/>
            <a:endParaRPr lang="hu-HU" sz="2000" b="1">
              <a:solidFill>
                <a:srgbClr val="006600"/>
              </a:solidFill>
            </a:endParaRPr>
          </a:p>
          <a:p>
            <a:pPr defTabSz="1036638" eaLnBrk="0" hangingPunct="0"/>
            <a:endParaRPr lang="hu-HU" sz="2000"/>
          </a:p>
        </p:txBody>
      </p:sp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179388" y="2205038"/>
            <a:ext cx="8640762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65" tIns="46033" rIns="92065" bIns="46033">
            <a:spAutoFit/>
          </a:bodyPr>
          <a:lstStyle/>
          <a:p>
            <a:pPr marL="285750" indent="-285750" algn="just" defTabSz="1036638" eaLnBrk="0" hangingPunct="0">
              <a:buFont typeface="Symbol" pitchFamily="18" charset="2"/>
              <a:buChar char="-"/>
            </a:pPr>
            <a:r>
              <a:rPr lang="hu-HU" sz="2200" b="1" dirty="0">
                <a:solidFill>
                  <a:srgbClr val="660033"/>
                </a:solidFill>
              </a:rPr>
              <a:t>könnyen megközelíthető megyeszékhely,</a:t>
            </a:r>
          </a:p>
          <a:p>
            <a:pPr marL="285750" indent="-285750" algn="just" defTabSz="1036638" eaLnBrk="0" hangingPunct="0">
              <a:buFont typeface="Symbol" pitchFamily="18" charset="2"/>
              <a:buChar char="-"/>
            </a:pPr>
            <a:r>
              <a:rPr lang="hu-HU" sz="2200" b="1" dirty="0">
                <a:solidFill>
                  <a:srgbClr val="660033"/>
                </a:solidFill>
              </a:rPr>
              <a:t>kulturált környezet,</a:t>
            </a:r>
          </a:p>
          <a:p>
            <a:pPr marL="285750" indent="-285750" algn="just" defTabSz="1036638" eaLnBrk="0" hangingPunct="0">
              <a:buFont typeface="Symbol" pitchFamily="18" charset="2"/>
              <a:buChar char="-"/>
            </a:pPr>
            <a:r>
              <a:rPr lang="hu-HU" sz="2200" b="1" dirty="0">
                <a:solidFill>
                  <a:srgbClr val="660033"/>
                </a:solidFill>
              </a:rPr>
              <a:t>modern infrastruktúra,</a:t>
            </a:r>
          </a:p>
          <a:p>
            <a:pPr marL="285750" indent="-285750" algn="just" defTabSz="1036638" eaLnBrk="0" hangingPunct="0">
              <a:buFont typeface="Symbol" pitchFamily="18" charset="2"/>
              <a:buChar char="-"/>
            </a:pPr>
            <a:r>
              <a:rPr lang="hu-HU" sz="2200" b="1" dirty="0" smtClean="0">
                <a:solidFill>
                  <a:srgbClr val="660033"/>
                </a:solidFill>
              </a:rPr>
              <a:t>korszerű laboratóriumok</a:t>
            </a:r>
            <a:r>
              <a:rPr lang="hu-HU" sz="2200" b="1" dirty="0">
                <a:solidFill>
                  <a:srgbClr val="660033"/>
                </a:solidFill>
              </a:rPr>
              <a:t>, műhelyek,</a:t>
            </a:r>
          </a:p>
          <a:p>
            <a:pPr marL="285750" indent="-285750" algn="just" defTabSz="1036638" eaLnBrk="0" hangingPunct="0">
              <a:buFont typeface="Symbol" pitchFamily="18" charset="2"/>
              <a:buChar char="-"/>
            </a:pPr>
            <a:r>
              <a:rPr lang="hu-HU" sz="2200" b="1" dirty="0">
                <a:solidFill>
                  <a:srgbClr val="660033"/>
                </a:solidFill>
              </a:rPr>
              <a:t>számítógépes termek,</a:t>
            </a:r>
          </a:p>
          <a:p>
            <a:pPr marL="285750" indent="-285750" algn="just" defTabSz="1036638" eaLnBrk="0" hangingPunct="0">
              <a:buFont typeface="Symbol" pitchFamily="18" charset="2"/>
              <a:buChar char="-"/>
            </a:pPr>
            <a:r>
              <a:rPr lang="hu-HU" sz="2200" b="1" dirty="0">
                <a:solidFill>
                  <a:srgbClr val="660033"/>
                </a:solidFill>
              </a:rPr>
              <a:t>teljes </a:t>
            </a:r>
            <a:r>
              <a:rPr lang="hu-HU" sz="2200" b="1" dirty="0" err="1">
                <a:solidFill>
                  <a:srgbClr val="660033"/>
                </a:solidFill>
              </a:rPr>
              <a:t>wi-fi</a:t>
            </a:r>
            <a:r>
              <a:rPr lang="hu-HU" sz="2200" b="1" dirty="0">
                <a:solidFill>
                  <a:srgbClr val="660033"/>
                </a:solidFill>
              </a:rPr>
              <a:t> lefedettség,</a:t>
            </a:r>
          </a:p>
          <a:p>
            <a:pPr marL="285750" indent="-285750" algn="just" defTabSz="1036638" eaLnBrk="0" hangingPunct="0">
              <a:buFont typeface="Symbol" pitchFamily="18" charset="2"/>
              <a:buChar char="-"/>
            </a:pPr>
            <a:r>
              <a:rPr lang="hu-HU" sz="2200" b="1" dirty="0" smtClean="0">
                <a:solidFill>
                  <a:srgbClr val="660033"/>
                </a:solidFill>
              </a:rPr>
              <a:t>könyvtár,</a:t>
            </a:r>
            <a:endParaRPr lang="hu-HU" sz="2200" b="1" dirty="0">
              <a:solidFill>
                <a:srgbClr val="660033"/>
              </a:solidFill>
            </a:endParaRPr>
          </a:p>
          <a:p>
            <a:pPr marL="285750" indent="-285750" algn="just" defTabSz="1036638" eaLnBrk="0" hangingPunct="0">
              <a:buFont typeface="Symbol" pitchFamily="18" charset="2"/>
              <a:buChar char="-"/>
            </a:pPr>
            <a:r>
              <a:rPr lang="hu-HU" sz="2200" b="1" dirty="0">
                <a:solidFill>
                  <a:srgbClr val="660033"/>
                </a:solidFill>
              </a:rPr>
              <a:t>felújított kollégiumok, </a:t>
            </a:r>
          </a:p>
          <a:p>
            <a:pPr marL="285750" indent="-285750" algn="just" defTabSz="1036638" eaLnBrk="0" hangingPunct="0">
              <a:buFont typeface="Symbol" pitchFamily="18" charset="2"/>
              <a:buChar char="-"/>
            </a:pPr>
            <a:r>
              <a:rPr lang="hu-HU" sz="2200" b="1" dirty="0">
                <a:solidFill>
                  <a:srgbClr val="660033"/>
                </a:solidFill>
              </a:rPr>
              <a:t>sportolási lehetőségek,</a:t>
            </a:r>
          </a:p>
          <a:p>
            <a:pPr marL="285750" indent="-285750" algn="just" defTabSz="1036638" eaLnBrk="0" hangingPunct="0">
              <a:buFont typeface="Symbol" pitchFamily="18" charset="2"/>
              <a:buChar char="-"/>
            </a:pPr>
            <a:r>
              <a:rPr lang="hu-HU" sz="2200" b="1" dirty="0">
                <a:solidFill>
                  <a:srgbClr val="660033"/>
                </a:solidFill>
              </a:rPr>
              <a:t>eseménydús diákélet.</a:t>
            </a:r>
            <a:endParaRPr lang="hu-HU" sz="2200" b="1" dirty="0"/>
          </a:p>
        </p:txBody>
      </p:sp>
      <p:pic>
        <p:nvPicPr>
          <p:cNvPr id="1331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3023955"/>
            <a:ext cx="2138363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Kép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7900" y="571500"/>
            <a:ext cx="69532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Kép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6770" y="5683250"/>
            <a:ext cx="4635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163638" y="1554163"/>
            <a:ext cx="6899275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57" tIns="46028" rIns="92057" bIns="46028">
            <a:spAutoFit/>
          </a:bodyPr>
          <a:lstStyle/>
          <a:p>
            <a:pPr defTabSz="1038225" eaLnBrk="0" hangingPunct="0"/>
            <a:endParaRPr lang="en-US" sz="2700" b="1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7463" y="913027"/>
            <a:ext cx="6814787" cy="5171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57" tIns="46028" rIns="92057" bIns="46028">
            <a:spAutoFit/>
          </a:bodyPr>
          <a:lstStyle/>
          <a:p>
            <a:pPr marL="185738" indent="-185738" defTabSz="1038225">
              <a:buFont typeface="Arial" panose="020B0604020202020204" pitchFamily="34" charset="0"/>
              <a:buChar char="•"/>
            </a:pPr>
            <a:r>
              <a:rPr lang="hu-HU" sz="2200" b="1" dirty="0" smtClean="0">
                <a:solidFill>
                  <a:srgbClr val="0000FF"/>
                </a:solidFill>
              </a:rPr>
              <a:t>Környezetbarát </a:t>
            </a:r>
            <a:r>
              <a:rPr lang="hu-HU" sz="2200" b="1" dirty="0">
                <a:solidFill>
                  <a:srgbClr val="0000FF"/>
                </a:solidFill>
              </a:rPr>
              <a:t>megmunkálási </a:t>
            </a:r>
            <a:r>
              <a:rPr lang="hu-HU" sz="2200" b="1" dirty="0" smtClean="0">
                <a:solidFill>
                  <a:srgbClr val="0000FF"/>
                </a:solidFill>
              </a:rPr>
              <a:t>technológiák   fejlesztése</a:t>
            </a:r>
            <a:endParaRPr lang="hu-HU" sz="2200" b="1" dirty="0">
              <a:solidFill>
                <a:srgbClr val="0000FF"/>
              </a:solidFill>
            </a:endParaRPr>
          </a:p>
          <a:p>
            <a:pPr marL="185738" indent="-185738" defTabSz="1038225">
              <a:buFont typeface="Arial" panose="020B0604020202020204" pitchFamily="34" charset="0"/>
              <a:buChar char="•"/>
            </a:pPr>
            <a:r>
              <a:rPr lang="hu-HU" sz="2200" b="1" dirty="0" smtClean="0">
                <a:solidFill>
                  <a:srgbClr val="0000FF"/>
                </a:solidFill>
              </a:rPr>
              <a:t>Csavar- </a:t>
            </a:r>
            <a:r>
              <a:rPr lang="hu-HU" sz="2200" b="1" dirty="0">
                <a:solidFill>
                  <a:srgbClr val="0000FF"/>
                </a:solidFill>
              </a:rPr>
              <a:t>és menetfelületek kutatása</a:t>
            </a:r>
          </a:p>
          <a:p>
            <a:pPr marL="185738" indent="-185738" defTabSz="1038225">
              <a:buFont typeface="Arial" panose="020B0604020202020204" pitchFamily="34" charset="0"/>
              <a:buChar char="•"/>
            </a:pPr>
            <a:r>
              <a:rPr lang="hu-HU" sz="2200" b="1" dirty="0" smtClean="0">
                <a:solidFill>
                  <a:srgbClr val="0000FF"/>
                </a:solidFill>
              </a:rPr>
              <a:t>Mezőgazdasági </a:t>
            </a:r>
            <a:r>
              <a:rPr lang="hu-HU" sz="2200" b="1" dirty="0">
                <a:solidFill>
                  <a:srgbClr val="0000FF"/>
                </a:solidFill>
              </a:rPr>
              <a:t>és élelmiszeripari </a:t>
            </a:r>
            <a:r>
              <a:rPr lang="hu-HU" sz="2200" b="1" dirty="0" smtClean="0">
                <a:solidFill>
                  <a:srgbClr val="0000FF"/>
                </a:solidFill>
              </a:rPr>
              <a:t>anyagok szárítás-technológiáinak fejlesztése  </a:t>
            </a:r>
            <a:endParaRPr lang="hu-HU" sz="2200" b="1" dirty="0">
              <a:solidFill>
                <a:srgbClr val="0000FF"/>
              </a:solidFill>
            </a:endParaRPr>
          </a:p>
          <a:p>
            <a:pPr marL="185738" indent="-185738" defTabSz="1038225">
              <a:buFont typeface="Arial" panose="020B0604020202020204" pitchFamily="34" charset="0"/>
              <a:buChar char="•"/>
            </a:pPr>
            <a:r>
              <a:rPr lang="hu-HU" sz="2200" b="1" dirty="0" smtClean="0">
                <a:solidFill>
                  <a:srgbClr val="0000FF"/>
                </a:solidFill>
              </a:rPr>
              <a:t>Járművek </a:t>
            </a:r>
            <a:r>
              <a:rPr lang="hu-HU" sz="2200" b="1" dirty="0">
                <a:solidFill>
                  <a:srgbClr val="0000FF"/>
                </a:solidFill>
              </a:rPr>
              <a:t>és mezőgazdasági </a:t>
            </a:r>
            <a:r>
              <a:rPr lang="hu-HU" sz="2200" b="1" dirty="0" smtClean="0">
                <a:solidFill>
                  <a:srgbClr val="0000FF"/>
                </a:solidFill>
              </a:rPr>
              <a:t>erőgépek teljesítmény-átvitelének kutatása</a:t>
            </a:r>
          </a:p>
          <a:p>
            <a:pPr marL="185738" indent="-185738" defTabSz="1038225">
              <a:buFont typeface="Arial" panose="020B0604020202020204" pitchFamily="34" charset="0"/>
              <a:buChar char="•"/>
            </a:pPr>
            <a:r>
              <a:rPr lang="hu-HU" sz="2200" b="1" dirty="0" smtClean="0">
                <a:solidFill>
                  <a:srgbClr val="0000FF"/>
                </a:solidFill>
              </a:rPr>
              <a:t>Konvencionális </a:t>
            </a:r>
            <a:r>
              <a:rPr lang="hu-HU" sz="2200" b="1" dirty="0">
                <a:solidFill>
                  <a:srgbClr val="0000FF"/>
                </a:solidFill>
              </a:rPr>
              <a:t>és megújuló </a:t>
            </a:r>
            <a:r>
              <a:rPr lang="hu-HU" sz="2200" b="1" dirty="0" smtClean="0">
                <a:solidFill>
                  <a:srgbClr val="0000FF"/>
                </a:solidFill>
              </a:rPr>
              <a:t>energiák alkalmazási </a:t>
            </a:r>
            <a:r>
              <a:rPr lang="hu-HU" sz="2200" b="1" dirty="0">
                <a:solidFill>
                  <a:srgbClr val="0000FF"/>
                </a:solidFill>
              </a:rPr>
              <a:t>lehetőségeinek </a:t>
            </a:r>
            <a:r>
              <a:rPr lang="hu-HU" sz="2200" b="1" dirty="0" smtClean="0">
                <a:solidFill>
                  <a:srgbClr val="0000FF"/>
                </a:solidFill>
              </a:rPr>
              <a:t>feltárása</a:t>
            </a:r>
          </a:p>
          <a:p>
            <a:pPr marL="185738" indent="-185738" defTabSz="1038225">
              <a:buFont typeface="Arial" panose="020B0604020202020204" pitchFamily="34" charset="0"/>
              <a:buChar char="•"/>
            </a:pPr>
            <a:r>
              <a:rPr lang="hu-HU" sz="2200" b="1" dirty="0" smtClean="0">
                <a:solidFill>
                  <a:srgbClr val="0000FF"/>
                </a:solidFill>
              </a:rPr>
              <a:t>PROFINET </a:t>
            </a:r>
            <a:r>
              <a:rPr lang="hu-HU" sz="2200" b="1" dirty="0">
                <a:solidFill>
                  <a:srgbClr val="0000FF"/>
                </a:solidFill>
              </a:rPr>
              <a:t>valósidejű ipari kommunikációs rendszerek fejlesztése </a:t>
            </a:r>
          </a:p>
          <a:p>
            <a:pPr marL="185738" indent="-185738" defTabSz="1038225">
              <a:buFont typeface="Arial" panose="020B0604020202020204" pitchFamily="34" charset="0"/>
              <a:buChar char="•"/>
            </a:pPr>
            <a:r>
              <a:rPr lang="hu-HU" sz="2200" b="1" dirty="0" smtClean="0">
                <a:solidFill>
                  <a:srgbClr val="0000FF"/>
                </a:solidFill>
              </a:rPr>
              <a:t>Energianövényekkel kapcsolatos kutatások</a:t>
            </a:r>
            <a:endParaRPr lang="hu-HU" sz="2200" b="1" dirty="0">
              <a:solidFill>
                <a:srgbClr val="0000FF"/>
              </a:solidFill>
            </a:endParaRPr>
          </a:p>
          <a:p>
            <a:pPr marL="185738" indent="-185738" defTabSz="1038225" eaLnBrk="0" hangingPunct="0">
              <a:buFont typeface="Arial" panose="020B0604020202020204" pitchFamily="34" charset="0"/>
              <a:buChar char="•"/>
            </a:pPr>
            <a:r>
              <a:rPr lang="hu-HU" sz="2200" b="1" dirty="0" smtClean="0">
                <a:solidFill>
                  <a:srgbClr val="0000FF"/>
                </a:solidFill>
              </a:rPr>
              <a:t>Nagyenergiás fizika</a:t>
            </a:r>
          </a:p>
          <a:p>
            <a:pPr marL="185738" indent="-185738" defTabSz="1038225" eaLnBrk="0" hangingPunct="0">
              <a:buFont typeface="Arial" panose="020B0604020202020204" pitchFamily="34" charset="0"/>
              <a:buChar char="•"/>
            </a:pPr>
            <a:r>
              <a:rPr lang="hu-HU" sz="2200" b="1" dirty="0" smtClean="0">
                <a:solidFill>
                  <a:srgbClr val="0000FF"/>
                </a:solidFill>
              </a:rPr>
              <a:t>Környezetfizikai kutatások</a:t>
            </a:r>
          </a:p>
          <a:p>
            <a:pPr marL="185738" indent="-185738" defTabSz="1038225" eaLnBrk="0" hangingPunct="0">
              <a:buFont typeface="Arial" panose="020B0604020202020204" pitchFamily="34" charset="0"/>
              <a:buChar char="•"/>
            </a:pPr>
            <a:r>
              <a:rPr lang="hu-HU" sz="2200" b="1" dirty="0" smtClean="0">
                <a:solidFill>
                  <a:srgbClr val="0000FF"/>
                </a:solidFill>
              </a:rPr>
              <a:t>Sok más egyéb…</a:t>
            </a:r>
            <a:endParaRPr lang="hu-HU" sz="2200" b="1" dirty="0">
              <a:solidFill>
                <a:srgbClr val="0000FF"/>
              </a:solidFill>
            </a:endParaRP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0" y="4948"/>
            <a:ext cx="9144000" cy="862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57" tIns="46028" rIns="92057" bIns="46028">
            <a:spAutoFit/>
          </a:bodyPr>
          <a:lstStyle/>
          <a:p>
            <a:pPr algn="ctr" defTabSz="1038225" eaLnBrk="0" hangingPunct="0"/>
            <a:r>
              <a:rPr lang="hu-HU" sz="2500" b="1" dirty="0" smtClean="0">
                <a:solidFill>
                  <a:srgbClr val="660033"/>
                </a:solidFill>
              </a:rPr>
              <a:t>KUTATÁSOK A MŰSZAKI ÉS AGRÁRTUDOMÁNYI INTÉZETBEN</a:t>
            </a:r>
            <a:endParaRPr lang="hu-HU" sz="2500" b="1" dirty="0">
              <a:solidFill>
                <a:srgbClr val="660033"/>
              </a:solidFill>
            </a:endParaRPr>
          </a:p>
        </p:txBody>
      </p:sp>
      <p:sp>
        <p:nvSpPr>
          <p:cNvPr id="9221" name="AutoShape 9" descr="CSEMEGESZŐLŐ%201"/>
          <p:cNvSpPr>
            <a:spLocks noChangeAspect="1" noChangeArrowheads="1"/>
          </p:cNvSpPr>
          <p:nvPr/>
        </p:nvSpPr>
        <p:spPr bwMode="auto">
          <a:xfrm>
            <a:off x="4248150" y="49213"/>
            <a:ext cx="3317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3794" tIns="51897" rIns="103794" bIns="51897"/>
          <a:lstStyle/>
          <a:p>
            <a:pPr defTabSz="1038225" eaLnBrk="0" hangingPunct="0"/>
            <a:endParaRPr lang="hu-HU" sz="2000"/>
          </a:p>
        </p:txBody>
      </p:sp>
      <p:pic>
        <p:nvPicPr>
          <p:cNvPr id="9223" name="Picture 12" descr="PB1019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7178" y="1174615"/>
            <a:ext cx="2374900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5" descr="forgacsol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7288" y="4082736"/>
            <a:ext cx="2906712" cy="225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568" y="98630"/>
            <a:ext cx="4885512" cy="584237"/>
          </a:xfrm>
        </p:spPr>
        <p:txBody>
          <a:bodyPr/>
          <a:lstStyle/>
          <a:p>
            <a:pPr defTabSz="806450"/>
            <a:r>
              <a:rPr lang="hu-HU" sz="3000" b="1" i="1" dirty="0" smtClean="0">
                <a:solidFill>
                  <a:srgbClr val="336600"/>
                </a:solidFill>
              </a:rPr>
              <a:t> LABORATÓRIUMAINK</a:t>
            </a:r>
          </a:p>
        </p:txBody>
      </p:sp>
      <p:pic>
        <p:nvPicPr>
          <p:cNvPr id="14339" name="Picture 3" descr="V Gépész motor 12 ok nagy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1510" y="773705"/>
            <a:ext cx="3760386" cy="2534104"/>
          </a:xfrm>
        </p:spPr>
      </p:pic>
      <p:sp>
        <p:nvSpPr>
          <p:cNvPr id="4" name="Szövegdoboz 3"/>
          <p:cNvSpPr txBox="1"/>
          <p:nvPr/>
        </p:nvSpPr>
        <p:spPr>
          <a:xfrm>
            <a:off x="161510" y="3293985"/>
            <a:ext cx="3760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Belsőégésű motorok labor</a:t>
            </a:r>
            <a:endParaRPr lang="hu-HU" dirty="0"/>
          </a:p>
        </p:txBody>
      </p:sp>
      <p:pic>
        <p:nvPicPr>
          <p:cNvPr id="5" name="Picture 2" descr="aberli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7225" y="99316"/>
            <a:ext cx="2347371" cy="423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5"/>
          <p:cNvSpPr txBox="1"/>
          <p:nvPr/>
        </p:nvSpPr>
        <p:spPr>
          <a:xfrm>
            <a:off x="6642230" y="4330017"/>
            <a:ext cx="2276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3D mérő labor</a:t>
            </a:r>
            <a:endParaRPr lang="hu-HU" dirty="0"/>
          </a:p>
        </p:txBody>
      </p:sp>
      <p:pic>
        <p:nvPicPr>
          <p:cNvPr id="7" name="Picture 3" descr="anyagv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6755" y="3843337"/>
            <a:ext cx="4045807" cy="2477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zövegdoboz 7"/>
          <p:cNvSpPr txBox="1"/>
          <p:nvPr/>
        </p:nvSpPr>
        <p:spPr>
          <a:xfrm>
            <a:off x="2501770" y="6320870"/>
            <a:ext cx="3760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Anyagvizsgáló labor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61510" y="3519010"/>
            <a:ext cx="3760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Hegesztő szimulátor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5535615" y="3564015"/>
            <a:ext cx="2276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CAD-CAM labor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6673987" y="5409220"/>
            <a:ext cx="1813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CNC labor</a:t>
            </a:r>
            <a:endParaRPr lang="hu-HU" dirty="0"/>
          </a:p>
        </p:txBody>
      </p:sp>
      <p:pic>
        <p:nvPicPr>
          <p:cNvPr id="10" name="Picture 3" descr="cswav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65163"/>
            <a:ext cx="3376070" cy="2834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adcam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1295" y="750888"/>
            <a:ext cx="3401870" cy="2809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06568" y="98630"/>
            <a:ext cx="4885512" cy="584237"/>
          </a:xfrm>
        </p:spPr>
        <p:txBody>
          <a:bodyPr/>
          <a:lstStyle/>
          <a:p>
            <a:pPr defTabSz="806450"/>
            <a:r>
              <a:rPr lang="hu-HU" sz="3000" b="1" i="1" dirty="0" smtClean="0">
                <a:solidFill>
                  <a:srgbClr val="336600"/>
                </a:solidFill>
              </a:rPr>
              <a:t> LABORATÓRIUMAINK</a:t>
            </a:r>
          </a:p>
        </p:txBody>
      </p:sp>
      <p:pic>
        <p:nvPicPr>
          <p:cNvPr id="13" name="Picture 3" descr="cnc-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8474" y="3933347"/>
            <a:ext cx="4885513" cy="292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egatad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1484313"/>
            <a:ext cx="4021137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eden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178750"/>
            <a:ext cx="3471863" cy="302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06568" y="98630"/>
            <a:ext cx="4885512" cy="58423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806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000" b="1" i="1" u="none" strike="noStrike" kern="0" cap="none" spc="0" normalizeH="0" baseline="0" noProof="0" smtClean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LABORATÓRIUMAINK</a:t>
            </a:r>
            <a:endParaRPr kumimoji="0" lang="hu-HU" sz="3000" b="1" i="1" u="none" strike="noStrike" kern="0" cap="none" spc="0" normalizeH="0" baseline="0" noProof="0" dirty="0" smtClean="0">
              <a:ln>
                <a:noFill/>
              </a:ln>
              <a:solidFill>
                <a:srgbClr val="33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61510" y="4199762"/>
            <a:ext cx="3760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3D nyomtató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4862064" y="5759968"/>
            <a:ext cx="3760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Hegesztő labor</a:t>
            </a:r>
            <a:endParaRPr lang="hu-HU" dirty="0"/>
          </a:p>
        </p:txBody>
      </p:sp>
      <p:pic>
        <p:nvPicPr>
          <p:cNvPr id="11" name="Picture 6" descr="eden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6595" y="4569094"/>
            <a:ext cx="2507875" cy="1706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331913" y="188913"/>
            <a:ext cx="70866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44" tIns="46021" rIns="92044" bIns="46021" anchor="ctr"/>
          <a:lstStyle/>
          <a:p>
            <a:pPr algn="ctr" defTabSz="806450" eaLnBrk="0" hangingPunct="0"/>
            <a:r>
              <a:rPr lang="hu-HU" sz="3000" b="1" i="1">
                <a:solidFill>
                  <a:srgbClr val="336600"/>
                </a:solidFill>
              </a:rPr>
              <a:t>TANGAZDASÁG</a:t>
            </a:r>
          </a:p>
        </p:txBody>
      </p:sp>
      <p:pic>
        <p:nvPicPr>
          <p:cNvPr id="26627" name="Kép 6" descr="DSC0699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765175"/>
            <a:ext cx="32639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Kép 7" descr="Kép043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836613"/>
            <a:ext cx="336073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Kép 8" descr="Kép056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3405188"/>
            <a:ext cx="2484437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Kép 9" descr="Kép044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3308350"/>
            <a:ext cx="2538412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Kép 10" descr="Kép056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7963" y="3347168"/>
            <a:ext cx="3863975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Kép 11" descr="Kép0574.jpg"/>
          <p:cNvPicPr>
            <a:picLocks noChangeAspect="1"/>
          </p:cNvPicPr>
          <p:nvPr/>
        </p:nvPicPr>
        <p:blipFill>
          <a:blip r:embed="rId7" cstate="print"/>
          <a:srcRect b="6345"/>
          <a:stretch>
            <a:fillRect/>
          </a:stretch>
        </p:blipFill>
        <p:spPr bwMode="auto">
          <a:xfrm>
            <a:off x="3419475" y="765175"/>
            <a:ext cx="2395538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zövegdoboz 8"/>
          <p:cNvSpPr txBox="1"/>
          <p:nvPr/>
        </p:nvSpPr>
        <p:spPr>
          <a:xfrm>
            <a:off x="2808488" y="6380011"/>
            <a:ext cx="3760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220 ha területen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014413" y="188913"/>
            <a:ext cx="70866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44" tIns="46021" rIns="92044" bIns="46021" anchor="ctr"/>
          <a:lstStyle/>
          <a:p>
            <a:pPr algn="ctr" defTabSz="806450" eaLnBrk="0" hangingPunct="0"/>
            <a:r>
              <a:rPr lang="hu-HU" sz="3000" b="1" i="1">
                <a:solidFill>
                  <a:srgbClr val="336600"/>
                </a:solidFill>
              </a:rPr>
              <a:t>FIZIKA LABORATÓRIUMOK</a:t>
            </a:r>
          </a:p>
        </p:txBody>
      </p:sp>
      <p:pic>
        <p:nvPicPr>
          <p:cNvPr id="27651" name="Kép 3" descr="02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836613"/>
            <a:ext cx="4284662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Kép 4" descr="SU1510_instrumen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3240088"/>
            <a:ext cx="4824412" cy="361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836613"/>
            <a:ext cx="4398963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81690" y="90010"/>
            <a:ext cx="5696312" cy="683695"/>
          </a:xfrm>
        </p:spPr>
        <p:txBody>
          <a:bodyPr/>
          <a:lstStyle/>
          <a:p>
            <a:pPr defTabSz="806450"/>
            <a:r>
              <a:rPr lang="hu-HU" sz="3000" b="1" i="1" dirty="0" smtClean="0">
                <a:solidFill>
                  <a:srgbClr val="336600"/>
                </a:solidFill>
              </a:rPr>
              <a:t>TUDOMÁNYOS DIÁKKÖR</a:t>
            </a:r>
          </a:p>
        </p:txBody>
      </p:sp>
      <p:pic>
        <p:nvPicPr>
          <p:cNvPr id="28675" name="Picture 3" descr="RIMG000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50040" y="2747237"/>
            <a:ext cx="4850433" cy="3836128"/>
          </a:xfrm>
        </p:spPr>
      </p:pic>
      <p:sp>
        <p:nvSpPr>
          <p:cNvPr id="4" name="Szövegdoboz 3"/>
          <p:cNvSpPr txBox="1"/>
          <p:nvPr/>
        </p:nvSpPr>
        <p:spPr>
          <a:xfrm>
            <a:off x="206515" y="953725"/>
            <a:ext cx="89374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 smtClean="0"/>
              <a:t>Lehetőség az Intézetben folyó kutató munkába való bekapcsolódásra.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 smtClean="0"/>
              <a:t>Publikációs és konferencia részvételi lehetőségek.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 smtClean="0"/>
              <a:t>Intézményi és országos TDK konferenciákon való részvételi </a:t>
            </a:r>
            <a:r>
              <a:rPr lang="hu-HU" sz="2000" dirty="0" smtClean="0"/>
              <a:t>lehetőség.</a:t>
            </a:r>
            <a:endParaRPr lang="hu-H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6134100" y="2247900"/>
            <a:ext cx="1762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65" tIns="46033" rIns="92065" bIns="46033">
            <a:spAutoFit/>
          </a:bodyPr>
          <a:lstStyle/>
          <a:p>
            <a:pPr defTabSz="1036638" eaLnBrk="0" hangingPunct="0"/>
            <a:endParaRPr lang="hu-HU" sz="2000"/>
          </a:p>
        </p:txBody>
      </p:sp>
      <p:pic>
        <p:nvPicPr>
          <p:cNvPr id="29701" name="Picture 5" descr="P9123449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783305" y="2247900"/>
            <a:ext cx="3807566" cy="3221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476046" y="1044964"/>
            <a:ext cx="44275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65" tIns="46033" rIns="92065" bIns="46033">
            <a:spAutoFit/>
          </a:bodyPr>
          <a:lstStyle/>
          <a:p>
            <a:pPr algn="ctr" defTabSz="1036638" eaLnBrk="0" hangingPunct="0"/>
            <a:r>
              <a:rPr lang="hu-HU" b="1" dirty="0">
                <a:latin typeface="Times New Roman" pitchFamily="18" charset="0"/>
              </a:rPr>
              <a:t>CNC gép ISEL Hungaria, </a:t>
            </a:r>
          </a:p>
          <a:p>
            <a:pPr algn="ctr" defTabSz="1036638" eaLnBrk="0" hangingPunct="0"/>
            <a:r>
              <a:rPr lang="hu-HU" b="1" dirty="0">
                <a:latin typeface="Times New Roman" pitchFamily="18" charset="0"/>
              </a:rPr>
              <a:t>Székesfehérvár 2008, I. díj</a:t>
            </a:r>
          </a:p>
          <a:p>
            <a:pPr algn="ctr" defTabSz="1036638" eaLnBrk="0" hangingPunct="0"/>
            <a:r>
              <a:rPr lang="hu-HU" b="1" dirty="0">
                <a:latin typeface="Times New Roman" pitchFamily="18" charset="0"/>
              </a:rPr>
              <a:t>és különdíj </a:t>
            </a:r>
            <a:r>
              <a:rPr lang="hu-HU" b="1" dirty="0" smtClean="0">
                <a:latin typeface="Times New Roman" pitchFamily="18" charset="0"/>
              </a:rPr>
              <a:t>2009, </a:t>
            </a:r>
            <a:r>
              <a:rPr lang="hu-HU" b="1" dirty="0">
                <a:latin typeface="Times New Roman" pitchFamily="18" charset="0"/>
              </a:rPr>
              <a:t>MACHTECH II. díj.</a:t>
            </a:r>
          </a:p>
        </p:txBody>
      </p:sp>
      <p:pic>
        <p:nvPicPr>
          <p:cNvPr id="29705" name="Picture 11" descr="intel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62110" y="1546622"/>
            <a:ext cx="2963217" cy="4053715"/>
          </a:xfrm>
        </p:spPr>
      </p:pic>
      <p:sp>
        <p:nvSpPr>
          <p:cNvPr id="29706" name="Text Box 13"/>
          <p:cNvSpPr txBox="1">
            <a:spLocks noChangeArrowheads="1"/>
          </p:cNvSpPr>
          <p:nvPr/>
        </p:nvSpPr>
        <p:spPr bwMode="auto">
          <a:xfrm>
            <a:off x="5769505" y="5600337"/>
            <a:ext cx="237648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65" tIns="46033" rIns="92065" bIns="46033">
            <a:spAutoFit/>
          </a:bodyPr>
          <a:lstStyle/>
          <a:p>
            <a:pPr algn="ctr" defTabSz="1036638" eaLnBrk="0" hangingPunct="0"/>
            <a:r>
              <a:rPr lang="hu-HU" b="1" dirty="0">
                <a:latin typeface="Times New Roman" pitchFamily="18" charset="0"/>
              </a:rPr>
              <a:t>CNC gép ISEL Hungaria, </a:t>
            </a:r>
          </a:p>
          <a:p>
            <a:pPr algn="ctr" defTabSz="1036638" eaLnBrk="0" hangingPunct="0"/>
            <a:r>
              <a:rPr lang="hu-HU" b="1" dirty="0">
                <a:latin typeface="Times New Roman" pitchFamily="18" charset="0"/>
              </a:rPr>
              <a:t>Veszprém 2009, II. díj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92150"/>
          </a:xfrm>
        </p:spPr>
        <p:txBody>
          <a:bodyPr/>
          <a:lstStyle/>
          <a:p>
            <a:pPr defTabSz="806450"/>
            <a:r>
              <a:rPr lang="hu-HU" sz="3000" b="1" i="1" dirty="0" smtClean="0">
                <a:solidFill>
                  <a:srgbClr val="006600"/>
                </a:solidFill>
              </a:rPr>
              <a:t>HALLGATÓI EREDMÉNYEK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98630"/>
            <a:ext cx="8064500" cy="1522413"/>
          </a:xfrm>
        </p:spPr>
        <p:txBody>
          <a:bodyPr lIns="92044" tIns="46021" rIns="92044" bIns="46021"/>
          <a:lstStyle/>
          <a:p>
            <a:pPr eaLnBrk="1" hangingPunct="1"/>
            <a:r>
              <a:rPr lang="hu-HU" sz="2800" b="1" dirty="0" smtClean="0">
                <a:solidFill>
                  <a:srgbClr val="660033"/>
                </a:solidFill>
              </a:rPr>
              <a:t>NYÍREGYHÁZI EGYETEM</a:t>
            </a:r>
            <a:br>
              <a:rPr lang="hu-HU" sz="2800" b="1" dirty="0" smtClean="0">
                <a:solidFill>
                  <a:srgbClr val="660033"/>
                </a:solidFill>
              </a:rPr>
            </a:br>
            <a:r>
              <a:rPr lang="hu-HU" sz="2800" b="1" dirty="0" smtClean="0">
                <a:solidFill>
                  <a:srgbClr val="660033"/>
                </a:solidFill>
              </a:rPr>
              <a:t>MŰSZAKI ÉS AGRÁRTUDOMÁNYI INTÉZET</a:t>
            </a:r>
            <a:br>
              <a:rPr lang="hu-HU" sz="2800" b="1" dirty="0" smtClean="0">
                <a:solidFill>
                  <a:srgbClr val="660033"/>
                </a:solidFill>
              </a:rPr>
            </a:br>
            <a:r>
              <a:rPr lang="hu-HU" sz="2800" b="1" dirty="0" smtClean="0">
                <a:solidFill>
                  <a:srgbClr val="660033"/>
                </a:solidFill>
              </a:rPr>
              <a:t> KÉPZÉSEI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0825" y="1673805"/>
            <a:ext cx="8562975" cy="2475275"/>
          </a:xfrm>
        </p:spPr>
        <p:txBody>
          <a:bodyPr lIns="92044" tIns="46021" rIns="92044" bIns="46021"/>
          <a:lstStyle/>
          <a:p>
            <a:pPr algn="just" defTabSz="806450" eaLnBrk="1" hangingPunct="1">
              <a:lnSpc>
                <a:spcPct val="90000"/>
              </a:lnSpc>
              <a:buFont typeface="Symbol" pitchFamily="18" charset="2"/>
              <a:buChar char=""/>
            </a:pPr>
            <a:r>
              <a:rPr lang="hu-HU" sz="2800" b="1" dirty="0" smtClean="0"/>
              <a:t>Felsőoktatási szakképzések (4 félév)</a:t>
            </a:r>
          </a:p>
          <a:p>
            <a:pPr algn="just" defTabSz="806450" eaLnBrk="1" hangingPunct="1">
              <a:lnSpc>
                <a:spcPct val="90000"/>
              </a:lnSpc>
              <a:buFont typeface="Symbol" pitchFamily="18" charset="2"/>
              <a:buChar char=""/>
            </a:pPr>
            <a:r>
              <a:rPr lang="hu-HU" sz="2800" b="1" dirty="0" smtClean="0"/>
              <a:t>Alapszakok (</a:t>
            </a:r>
            <a:r>
              <a:rPr lang="hu-HU" sz="2800" b="1" dirty="0" err="1" smtClean="0"/>
              <a:t>BSc</a:t>
            </a:r>
            <a:r>
              <a:rPr lang="hu-HU" sz="2800" b="1" dirty="0" smtClean="0"/>
              <a:t>) (7 félév)</a:t>
            </a:r>
          </a:p>
          <a:p>
            <a:pPr algn="just" defTabSz="806450" eaLnBrk="1" hangingPunct="1">
              <a:lnSpc>
                <a:spcPct val="90000"/>
              </a:lnSpc>
              <a:buFont typeface="Symbol" pitchFamily="18" charset="2"/>
              <a:buChar char=""/>
            </a:pPr>
            <a:r>
              <a:rPr lang="hu-HU" sz="2800" b="1" dirty="0" smtClean="0"/>
              <a:t>Mesterszakok (</a:t>
            </a:r>
            <a:r>
              <a:rPr lang="hu-HU" sz="2800" b="1" dirty="0" err="1" smtClean="0"/>
              <a:t>MSc</a:t>
            </a:r>
            <a:r>
              <a:rPr lang="hu-HU" sz="2800" b="1" dirty="0" smtClean="0"/>
              <a:t>, MA) (4 félév ill. 10 félév)</a:t>
            </a:r>
          </a:p>
          <a:p>
            <a:pPr algn="just" defTabSz="806450" eaLnBrk="1" hangingPunct="1">
              <a:lnSpc>
                <a:spcPct val="90000"/>
              </a:lnSpc>
              <a:buFont typeface="Symbol" pitchFamily="18" charset="2"/>
              <a:buChar char=""/>
            </a:pPr>
            <a:r>
              <a:rPr lang="hu-HU" sz="2800" b="1" dirty="0" smtClean="0"/>
              <a:t>Szakirányú (szakmérnöki) továbbképzések </a:t>
            </a:r>
          </a:p>
          <a:p>
            <a:pPr algn="just" defTabSz="806450" eaLnBrk="1" hangingPunct="1">
              <a:lnSpc>
                <a:spcPct val="90000"/>
              </a:lnSpc>
              <a:buFontTx/>
              <a:buNone/>
            </a:pPr>
            <a:r>
              <a:rPr lang="hu-HU" sz="2800" b="1" dirty="0" smtClean="0"/>
              <a:t>							(2,3 vagy 4 félév)</a:t>
            </a:r>
          </a:p>
          <a:p>
            <a:pPr marL="1512888" lvl="3" indent="-304800" defTabSz="806450" eaLnBrk="1" hangingPunct="1">
              <a:lnSpc>
                <a:spcPct val="150000"/>
              </a:lnSpc>
              <a:buFont typeface="Monotype Sorts"/>
              <a:buAutoNum type="arabicPeriod"/>
            </a:pPr>
            <a:endParaRPr lang="hu-HU" sz="2400" b="1" dirty="0" smtClean="0">
              <a:solidFill>
                <a:srgbClr val="006600"/>
              </a:solidFill>
            </a:endParaRPr>
          </a:p>
          <a:p>
            <a:pPr marL="1512888" lvl="3" indent="-304800" defTabSz="806450" eaLnBrk="1" hangingPunct="1">
              <a:lnSpc>
                <a:spcPct val="150000"/>
              </a:lnSpc>
              <a:buFont typeface="Monotype Sorts"/>
              <a:buAutoNum type="arabicPeriod"/>
            </a:pPr>
            <a:endParaRPr lang="hu-HU" sz="2400" b="1" dirty="0" smtClean="0">
              <a:solidFill>
                <a:srgbClr val="006600"/>
              </a:solidFill>
            </a:endParaRPr>
          </a:p>
          <a:p>
            <a:pPr marL="1916113" lvl="4" indent="-304800" defTabSz="806450" eaLnBrk="1" hangingPunct="1">
              <a:lnSpc>
                <a:spcPct val="90000"/>
              </a:lnSpc>
              <a:buFontTx/>
              <a:buNone/>
            </a:pPr>
            <a:endParaRPr lang="hu-HU" b="1" dirty="0" smtClean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890713" y="608013"/>
            <a:ext cx="177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65" tIns="46033" rIns="92065" bIns="46033">
            <a:spAutoFit/>
          </a:bodyPr>
          <a:lstStyle/>
          <a:p>
            <a:pPr defTabSz="1036638" eaLnBrk="0" hangingPunct="0"/>
            <a:endParaRPr lang="hu-HU" sz="200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36" y="3703740"/>
            <a:ext cx="4851465" cy="3154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92150"/>
          </a:xfrm>
        </p:spPr>
        <p:txBody>
          <a:bodyPr/>
          <a:lstStyle/>
          <a:p>
            <a:pPr defTabSz="806450"/>
            <a:r>
              <a:rPr lang="hu-HU" sz="3000" b="1" i="1" dirty="0" smtClean="0">
                <a:solidFill>
                  <a:srgbClr val="006600"/>
                </a:solidFill>
              </a:rPr>
              <a:t>HALLGATÓI EREDMÉNYEK</a:t>
            </a:r>
          </a:p>
        </p:txBody>
      </p:sp>
      <p:pic>
        <p:nvPicPr>
          <p:cNvPr id="6" name="Picture 3" descr="P52124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122" y="1815852"/>
            <a:ext cx="3457575" cy="290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1080289"/>
            <a:ext cx="44783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65" tIns="46033" rIns="92065" bIns="46033">
            <a:spAutoFit/>
          </a:bodyPr>
          <a:lstStyle/>
          <a:p>
            <a:pPr algn="ctr" defTabSz="1036638" eaLnBrk="0" hangingPunct="0"/>
            <a:r>
              <a:rPr lang="hu-HU" b="1" dirty="0" err="1">
                <a:latin typeface="Times New Roman" pitchFamily="18" charset="0"/>
              </a:rPr>
              <a:t>Pneu</a:t>
            </a:r>
            <a:r>
              <a:rPr lang="hu-HU" b="1" dirty="0">
                <a:latin typeface="Times New Roman" pitchFamily="18" charset="0"/>
              </a:rPr>
              <a:t>- és </a:t>
            </a:r>
            <a:r>
              <a:rPr lang="hu-HU" b="1" dirty="0" err="1">
                <a:latin typeface="Times New Roman" pitchFamily="18" charset="0"/>
              </a:rPr>
              <a:t>elektromobil</a:t>
            </a:r>
            <a:r>
              <a:rPr lang="hu-HU" b="1" dirty="0">
                <a:latin typeface="Times New Roman" pitchFamily="18" charset="0"/>
              </a:rPr>
              <a:t>  építő verseny</a:t>
            </a:r>
          </a:p>
          <a:p>
            <a:pPr algn="ctr" defTabSz="1036638" eaLnBrk="0" hangingPunct="0"/>
            <a:r>
              <a:rPr lang="hu-HU" b="1" dirty="0">
                <a:latin typeface="Times New Roman" pitchFamily="18" charset="0"/>
              </a:rPr>
              <a:t>      „</a:t>
            </a:r>
            <a:r>
              <a:rPr lang="hu-HU" b="1" dirty="0" err="1">
                <a:latin typeface="Times New Roman" pitchFamily="18" charset="0"/>
              </a:rPr>
              <a:t>Pneumobil</a:t>
            </a:r>
            <a:r>
              <a:rPr lang="hu-HU" b="1" dirty="0">
                <a:latin typeface="Times New Roman" pitchFamily="18" charset="0"/>
              </a:rPr>
              <a:t> 2008” Eger, VI. díj</a:t>
            </a:r>
            <a:r>
              <a:rPr lang="hu-HU" dirty="0">
                <a:latin typeface="Times New Roman" pitchFamily="18" charset="0"/>
              </a:rPr>
              <a:t> 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005506" y="695325"/>
            <a:ext cx="12490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Pneumobil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2012 Eger</a:t>
            </a:r>
          </a:p>
        </p:txBody>
      </p:sp>
      <p:pic>
        <p:nvPicPr>
          <p:cNvPr id="9" name="Picture 8" descr="P512022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97025" y="1336674"/>
            <a:ext cx="3765046" cy="2821533"/>
          </a:xfrm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68313" y="5499230"/>
            <a:ext cx="3833657" cy="9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65" tIns="46033" rIns="92065" bIns="46033">
            <a:spAutoFit/>
          </a:bodyPr>
          <a:lstStyle/>
          <a:p>
            <a:pPr algn="ctr" defTabSz="1036638" eaLnBrk="0" hangingPunct="0"/>
            <a:r>
              <a:rPr lang="hu-HU" b="1" dirty="0" smtClean="0">
                <a:latin typeface="Times New Roman" pitchFamily="18" charset="0"/>
              </a:rPr>
              <a:t>Autonóm gokart építés</a:t>
            </a:r>
            <a:endParaRPr lang="hu-HU" b="1" dirty="0">
              <a:latin typeface="Times New Roman" pitchFamily="18" charset="0"/>
            </a:endParaRPr>
          </a:p>
          <a:p>
            <a:pPr algn="ctr" defTabSz="1036638" eaLnBrk="0" hangingPunct="0"/>
            <a:r>
              <a:rPr lang="hu-HU" b="1" dirty="0" smtClean="0">
                <a:latin typeface="Times New Roman" pitchFamily="18" charset="0"/>
              </a:rPr>
              <a:t>„Go-Kart, Go-Bosch 2016” Budapest  abszolút VII. helyezés</a:t>
            </a:r>
            <a:r>
              <a:rPr lang="hu-HU" dirty="0" smtClean="0">
                <a:latin typeface="Times New Roman" pitchFamily="18" charset="0"/>
              </a:rPr>
              <a:t> </a:t>
            </a:r>
            <a:endParaRPr lang="hu-HU" dirty="0">
              <a:latin typeface="Times New Roman" pitchFamily="18" charset="0"/>
            </a:endParaRP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970" y="4299638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842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teszt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718" y="3609020"/>
            <a:ext cx="3630613" cy="323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824848" y="30045"/>
            <a:ext cx="386238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65" tIns="46033" rIns="92065" bIns="46033">
            <a:spAutoFit/>
          </a:bodyPr>
          <a:lstStyle/>
          <a:p>
            <a:pPr defTabSz="1036638" eaLnBrk="0" hangingPunct="0"/>
            <a:r>
              <a:rPr lang="hu-HU" sz="2000" b="1" dirty="0"/>
              <a:t>Tésztahíd építő világbajnokság</a:t>
            </a:r>
          </a:p>
        </p:txBody>
      </p:sp>
      <p:pic>
        <p:nvPicPr>
          <p:cNvPr id="30725" name="Picture 5" descr="11VB-3"/>
          <p:cNvPicPr>
            <a:picLocks noChangeAspect="1" noChangeArrowheads="1"/>
          </p:cNvPicPr>
          <p:nvPr/>
        </p:nvPicPr>
        <p:blipFill>
          <a:blip r:embed="rId3" cstate="print"/>
          <a:srcRect r="3339"/>
          <a:stretch>
            <a:fillRect/>
          </a:stretch>
        </p:blipFill>
        <p:spPr bwMode="auto">
          <a:xfrm>
            <a:off x="4273550" y="492125"/>
            <a:ext cx="4870450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hid-rekor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1110" y="3926793"/>
            <a:ext cx="3581400" cy="292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 descr="11VB-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67758" y="4936924"/>
            <a:ext cx="1749347" cy="191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8" descr="teszta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67" y="479130"/>
            <a:ext cx="3978468" cy="300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11VB-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57265" y="2424739"/>
            <a:ext cx="1990829" cy="1364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ím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hu-HU" sz="3600" dirty="0" smtClean="0"/>
              <a:t>Duális képzési modell a Műszaki és Agrártudományi Intézetben</a:t>
            </a:r>
          </a:p>
        </p:txBody>
      </p:sp>
      <p:sp>
        <p:nvSpPr>
          <p:cNvPr id="32771" name="Tartalom helye 2"/>
          <p:cNvSpPr>
            <a:spLocks noGrp="1"/>
          </p:cNvSpPr>
          <p:nvPr>
            <p:ph idx="4294967295"/>
          </p:nvPr>
        </p:nvSpPr>
        <p:spPr>
          <a:xfrm>
            <a:off x="0" y="1313765"/>
            <a:ext cx="91440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hu-HU" sz="2200" b="1" i="1" dirty="0" smtClean="0">
                <a:solidFill>
                  <a:srgbClr val="000000"/>
                </a:solidFill>
                <a:cs typeface="Times New Roman" pitchFamily="18" charset="0"/>
              </a:rPr>
              <a:t>Duális képzés: Az egyetem és a </a:t>
            </a:r>
            <a:r>
              <a:rPr lang="hu-HU" sz="2200" b="1" i="1" dirty="0" smtClean="0">
                <a:solidFill>
                  <a:srgbClr val="000000"/>
                </a:solidFill>
              </a:rPr>
              <a:t>vállalatok </a:t>
            </a:r>
            <a:r>
              <a:rPr lang="hu-HU" sz="2200" b="1" i="1" dirty="0" smtClean="0">
                <a:solidFill>
                  <a:srgbClr val="000000"/>
                </a:solidFill>
                <a:cs typeface="Times New Roman" pitchFamily="18" charset="0"/>
              </a:rPr>
              <a:t>együttműködésével</a:t>
            </a:r>
            <a:br>
              <a:rPr lang="hu-HU" sz="2200" b="1" i="1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hu-HU" sz="2200" b="1" i="1" dirty="0" smtClean="0">
                <a:solidFill>
                  <a:srgbClr val="000000"/>
                </a:solidFill>
                <a:cs typeface="Times New Roman" pitchFamily="18" charset="0"/>
              </a:rPr>
              <a:t>		  megvalósuló gyakorlatorientált képzés</a:t>
            </a:r>
            <a:r>
              <a:rPr lang="hu-HU" sz="2200" b="1" i="1" dirty="0" smtClean="0">
                <a:solidFill>
                  <a:srgbClr val="000000"/>
                </a:solidFill>
              </a:rPr>
              <a:t>.</a:t>
            </a:r>
            <a:r>
              <a:rPr lang="hu-HU" sz="2200" b="1" i="1" dirty="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hu-HU" sz="2200" b="1" i="1" dirty="0" smtClean="0"/>
          </a:p>
          <a:p>
            <a:pPr eaLnBrk="1" hangingPunct="1">
              <a:buFont typeface="Wingdings" pitchFamily="2" charset="2"/>
              <a:buNone/>
            </a:pPr>
            <a:r>
              <a:rPr lang="hu-HU" sz="2200" b="1" dirty="0" smtClean="0"/>
              <a:t>Jellemzői:</a:t>
            </a:r>
          </a:p>
          <a:p>
            <a:pPr eaLnBrk="1" hangingPunct="1"/>
            <a:r>
              <a:rPr lang="hu-HU" sz="2200" dirty="0" smtClean="0">
                <a:solidFill>
                  <a:srgbClr val="000000"/>
                </a:solidFill>
              </a:rPr>
              <a:t>Az </a:t>
            </a:r>
            <a:r>
              <a:rPr lang="hu-HU" sz="2200" b="1" i="1" dirty="0" smtClean="0">
                <a:solidFill>
                  <a:srgbClr val="000000"/>
                </a:solidFill>
                <a:cs typeface="Times New Roman" pitchFamily="18" charset="0"/>
              </a:rPr>
              <a:t>elméleti</a:t>
            </a:r>
            <a:r>
              <a:rPr lang="hu-HU" sz="2200" dirty="0" smtClean="0">
                <a:solidFill>
                  <a:srgbClr val="000000"/>
                </a:solidFill>
                <a:cs typeface="Times New Roman" pitchFamily="18" charset="0"/>
              </a:rPr>
              <a:t> képzés az</a:t>
            </a:r>
            <a:r>
              <a:rPr lang="hu-HU" sz="2200" dirty="0" smtClean="0">
                <a:solidFill>
                  <a:srgbClr val="000000"/>
                </a:solidFill>
              </a:rPr>
              <a:t> </a:t>
            </a:r>
            <a:r>
              <a:rPr lang="hu-HU" sz="2200" b="1" dirty="0" smtClean="0">
                <a:solidFill>
                  <a:srgbClr val="000000"/>
                </a:solidFill>
              </a:rPr>
              <a:t>egyetemen</a:t>
            </a:r>
            <a:r>
              <a:rPr lang="hu-HU" sz="2200" dirty="0" smtClean="0">
                <a:solidFill>
                  <a:srgbClr val="000000"/>
                </a:solidFill>
                <a:cs typeface="Times New Roman" pitchFamily="18" charset="0"/>
              </a:rPr>
              <a:t>, a </a:t>
            </a:r>
            <a:r>
              <a:rPr lang="hu-HU" sz="2200" b="1" i="1" dirty="0" smtClean="0">
                <a:solidFill>
                  <a:srgbClr val="000000"/>
                </a:solidFill>
                <a:cs typeface="Times New Roman" pitchFamily="18" charset="0"/>
              </a:rPr>
              <a:t>gyakorlati </a:t>
            </a:r>
            <a:r>
              <a:rPr lang="hu-HU" sz="2200" dirty="0" smtClean="0">
                <a:solidFill>
                  <a:srgbClr val="000000"/>
                </a:solidFill>
                <a:cs typeface="Times New Roman" pitchFamily="18" charset="0"/>
              </a:rPr>
              <a:t>képzés a </a:t>
            </a:r>
            <a:r>
              <a:rPr lang="hu-HU" sz="2200" b="1" i="1" dirty="0" smtClean="0">
                <a:solidFill>
                  <a:srgbClr val="000000"/>
                </a:solidFill>
                <a:cs typeface="Times New Roman" pitchFamily="18" charset="0"/>
              </a:rPr>
              <a:t>vállalatnál</a:t>
            </a:r>
            <a:r>
              <a:rPr lang="hu-HU" sz="2200" dirty="0" smtClean="0">
                <a:solidFill>
                  <a:srgbClr val="000000"/>
                </a:solidFill>
                <a:cs typeface="Times New Roman" pitchFamily="18" charset="0"/>
              </a:rPr>
              <a:t> folyik.</a:t>
            </a:r>
            <a:endParaRPr lang="hu-HU" sz="2200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hu-HU" sz="2200" dirty="0" smtClean="0">
                <a:solidFill>
                  <a:srgbClr val="000000"/>
                </a:solidFill>
              </a:rPr>
              <a:t>A </a:t>
            </a:r>
            <a:r>
              <a:rPr lang="hu-HU" sz="2200" b="1" i="1" dirty="0" smtClean="0">
                <a:solidFill>
                  <a:srgbClr val="000000"/>
                </a:solidFill>
              </a:rPr>
              <a:t>hallgatók</a:t>
            </a:r>
            <a:r>
              <a:rPr lang="hu-HU" sz="2200" dirty="0" smtClean="0">
                <a:solidFill>
                  <a:srgbClr val="000000"/>
                </a:solidFill>
                <a:cs typeface="Times New Roman" pitchFamily="18" charset="0"/>
              </a:rPr>
              <a:t> a teljes tanulmányi időre</a:t>
            </a:r>
            <a:r>
              <a:rPr lang="hu-HU" sz="2200" dirty="0" smtClean="0">
                <a:solidFill>
                  <a:srgbClr val="000000"/>
                </a:solidFill>
              </a:rPr>
              <a:t> (</a:t>
            </a:r>
            <a:r>
              <a:rPr lang="hu-HU" sz="2200" b="1" i="1" dirty="0" smtClean="0">
                <a:solidFill>
                  <a:srgbClr val="000000"/>
                </a:solidFill>
              </a:rPr>
              <a:t>3,5 év</a:t>
            </a:r>
            <a:r>
              <a:rPr lang="hu-HU" sz="2200" dirty="0" smtClean="0">
                <a:solidFill>
                  <a:srgbClr val="000000"/>
                </a:solidFill>
              </a:rPr>
              <a:t>)</a:t>
            </a:r>
            <a:r>
              <a:rPr lang="hu-HU" sz="2200" dirty="0" smtClean="0">
                <a:solidFill>
                  <a:srgbClr val="000000"/>
                </a:solidFill>
                <a:cs typeface="Times New Roman" pitchFamily="18" charset="0"/>
              </a:rPr>
              <a:t> - hallgatói munkaszerződést kötnek a vállalattal, melyért </a:t>
            </a:r>
            <a:r>
              <a:rPr lang="hu-HU" sz="2200" b="1" i="1" dirty="0" smtClean="0">
                <a:solidFill>
                  <a:srgbClr val="000000"/>
                </a:solidFill>
              </a:rPr>
              <a:t>anyagi </a:t>
            </a:r>
            <a:r>
              <a:rPr lang="hu-HU" sz="2200" b="1" i="1" dirty="0" smtClean="0">
                <a:solidFill>
                  <a:srgbClr val="000000"/>
                </a:solidFill>
                <a:cs typeface="Times New Roman" pitchFamily="18" charset="0"/>
              </a:rPr>
              <a:t>juttatást</a:t>
            </a:r>
            <a:r>
              <a:rPr lang="hu-HU" sz="2200" b="1" i="1" dirty="0" smtClean="0">
                <a:solidFill>
                  <a:srgbClr val="000000"/>
                </a:solidFill>
              </a:rPr>
              <a:t>(!)</a:t>
            </a:r>
            <a:r>
              <a:rPr lang="hu-HU" sz="2200" dirty="0" smtClean="0">
                <a:solidFill>
                  <a:srgbClr val="000000"/>
                </a:solidFill>
                <a:cs typeface="Times New Roman" pitchFamily="18" charset="0"/>
              </a:rPr>
              <a:t> kapnak</a:t>
            </a:r>
            <a:r>
              <a:rPr lang="hu-HU" sz="2200" dirty="0" smtClean="0">
                <a:solidFill>
                  <a:srgbClr val="000000"/>
                </a:solidFill>
              </a:rPr>
              <a:t>;</a:t>
            </a:r>
          </a:p>
          <a:p>
            <a:pPr eaLnBrk="1" hangingPunct="1"/>
            <a:r>
              <a:rPr lang="hu-HU" sz="2200" i="1" dirty="0" smtClean="0">
                <a:solidFill>
                  <a:srgbClr val="000000"/>
                </a:solidFill>
              </a:rPr>
              <a:t>A  </a:t>
            </a:r>
            <a:r>
              <a:rPr lang="hu-HU" sz="2200" b="1" i="1" dirty="0" smtClean="0">
                <a:solidFill>
                  <a:srgbClr val="000000"/>
                </a:solidFill>
              </a:rPr>
              <a:t>duális </a:t>
            </a:r>
            <a:r>
              <a:rPr lang="hu-HU" sz="2200" b="1" i="1" dirty="0" smtClean="0">
                <a:solidFill>
                  <a:srgbClr val="000000"/>
                </a:solidFill>
                <a:cs typeface="Times New Roman" pitchFamily="18" charset="0"/>
              </a:rPr>
              <a:t>hallgatók</a:t>
            </a:r>
            <a:r>
              <a:rPr lang="hu-HU" sz="2200" i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hu-HU" sz="2200" dirty="0" smtClean="0">
                <a:solidFill>
                  <a:srgbClr val="000000"/>
                </a:solidFill>
                <a:cs typeface="Times New Roman" pitchFamily="18" charset="0"/>
              </a:rPr>
              <a:t>a</a:t>
            </a:r>
            <a:r>
              <a:rPr lang="hu-HU" sz="2200" dirty="0" smtClean="0">
                <a:solidFill>
                  <a:srgbClr val="000000"/>
                </a:solidFill>
              </a:rPr>
              <a:t> </a:t>
            </a:r>
            <a:r>
              <a:rPr lang="hu-HU" sz="2200" dirty="0" smtClean="0">
                <a:solidFill>
                  <a:srgbClr val="000000"/>
                </a:solidFill>
                <a:cs typeface="Times New Roman" pitchFamily="18" charset="0"/>
              </a:rPr>
              <a:t>egyetemi képzésen túl </a:t>
            </a:r>
            <a:r>
              <a:rPr lang="hu-HU" sz="2200" b="1" i="1" dirty="0" smtClean="0">
                <a:solidFill>
                  <a:srgbClr val="000000"/>
                </a:solidFill>
                <a:cs typeface="Times New Roman" pitchFamily="18" charset="0"/>
              </a:rPr>
              <a:t>lényegesen több</a:t>
            </a:r>
            <a:r>
              <a:rPr lang="hu-HU" sz="2200" b="1" i="1" dirty="0" smtClean="0">
                <a:solidFill>
                  <a:srgbClr val="000000"/>
                </a:solidFill>
              </a:rPr>
              <a:t> gyakorlati</a:t>
            </a:r>
            <a:r>
              <a:rPr lang="hu-HU" sz="2200" b="1" i="1" dirty="0" smtClean="0">
                <a:solidFill>
                  <a:srgbClr val="000000"/>
                </a:solidFill>
                <a:cs typeface="Times New Roman" pitchFamily="18" charset="0"/>
              </a:rPr>
              <a:t> tapasztalatra</a:t>
            </a:r>
            <a:r>
              <a:rPr lang="hu-HU" sz="2200" dirty="0" smtClean="0">
                <a:solidFill>
                  <a:srgbClr val="000000"/>
                </a:solidFill>
                <a:cs typeface="Times New Roman" pitchFamily="18" charset="0"/>
              </a:rPr>
              <a:t> tesznek szert, </a:t>
            </a:r>
            <a:r>
              <a:rPr lang="hu-HU" sz="2200" dirty="0" smtClean="0">
                <a:solidFill>
                  <a:srgbClr val="000000"/>
                </a:solidFill>
              </a:rPr>
              <a:t>ezért </a:t>
            </a:r>
            <a:r>
              <a:rPr lang="hu-HU" sz="2200" b="1" i="1" dirty="0" smtClean="0">
                <a:solidFill>
                  <a:srgbClr val="000000"/>
                </a:solidFill>
                <a:cs typeface="Times New Roman" pitchFamily="18" charset="0"/>
              </a:rPr>
              <a:t>munkaerő-piaci esélyeik</a:t>
            </a:r>
            <a:r>
              <a:rPr lang="hu-HU" sz="2200" b="1" i="1" dirty="0" smtClean="0">
                <a:solidFill>
                  <a:srgbClr val="000000"/>
                </a:solidFill>
              </a:rPr>
              <a:t> nagymértékben megnőnek!</a:t>
            </a:r>
            <a:r>
              <a:rPr lang="hu-HU" sz="22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hu-HU" sz="2200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hu-HU" sz="2200" dirty="0" smtClean="0">
                <a:solidFill>
                  <a:srgbClr val="000000"/>
                </a:solidFill>
                <a:cs typeface="Times New Roman" pitchFamily="18" charset="0"/>
              </a:rPr>
              <a:t>A képzés kemény </a:t>
            </a:r>
            <a:r>
              <a:rPr lang="hu-HU" sz="2200" b="1" i="1" dirty="0" smtClean="0">
                <a:solidFill>
                  <a:srgbClr val="000000"/>
                </a:solidFill>
                <a:cs typeface="Times New Roman" pitchFamily="18" charset="0"/>
              </a:rPr>
              <a:t>kihívást</a:t>
            </a:r>
            <a:r>
              <a:rPr lang="hu-HU" sz="2200" dirty="0" smtClean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hu-HU" sz="2200" dirty="0" smtClean="0">
                <a:solidFill>
                  <a:srgbClr val="000000"/>
                </a:solidFill>
              </a:rPr>
              <a:t>sok</a:t>
            </a:r>
            <a:r>
              <a:rPr lang="hu-HU" sz="22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hu-HU" sz="2200" b="1" i="1" dirty="0" smtClean="0">
                <a:solidFill>
                  <a:srgbClr val="000000"/>
                </a:solidFill>
                <a:cs typeface="Times New Roman" pitchFamily="18" charset="0"/>
              </a:rPr>
              <a:t>pluszmunkát </a:t>
            </a:r>
            <a:r>
              <a:rPr lang="hu-HU" sz="2200" dirty="0" smtClean="0">
                <a:solidFill>
                  <a:srgbClr val="000000"/>
                </a:solidFill>
                <a:cs typeface="Times New Roman" pitchFamily="18" charset="0"/>
              </a:rPr>
              <a:t>jelent számukra, ám cserébe </a:t>
            </a:r>
            <a:r>
              <a:rPr lang="hu-HU" sz="2200" b="1" i="1" dirty="0" smtClean="0">
                <a:solidFill>
                  <a:srgbClr val="000000"/>
                </a:solidFill>
                <a:cs typeface="Times New Roman" pitchFamily="18" charset="0"/>
              </a:rPr>
              <a:t>vonzó </a:t>
            </a:r>
            <a:r>
              <a:rPr lang="hu-HU" sz="2200" b="1" i="1" dirty="0" smtClean="0">
                <a:solidFill>
                  <a:srgbClr val="000000"/>
                </a:solidFill>
              </a:rPr>
              <a:t> és biztos </a:t>
            </a:r>
            <a:r>
              <a:rPr lang="hu-HU" sz="2200" b="1" i="1" dirty="0" smtClean="0">
                <a:solidFill>
                  <a:srgbClr val="000000"/>
                </a:solidFill>
                <a:cs typeface="Times New Roman" pitchFamily="18" charset="0"/>
              </a:rPr>
              <a:t>elhelyezkedési lehetőséget</a:t>
            </a:r>
            <a:r>
              <a:rPr lang="hu-HU" sz="2200" dirty="0" smtClean="0">
                <a:solidFill>
                  <a:srgbClr val="000000"/>
                </a:solidFill>
                <a:cs typeface="Times New Roman" pitchFamily="18" charset="0"/>
              </a:rPr>
              <a:t> is garantál</a:t>
            </a:r>
            <a:r>
              <a:rPr lang="hu-HU" sz="2200" i="1" dirty="0" smtClean="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hu-HU" sz="2200" dirty="0" smtClean="0">
              <a:solidFill>
                <a:srgbClr val="000000"/>
              </a:solidFill>
            </a:endParaRPr>
          </a:p>
          <a:p>
            <a:pPr eaLnBrk="1" hangingPunct="1"/>
            <a:endParaRPr lang="hu-HU" sz="1800" dirty="0" smtClean="0">
              <a:solidFill>
                <a:srgbClr val="000000"/>
              </a:solidFill>
            </a:endParaRPr>
          </a:p>
          <a:p>
            <a:pPr eaLnBrk="1" hangingPunct="1"/>
            <a:endParaRPr lang="hu-HU" sz="1800" dirty="0" smtClean="0"/>
          </a:p>
          <a:p>
            <a:pPr eaLnBrk="1" hangingPunct="1"/>
            <a:endParaRPr lang="hu-H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ím 1"/>
          <p:cNvSpPr>
            <a:spLocks noGrp="1"/>
          </p:cNvSpPr>
          <p:nvPr>
            <p:ph type="title" idx="4294967295"/>
          </p:nvPr>
        </p:nvSpPr>
        <p:spPr>
          <a:xfrm>
            <a:off x="537955" y="0"/>
            <a:ext cx="8229600" cy="639325"/>
          </a:xfrm>
        </p:spPr>
        <p:txBody>
          <a:bodyPr/>
          <a:lstStyle/>
          <a:p>
            <a:pPr eaLnBrk="1" hangingPunct="1"/>
            <a:r>
              <a:rPr lang="hu-HU" sz="3600" dirty="0" smtClean="0"/>
              <a:t>A duális képzés időbeosztása </a:t>
            </a:r>
          </a:p>
        </p:txBody>
      </p:sp>
      <p:graphicFrame>
        <p:nvGraphicFramePr>
          <p:cNvPr id="9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825671"/>
              </p:ext>
            </p:extLst>
          </p:nvPr>
        </p:nvGraphicFramePr>
        <p:xfrm>
          <a:off x="71500" y="953725"/>
          <a:ext cx="8982488" cy="5679248"/>
        </p:xfrm>
        <a:graphic>
          <a:graphicData uri="http://schemas.openxmlformats.org/drawingml/2006/table">
            <a:tbl>
              <a:tblPr/>
              <a:tblGrid>
                <a:gridCol w="7033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33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17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17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417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417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417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4178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4178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4178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4178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24178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24178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24178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24178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24178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241780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241780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241780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241780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241780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241780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249106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  <a:gridCol w="249106">
                  <a:extLst>
                    <a:ext uri="{9D8B030D-6E8A-4147-A177-3AD203B41FA5}">
                      <a16:colId xmlns:a16="http://schemas.microsoft.com/office/drawing/2014/main" xmlns="" val="20023"/>
                    </a:ext>
                  </a:extLst>
                </a:gridCol>
                <a:gridCol w="249106">
                  <a:extLst>
                    <a:ext uri="{9D8B030D-6E8A-4147-A177-3AD203B41FA5}">
                      <a16:colId xmlns:a16="http://schemas.microsoft.com/office/drawing/2014/main" xmlns="" val="20024"/>
                    </a:ext>
                  </a:extLst>
                </a:gridCol>
                <a:gridCol w="249106">
                  <a:extLst>
                    <a:ext uri="{9D8B030D-6E8A-4147-A177-3AD203B41FA5}">
                      <a16:colId xmlns:a16="http://schemas.microsoft.com/office/drawing/2014/main" xmlns="" val="20025"/>
                    </a:ext>
                  </a:extLst>
                </a:gridCol>
                <a:gridCol w="249106">
                  <a:extLst>
                    <a:ext uri="{9D8B030D-6E8A-4147-A177-3AD203B41FA5}">
                      <a16:colId xmlns:a16="http://schemas.microsoft.com/office/drawing/2014/main" xmlns="" val="20026"/>
                    </a:ext>
                  </a:extLst>
                </a:gridCol>
                <a:gridCol w="249106">
                  <a:extLst>
                    <a:ext uri="{9D8B030D-6E8A-4147-A177-3AD203B41FA5}">
                      <a16:colId xmlns:a16="http://schemas.microsoft.com/office/drawing/2014/main" xmlns="" val="20027"/>
                    </a:ext>
                  </a:extLst>
                </a:gridCol>
                <a:gridCol w="249106">
                  <a:extLst>
                    <a:ext uri="{9D8B030D-6E8A-4147-A177-3AD203B41FA5}">
                      <a16:colId xmlns:a16="http://schemas.microsoft.com/office/drawing/2014/main" xmlns="" val="20028"/>
                    </a:ext>
                  </a:extLst>
                </a:gridCol>
                <a:gridCol w="249106">
                  <a:extLst>
                    <a:ext uri="{9D8B030D-6E8A-4147-A177-3AD203B41FA5}">
                      <a16:colId xmlns:a16="http://schemas.microsoft.com/office/drawing/2014/main" xmlns="" val="20029"/>
                    </a:ext>
                  </a:extLst>
                </a:gridCol>
                <a:gridCol w="249106">
                  <a:extLst>
                    <a:ext uri="{9D8B030D-6E8A-4147-A177-3AD203B41FA5}">
                      <a16:colId xmlns:a16="http://schemas.microsoft.com/office/drawing/2014/main" xmlns="" val="20030"/>
                    </a:ext>
                  </a:extLst>
                </a:gridCol>
                <a:gridCol w="249106">
                  <a:extLst>
                    <a:ext uri="{9D8B030D-6E8A-4147-A177-3AD203B41FA5}">
                      <a16:colId xmlns:a16="http://schemas.microsoft.com/office/drawing/2014/main" xmlns="" val="20031"/>
                    </a:ext>
                  </a:extLst>
                </a:gridCol>
                <a:gridCol w="249106">
                  <a:extLst>
                    <a:ext uri="{9D8B030D-6E8A-4147-A177-3AD203B41FA5}">
                      <a16:colId xmlns:a16="http://schemas.microsoft.com/office/drawing/2014/main" xmlns="" val="20032"/>
                    </a:ext>
                  </a:extLst>
                </a:gridCol>
              </a:tblGrid>
              <a:tr h="208031">
                <a:tc gridSpan="22">
                  <a:txBody>
                    <a:bodyPr/>
                    <a:lstStyle/>
                    <a:p>
                      <a:pPr algn="ctr" fontAlgn="b"/>
                      <a:r>
                        <a:rPr lang="hu-H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DUÁLIS KÉPZÉS IDŐBEOSZTÁSA - NYÍREGYHÁZI </a:t>
                      </a:r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EGYETEM</a:t>
                      </a:r>
                      <a:endParaRPr lang="hu-H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8433"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843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Szeptember</a:t>
                      </a:r>
                    </a:p>
                  </a:txBody>
                  <a:tcPr marL="7339" marR="7339" marT="7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Október</a:t>
                      </a:r>
                    </a:p>
                  </a:txBody>
                  <a:tcPr marL="7339" marR="7339" marT="7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November</a:t>
                      </a:r>
                    </a:p>
                  </a:txBody>
                  <a:tcPr marL="7339" marR="7339" marT="7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December</a:t>
                      </a:r>
                    </a:p>
                  </a:txBody>
                  <a:tcPr marL="7339" marR="7339" marT="7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Január</a:t>
                      </a:r>
                    </a:p>
                  </a:txBody>
                  <a:tcPr marL="7339" marR="7339" marT="7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8433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339" marR="7339" marT="7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40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1-6. </a:t>
                      </a:r>
                      <a:r>
                        <a:rPr lang="hu-HU" sz="10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szemesz-ter</a:t>
                      </a:r>
                      <a:endParaRPr lang="hu-H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Főiskolai oktatás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339" marR="7339" marT="7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0879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Vállalati gyakorlati képzés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339" marR="7339" marT="7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8031"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8433"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843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Február</a:t>
                      </a:r>
                    </a:p>
                  </a:txBody>
                  <a:tcPr marL="7339" marR="7339" marT="7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Március</a:t>
                      </a:r>
                    </a:p>
                  </a:txBody>
                  <a:tcPr marL="7339" marR="7339" marT="7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Április</a:t>
                      </a:r>
                    </a:p>
                  </a:txBody>
                  <a:tcPr marL="7339" marR="7339" marT="7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Május</a:t>
                      </a:r>
                    </a:p>
                  </a:txBody>
                  <a:tcPr marL="7339" marR="7339" marT="7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Június</a:t>
                      </a:r>
                    </a:p>
                  </a:txBody>
                  <a:tcPr marL="7339" marR="7339" marT="7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Július</a:t>
                      </a:r>
                    </a:p>
                  </a:txBody>
                  <a:tcPr marL="7339" marR="7339" marT="7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Augusztus</a:t>
                      </a:r>
                    </a:p>
                  </a:txBody>
                  <a:tcPr marL="7339" marR="7339" marT="7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8433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34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41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43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44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45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46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47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48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49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51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52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405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hu-H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1-6. szemeszter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Főiskolai oktatás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40879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Vállalati gyakorlati képzés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4456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Szabadság</a:t>
                      </a:r>
                    </a:p>
                  </a:txBody>
                  <a:tcPr marL="7339" marR="7339" marT="7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8031"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18433"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1843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Szeptember</a:t>
                      </a:r>
                    </a:p>
                  </a:txBody>
                  <a:tcPr marL="7339" marR="7339" marT="7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Október</a:t>
                      </a:r>
                    </a:p>
                  </a:txBody>
                  <a:tcPr marL="7339" marR="7339" marT="7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November</a:t>
                      </a:r>
                    </a:p>
                  </a:txBody>
                  <a:tcPr marL="7339" marR="7339" marT="7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December</a:t>
                      </a:r>
                    </a:p>
                  </a:txBody>
                  <a:tcPr marL="7339" marR="7339" marT="7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Január</a:t>
                      </a:r>
                    </a:p>
                  </a:txBody>
                  <a:tcPr marL="7339" marR="7339" marT="7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18433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339" marR="7339" marT="7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640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7. szemeszter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Főiskolai oktatás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339" marR="7339" marT="7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 gridSpan="16"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540879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Vállalati gyakorlati képzés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6">
                  <a:txBody>
                    <a:bodyPr/>
                    <a:lstStyle/>
                    <a:p>
                      <a:pPr algn="ctr" fontAlgn="ctr"/>
                      <a:r>
                        <a:rPr lang="hu-H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Szakdolgozat-készítés, záróvizsga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39" marR="7339" marT="7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Cím 1"/>
          <p:cNvSpPr>
            <a:spLocks noGrp="1"/>
          </p:cNvSpPr>
          <p:nvPr>
            <p:ph type="title"/>
          </p:nvPr>
        </p:nvSpPr>
        <p:spPr>
          <a:xfrm>
            <a:off x="0" y="11113"/>
            <a:ext cx="9207515" cy="688938"/>
          </a:xfrm>
        </p:spPr>
        <p:txBody>
          <a:bodyPr/>
          <a:lstStyle/>
          <a:p>
            <a:pPr algn="ctr" eaLnBrk="1" hangingPunct="1"/>
            <a:r>
              <a:rPr lang="hu-HU" sz="3000" dirty="0" smtClean="0"/>
              <a:t>A duális képzés motivációi, előnyök hallgatói oldalról</a:t>
            </a:r>
          </a:p>
        </p:txBody>
      </p:sp>
      <p:sp>
        <p:nvSpPr>
          <p:cNvPr id="4101" name="Tartalom helye 2"/>
          <p:cNvSpPr>
            <a:spLocks noGrp="1"/>
          </p:cNvSpPr>
          <p:nvPr>
            <p:ph idx="1"/>
          </p:nvPr>
        </p:nvSpPr>
        <p:spPr>
          <a:xfrm>
            <a:off x="0" y="717155"/>
            <a:ext cx="9144000" cy="5610845"/>
          </a:xfrm>
        </p:spPr>
        <p:txBody>
          <a:bodyPr/>
          <a:lstStyle/>
          <a:p>
            <a:pPr eaLnBrk="1" hangingPunct="1"/>
            <a:r>
              <a:rPr lang="hu-HU" sz="2200" dirty="0" smtClean="0">
                <a:solidFill>
                  <a:srgbClr val="000000"/>
                </a:solidFill>
                <a:cs typeface="Arial" pitchFamily="34" charset="0"/>
              </a:rPr>
              <a:t>A </a:t>
            </a:r>
            <a:r>
              <a:rPr lang="hu-HU" sz="22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növelt óraszámú </a:t>
            </a:r>
            <a:r>
              <a:rPr lang="hu-HU" sz="22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gyakorlati képzés</a:t>
            </a:r>
            <a:r>
              <a:rPr lang="hu-HU" sz="2200" dirty="0" smtClean="0">
                <a:solidFill>
                  <a:srgbClr val="000000"/>
                </a:solidFill>
                <a:cs typeface="Times New Roman" pitchFamily="18" charset="0"/>
              </a:rPr>
              <a:t> eredményeként számottevően növekszik a hallgatók </a:t>
            </a:r>
            <a:r>
              <a:rPr lang="hu-HU" sz="2200" b="1" i="1" dirty="0" smtClean="0">
                <a:solidFill>
                  <a:srgbClr val="000000"/>
                </a:solidFill>
                <a:cs typeface="Times New Roman" pitchFamily="18" charset="0"/>
              </a:rPr>
              <a:t>szakmai kompetenciája</a:t>
            </a:r>
            <a:r>
              <a:rPr lang="hu-HU" sz="22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hu-HU" sz="2200" dirty="0" smtClean="0">
                <a:solidFill>
                  <a:srgbClr val="000000"/>
                </a:solidFill>
                <a:cs typeface="Arial" pitchFamily="34" charset="0"/>
              </a:rPr>
              <a:t>(</a:t>
            </a:r>
            <a:r>
              <a:rPr lang="hu-HU" sz="2200" dirty="0" smtClean="0">
                <a:solidFill>
                  <a:srgbClr val="000000"/>
                </a:solidFill>
                <a:cs typeface="Times New Roman" pitchFamily="18" charset="0"/>
              </a:rPr>
              <a:t>jelentős </a:t>
            </a:r>
            <a:r>
              <a:rPr lang="hu-HU" sz="2200" b="1" i="1" dirty="0" smtClean="0">
                <a:solidFill>
                  <a:srgbClr val="000000"/>
                </a:solidFill>
                <a:cs typeface="Times New Roman" pitchFamily="18" charset="0"/>
              </a:rPr>
              <a:t>vállalati gyakorlatra, munkatapasztalatra</a:t>
            </a:r>
            <a:r>
              <a:rPr lang="hu-HU" sz="2200" dirty="0" smtClean="0">
                <a:solidFill>
                  <a:srgbClr val="000000"/>
                </a:solidFill>
                <a:cs typeface="Times New Roman" pitchFamily="18" charset="0"/>
              </a:rPr>
              <a:t> tesznek szert</a:t>
            </a:r>
            <a:r>
              <a:rPr lang="hu-HU" sz="2200" dirty="0" smtClean="0">
                <a:solidFill>
                  <a:srgbClr val="000000"/>
                </a:solidFill>
                <a:cs typeface="Arial" pitchFamily="34" charset="0"/>
              </a:rPr>
              <a:t>)</a:t>
            </a:r>
            <a:r>
              <a:rPr lang="hu-HU" sz="2200" dirty="0" smtClean="0">
                <a:solidFill>
                  <a:srgbClr val="000000"/>
                </a:solidFill>
                <a:cs typeface="Times New Roman" pitchFamily="18" charset="0"/>
              </a:rPr>
              <a:t> így sokkal </a:t>
            </a:r>
            <a:r>
              <a:rPr lang="hu-HU" sz="2200" b="1" i="1" dirty="0" smtClean="0">
                <a:solidFill>
                  <a:srgbClr val="000000"/>
                </a:solidFill>
                <a:cs typeface="Times New Roman" pitchFamily="18" charset="0"/>
              </a:rPr>
              <a:t>kelendőbbek lesznek a munkaerőpiacon.</a:t>
            </a:r>
          </a:p>
          <a:p>
            <a:pPr marL="0" indent="0" eaLnBrk="1" hangingPunct="1">
              <a:buNone/>
            </a:pPr>
            <a:endParaRPr lang="hu-HU" sz="1500" b="1" i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/>
            <a:r>
              <a:rPr lang="hu-HU" sz="2200" dirty="0" smtClean="0">
                <a:solidFill>
                  <a:srgbClr val="000000"/>
                </a:solidFill>
                <a:cs typeface="Times New Roman" pitchFamily="18" charset="0"/>
              </a:rPr>
              <a:t>A vállalatok a hallgatóval </a:t>
            </a:r>
            <a:r>
              <a:rPr lang="hu-HU" sz="2200" b="1" i="1" dirty="0" smtClean="0">
                <a:solidFill>
                  <a:srgbClr val="000000"/>
                </a:solidFill>
                <a:cs typeface="Times New Roman" pitchFamily="18" charset="0"/>
              </a:rPr>
              <a:t>munkaszerződést</a:t>
            </a:r>
            <a:r>
              <a:rPr lang="hu-HU" sz="2200" dirty="0" smtClean="0">
                <a:solidFill>
                  <a:srgbClr val="000000"/>
                </a:solidFill>
                <a:cs typeface="Times New Roman" pitchFamily="18" charset="0"/>
              </a:rPr>
              <a:t> kötnek, képzés teljes ideje alatt </a:t>
            </a:r>
            <a:r>
              <a:rPr lang="hu-HU" sz="2200" b="1" i="1" dirty="0" smtClean="0">
                <a:solidFill>
                  <a:srgbClr val="000000"/>
                </a:solidFill>
                <a:cs typeface="Times New Roman" pitchFamily="18" charset="0"/>
              </a:rPr>
              <a:t>díjazzák</a:t>
            </a:r>
            <a:r>
              <a:rPr lang="hu-HU" sz="2200" dirty="0" smtClean="0">
                <a:solidFill>
                  <a:srgbClr val="000000"/>
                </a:solidFill>
                <a:cs typeface="Times New Roman" pitchFamily="18" charset="0"/>
              </a:rPr>
              <a:t> a hallgatókat, amely havonta a </a:t>
            </a:r>
            <a:r>
              <a:rPr lang="hu-HU" sz="2200" b="1" i="1" dirty="0" smtClean="0">
                <a:solidFill>
                  <a:srgbClr val="000000"/>
                </a:solidFill>
                <a:cs typeface="Times New Roman" pitchFamily="18" charset="0"/>
              </a:rPr>
              <a:t>minimálbér legkevesebb 60%‑a</a:t>
            </a:r>
            <a:r>
              <a:rPr lang="hu-HU" sz="2200" dirty="0" smtClean="0">
                <a:solidFill>
                  <a:srgbClr val="000000"/>
                </a:solidFill>
                <a:cs typeface="Times New Roman" pitchFamily="18" charset="0"/>
              </a:rPr>
              <a:t> (60-70 ezer Ft/hó, adómentesen!)</a:t>
            </a:r>
          </a:p>
          <a:p>
            <a:pPr marL="0" indent="0" eaLnBrk="1" hangingPunct="1">
              <a:buNone/>
            </a:pPr>
            <a:endParaRPr lang="hu-HU" sz="1500" dirty="0" smtClean="0">
              <a:solidFill>
                <a:srgbClr val="000000"/>
              </a:solidFill>
              <a:cs typeface="Arial" pitchFamily="34" charset="0"/>
            </a:endParaRPr>
          </a:p>
          <a:p>
            <a:pPr eaLnBrk="1" hangingPunct="1"/>
            <a:r>
              <a:rPr lang="hu-HU" sz="2200" b="1" i="1" dirty="0" err="1" smtClean="0">
                <a:solidFill>
                  <a:srgbClr val="000000"/>
                </a:solidFill>
                <a:cs typeface="Arial" pitchFamily="34" charset="0"/>
              </a:rPr>
              <a:t>Macro-Talent</a:t>
            </a:r>
            <a:r>
              <a:rPr lang="hu-HU" sz="2200" b="1" i="1" dirty="0" smtClean="0">
                <a:solidFill>
                  <a:srgbClr val="000000"/>
                </a:solidFill>
                <a:cs typeface="Arial" pitchFamily="34" charset="0"/>
              </a:rPr>
              <a:t> kutatás</a:t>
            </a:r>
            <a:r>
              <a:rPr lang="hu-HU" sz="2200" dirty="0" smtClean="0">
                <a:solidFill>
                  <a:srgbClr val="000000"/>
                </a:solidFill>
                <a:cs typeface="Arial" pitchFamily="34" charset="0"/>
              </a:rPr>
              <a:t> 2015-2017 (</a:t>
            </a:r>
            <a:r>
              <a:rPr lang="hu-HU" sz="2200" b="1" i="1" dirty="0" smtClean="0">
                <a:solidFill>
                  <a:srgbClr val="000000"/>
                </a:solidFill>
                <a:cs typeface="Arial" pitchFamily="34" charset="0"/>
              </a:rPr>
              <a:t>500 vállalat</a:t>
            </a:r>
            <a:r>
              <a:rPr lang="hu-HU" sz="2200" dirty="0" smtClean="0">
                <a:solidFill>
                  <a:srgbClr val="000000"/>
                </a:solidFill>
                <a:cs typeface="Arial" pitchFamily="34" charset="0"/>
              </a:rPr>
              <a:t> megkérdezése alapján):</a:t>
            </a:r>
          </a:p>
          <a:p>
            <a:pPr marL="715963" indent="-358775" eaLnBrk="1" hangingPunct="1">
              <a:buFont typeface="Arial" panose="020B0604020202020204" pitchFamily="34" charset="0"/>
              <a:buChar char="−"/>
            </a:pPr>
            <a:r>
              <a:rPr lang="hu-HU" sz="2200" dirty="0" smtClean="0">
                <a:solidFill>
                  <a:srgbClr val="000000"/>
                </a:solidFill>
                <a:cs typeface="Arial" pitchFamily="34" charset="0"/>
              </a:rPr>
              <a:t>a következő 2 évre jelentős mérnökhiányt (gépész, közlekedésmérnök) prognosztizál;</a:t>
            </a:r>
          </a:p>
          <a:p>
            <a:pPr marL="715963" indent="-358775" eaLnBrk="1" hangingPunct="1">
              <a:buFont typeface="Arial" panose="020B0604020202020204" pitchFamily="34" charset="0"/>
              <a:buChar char="−"/>
            </a:pPr>
            <a:r>
              <a:rPr lang="hu-HU" sz="2200" dirty="0" smtClean="0">
                <a:solidFill>
                  <a:srgbClr val="000000"/>
                </a:solidFill>
                <a:cs typeface="Arial" pitchFamily="34" charset="0"/>
              </a:rPr>
              <a:t>kevés álláslehetőség lesz </a:t>
            </a:r>
            <a:r>
              <a:rPr lang="hu-HU" sz="2200" b="1" i="1" dirty="0" smtClean="0">
                <a:solidFill>
                  <a:srgbClr val="000000"/>
                </a:solidFill>
                <a:cs typeface="Arial" pitchFamily="34" charset="0"/>
              </a:rPr>
              <a:t>pályakezdőknek</a:t>
            </a:r>
            <a:r>
              <a:rPr lang="hu-HU" sz="2200" dirty="0" smtClean="0">
                <a:solidFill>
                  <a:srgbClr val="000000"/>
                </a:solidFill>
                <a:cs typeface="Arial" pitchFamily="34" charset="0"/>
              </a:rPr>
              <a:t>(még a gépészmérnököknek is!); </a:t>
            </a:r>
          </a:p>
          <a:p>
            <a:pPr marL="715963" indent="-358775" eaLnBrk="1" hangingPunct="1">
              <a:buFont typeface="Arial" panose="020B0604020202020204" pitchFamily="34" charset="0"/>
              <a:buChar char="−"/>
            </a:pPr>
            <a:r>
              <a:rPr lang="hu-HU" sz="2200" dirty="0" smtClean="0">
                <a:solidFill>
                  <a:srgbClr val="000000"/>
                </a:solidFill>
                <a:cs typeface="Arial" pitchFamily="34" charset="0"/>
              </a:rPr>
              <a:t>a cégek alig 12%-a hajlandó friss diplomást alkalmazni!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hu-HU" sz="2200" b="1" dirty="0" smtClean="0">
                <a:solidFill>
                  <a:srgbClr val="000000"/>
                </a:solidFill>
                <a:cs typeface="Arial" pitchFamily="34" charset="0"/>
              </a:rPr>
              <a:t>A gyakorlattal rendelkező mérnök felértékelődik!!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ím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98928"/>
          </a:xfrm>
        </p:spPr>
        <p:txBody>
          <a:bodyPr/>
          <a:lstStyle/>
          <a:p>
            <a:pPr eaLnBrk="1" hangingPunct="1"/>
            <a:r>
              <a:rPr lang="hu-HU" sz="3200" dirty="0" smtClean="0"/>
              <a:t>Az Egyetem duális vállalati partnerei 2017/18</a:t>
            </a: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417233"/>
              </p:ext>
            </p:extLst>
          </p:nvPr>
        </p:nvGraphicFramePr>
        <p:xfrm>
          <a:off x="296525" y="1282793"/>
          <a:ext cx="4275475" cy="36899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75475">
                  <a:extLst>
                    <a:ext uri="{9D8B030D-6E8A-4147-A177-3AD203B41FA5}">
                      <a16:colId xmlns:a16="http://schemas.microsoft.com/office/drawing/2014/main" xmlns="" val="3571981124"/>
                    </a:ext>
                  </a:extLst>
                </a:gridCol>
              </a:tblGrid>
              <a:tr h="254059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 smtClean="0">
                          <a:effectLst/>
                        </a:rPr>
                        <a:t>- AJG </a:t>
                      </a:r>
                      <a:r>
                        <a:rPr lang="hu-HU" sz="1800" u="none" strike="noStrike" dirty="0" err="1">
                          <a:effectLst/>
                        </a:rPr>
                        <a:t>Agrogép</a:t>
                      </a:r>
                      <a:r>
                        <a:rPr lang="hu-HU" sz="1800" u="none" strike="noStrike" dirty="0">
                          <a:effectLst/>
                        </a:rPr>
                        <a:t> Jármű- és Gépgyártó Kft.</a:t>
                      </a:r>
                      <a:endParaRPr lang="hu-H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78345415"/>
                  </a:ext>
                </a:extLst>
              </a:tr>
              <a:tr h="254059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 smtClean="0">
                          <a:effectLst/>
                        </a:rPr>
                        <a:t>- </a:t>
                      </a:r>
                      <a:r>
                        <a:rPr lang="hu-HU" sz="1800" u="none" strike="noStrike" dirty="0" err="1" smtClean="0">
                          <a:effectLst/>
                        </a:rPr>
                        <a:t>Contitech</a:t>
                      </a:r>
                      <a:r>
                        <a:rPr lang="hu-HU" sz="1800" u="none" strike="noStrike" dirty="0" smtClean="0">
                          <a:effectLst/>
                        </a:rPr>
                        <a:t> </a:t>
                      </a:r>
                      <a:r>
                        <a:rPr lang="hu-HU" sz="1800" u="none" strike="noStrike" dirty="0">
                          <a:effectLst/>
                        </a:rPr>
                        <a:t>Magyarország Kft.</a:t>
                      </a:r>
                      <a:endParaRPr lang="hu-H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38723806"/>
                  </a:ext>
                </a:extLst>
              </a:tr>
              <a:tr h="254059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 smtClean="0">
                          <a:effectLst/>
                        </a:rPr>
                        <a:t>- DKV </a:t>
                      </a:r>
                      <a:r>
                        <a:rPr lang="hu-HU" sz="1800" u="none" strike="noStrike" dirty="0">
                          <a:effectLst/>
                        </a:rPr>
                        <a:t>Debreceni Közlekedési </a:t>
                      </a:r>
                      <a:r>
                        <a:rPr lang="hu-HU" sz="1800" u="none" strike="noStrike" dirty="0" err="1">
                          <a:effectLst/>
                        </a:rPr>
                        <a:t>Zrt</a:t>
                      </a:r>
                      <a:r>
                        <a:rPr lang="hu-HU" sz="1800" u="none" strike="noStrike" dirty="0">
                          <a:effectLst/>
                        </a:rPr>
                        <a:t>.</a:t>
                      </a:r>
                      <a:endParaRPr lang="hu-H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37116094"/>
                  </a:ext>
                </a:extLst>
              </a:tr>
              <a:tr h="254059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 smtClean="0">
                          <a:effectLst/>
                        </a:rPr>
                        <a:t>- </a:t>
                      </a:r>
                      <a:r>
                        <a:rPr lang="hu-HU" sz="1800" u="none" strike="noStrike" dirty="0" err="1" smtClean="0">
                          <a:effectLst/>
                        </a:rPr>
                        <a:t>Eismann</a:t>
                      </a:r>
                      <a:r>
                        <a:rPr lang="hu-HU" sz="1800" u="none" strike="noStrike" dirty="0" smtClean="0">
                          <a:effectLst/>
                        </a:rPr>
                        <a:t> </a:t>
                      </a:r>
                      <a:r>
                        <a:rPr lang="hu-HU" sz="1800" u="none" strike="noStrike" dirty="0">
                          <a:effectLst/>
                        </a:rPr>
                        <a:t>Automotive Hungaria Kft.</a:t>
                      </a:r>
                      <a:endParaRPr lang="hu-H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69818156"/>
                  </a:ext>
                </a:extLst>
              </a:tr>
              <a:tr h="254059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 smtClean="0">
                          <a:effectLst/>
                        </a:rPr>
                        <a:t>- HAJDU </a:t>
                      </a:r>
                      <a:r>
                        <a:rPr lang="hu-HU" sz="1800" u="none" strike="noStrike" dirty="0">
                          <a:effectLst/>
                        </a:rPr>
                        <a:t>Autótechnika Ipari </a:t>
                      </a:r>
                      <a:r>
                        <a:rPr lang="hu-HU" sz="1800" u="none" strike="noStrike" dirty="0" err="1">
                          <a:effectLst/>
                        </a:rPr>
                        <a:t>Zrt</a:t>
                      </a:r>
                      <a:r>
                        <a:rPr lang="hu-HU" sz="1800" u="none" strike="noStrike" dirty="0">
                          <a:effectLst/>
                        </a:rPr>
                        <a:t>.</a:t>
                      </a:r>
                      <a:endParaRPr lang="hu-H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87297393"/>
                  </a:ext>
                </a:extLst>
              </a:tr>
              <a:tr h="254059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 smtClean="0">
                          <a:effectLst/>
                        </a:rPr>
                        <a:t>- HAJDU </a:t>
                      </a:r>
                      <a:r>
                        <a:rPr lang="hu-HU" sz="1800" u="none" strike="noStrike" dirty="0">
                          <a:effectLst/>
                        </a:rPr>
                        <a:t>Hajdúsági Ipari </a:t>
                      </a:r>
                      <a:r>
                        <a:rPr lang="hu-HU" sz="1800" u="none" strike="noStrike" dirty="0" err="1">
                          <a:effectLst/>
                        </a:rPr>
                        <a:t>Zrt</a:t>
                      </a:r>
                      <a:r>
                        <a:rPr lang="hu-HU" sz="1800" u="none" strike="noStrike" dirty="0">
                          <a:effectLst/>
                        </a:rPr>
                        <a:t>.</a:t>
                      </a:r>
                      <a:endParaRPr lang="hu-H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25606121"/>
                  </a:ext>
                </a:extLst>
              </a:tr>
              <a:tr h="254059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 smtClean="0">
                          <a:effectLst/>
                        </a:rPr>
                        <a:t>- </a:t>
                      </a:r>
                      <a:r>
                        <a:rPr lang="hu-HU" sz="1800" u="none" strike="noStrike" dirty="0" err="1" smtClean="0">
                          <a:effectLst/>
                        </a:rPr>
                        <a:t>Hübner_H</a:t>
                      </a:r>
                      <a:r>
                        <a:rPr lang="hu-HU" sz="1800" u="none" strike="noStrike" dirty="0" smtClean="0">
                          <a:effectLst/>
                        </a:rPr>
                        <a:t> </a:t>
                      </a:r>
                      <a:r>
                        <a:rPr lang="hu-HU" sz="1800" u="none" strike="noStrike" dirty="0">
                          <a:effectLst/>
                        </a:rPr>
                        <a:t>Gumi és Műanyagipari Kft.</a:t>
                      </a:r>
                      <a:endParaRPr lang="hu-H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41933293"/>
                  </a:ext>
                </a:extLst>
              </a:tr>
              <a:tr h="254059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 smtClean="0">
                          <a:effectLst/>
                        </a:rPr>
                        <a:t>- Jász-Plasztik </a:t>
                      </a:r>
                      <a:r>
                        <a:rPr lang="hu-HU" sz="1800" u="none" strike="noStrike" dirty="0">
                          <a:effectLst/>
                        </a:rPr>
                        <a:t>Kft.</a:t>
                      </a:r>
                      <a:endParaRPr lang="hu-H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83154113"/>
                  </a:ext>
                </a:extLst>
              </a:tr>
              <a:tr h="254059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 smtClean="0">
                          <a:effectLst/>
                        </a:rPr>
                        <a:t>- MCE </a:t>
                      </a:r>
                      <a:r>
                        <a:rPr lang="hu-HU" sz="1800" u="none" strike="noStrike" dirty="0">
                          <a:effectLst/>
                        </a:rPr>
                        <a:t>Nyíregyháza Kft.</a:t>
                      </a:r>
                      <a:endParaRPr lang="hu-H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13073373"/>
                  </a:ext>
                </a:extLst>
              </a:tr>
              <a:tr h="254059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 smtClean="0">
                          <a:effectLst/>
                        </a:rPr>
                        <a:t>- MOM </a:t>
                      </a:r>
                      <a:r>
                        <a:rPr lang="hu-HU" sz="1800" u="none" strike="noStrike" dirty="0" err="1">
                          <a:effectLst/>
                        </a:rPr>
                        <a:t>ZRt</a:t>
                      </a:r>
                      <a:r>
                        <a:rPr lang="hu-HU" sz="1800" u="none" strike="noStrike" dirty="0">
                          <a:effectLst/>
                        </a:rPr>
                        <a:t>.</a:t>
                      </a:r>
                      <a:endParaRPr lang="hu-H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10791906"/>
                  </a:ext>
                </a:extLst>
              </a:tr>
              <a:tr h="254059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 smtClean="0">
                          <a:effectLst/>
                        </a:rPr>
                        <a:t>- MSK </a:t>
                      </a:r>
                      <a:r>
                        <a:rPr lang="hu-HU" sz="1800" u="none" strike="noStrike" dirty="0">
                          <a:effectLst/>
                        </a:rPr>
                        <a:t>Hungary Gépgyártó Bt.</a:t>
                      </a:r>
                      <a:endParaRPr lang="hu-H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0333785"/>
                  </a:ext>
                </a:extLst>
              </a:tr>
              <a:tr h="254059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 smtClean="0">
                          <a:effectLst/>
                        </a:rPr>
                        <a:t>- Platán </a:t>
                      </a:r>
                      <a:r>
                        <a:rPr lang="hu-HU" sz="1800" u="none" strike="noStrike" dirty="0">
                          <a:effectLst/>
                        </a:rPr>
                        <a:t>Autóház Kft.</a:t>
                      </a:r>
                      <a:endParaRPr lang="hu-H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40052898"/>
                  </a:ext>
                </a:extLst>
              </a:tr>
              <a:tr h="254059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 smtClean="0">
                          <a:effectLst/>
                        </a:rPr>
                        <a:t>- SA3 </a:t>
                      </a:r>
                      <a:r>
                        <a:rPr lang="hu-HU" sz="1800" u="none" strike="noStrike" dirty="0">
                          <a:effectLst/>
                        </a:rPr>
                        <a:t>Kft.</a:t>
                      </a:r>
                      <a:endParaRPr lang="hu-H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70606099"/>
                  </a:ext>
                </a:extLst>
              </a:tr>
            </a:tbl>
          </a:graphicData>
        </a:graphic>
      </p:graphicFrame>
      <p:sp>
        <p:nvSpPr>
          <p:cNvPr id="4" name="Szövegdoboz 3"/>
          <p:cNvSpPr txBox="1"/>
          <p:nvPr/>
        </p:nvSpPr>
        <p:spPr>
          <a:xfrm>
            <a:off x="386535" y="773705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 smtClean="0"/>
              <a:t>Gépészmérnöki képzés</a:t>
            </a:r>
            <a:endParaRPr lang="hu-HU" b="1" i="1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161487"/>
              </p:ext>
            </p:extLst>
          </p:nvPr>
        </p:nvGraphicFramePr>
        <p:xfrm>
          <a:off x="5479526" y="1481848"/>
          <a:ext cx="2555295" cy="5676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55295">
                  <a:extLst>
                    <a:ext uri="{9D8B030D-6E8A-4147-A177-3AD203B41FA5}">
                      <a16:colId xmlns:a16="http://schemas.microsoft.com/office/drawing/2014/main" xmlns="" val="377402886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u="none" strike="noStrike" dirty="0" smtClean="0">
                          <a:effectLst/>
                        </a:rPr>
                        <a:t>- </a:t>
                      </a:r>
                      <a:r>
                        <a:rPr lang="hu-HU" sz="1800" u="none" strike="noStrike" dirty="0" err="1" smtClean="0">
                          <a:effectLst/>
                        </a:rPr>
                        <a:t>Kor_An</a:t>
                      </a:r>
                      <a:r>
                        <a:rPr lang="hu-HU" sz="1800" u="none" strike="noStrike" dirty="0" smtClean="0">
                          <a:effectLst/>
                        </a:rPr>
                        <a:t> </a:t>
                      </a:r>
                      <a:r>
                        <a:rPr lang="hu-HU" sz="1800" u="none" strike="noStrike" dirty="0">
                          <a:effectLst/>
                        </a:rPr>
                        <a:t>'98 Kft.</a:t>
                      </a:r>
                      <a:endParaRPr lang="hu-H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0471993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u="none" strike="noStrike" dirty="0" smtClean="0">
                          <a:effectLst/>
                        </a:rPr>
                        <a:t>- Nobilis </a:t>
                      </a:r>
                      <a:r>
                        <a:rPr lang="hu-HU" sz="1800" u="none" strike="noStrike" dirty="0">
                          <a:effectLst/>
                        </a:rPr>
                        <a:t>Első Hazai </a:t>
                      </a:r>
                      <a:r>
                        <a:rPr lang="hu-HU" sz="1800" u="none" strike="noStrike" dirty="0" err="1">
                          <a:effectLst/>
                        </a:rPr>
                        <a:t>Zrt</a:t>
                      </a:r>
                      <a:r>
                        <a:rPr lang="hu-HU" sz="1800" u="none" strike="noStrike" dirty="0">
                          <a:effectLst/>
                        </a:rPr>
                        <a:t>.</a:t>
                      </a:r>
                      <a:endParaRPr lang="hu-H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58245404"/>
                  </a:ext>
                </a:extLst>
              </a:tr>
            </a:tbl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5022050" y="753003"/>
            <a:ext cx="3735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 smtClean="0"/>
              <a:t>Mezőgazdasági </a:t>
            </a:r>
            <a:r>
              <a:rPr lang="hu-HU" b="1" i="1" dirty="0" smtClean="0"/>
              <a:t>és élelmiszer-ipari gépészmérnöki képzés</a:t>
            </a:r>
            <a:endParaRPr lang="hu-HU" b="1" i="1" dirty="0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744042"/>
              </p:ext>
            </p:extLst>
          </p:nvPr>
        </p:nvGraphicFramePr>
        <p:xfrm>
          <a:off x="1736685" y="5575779"/>
          <a:ext cx="6210690" cy="1135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10690">
                  <a:extLst>
                    <a:ext uri="{9D8B030D-6E8A-4147-A177-3AD203B41FA5}">
                      <a16:colId xmlns:a16="http://schemas.microsoft.com/office/drawing/2014/main" xmlns="" val="25812312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 smtClean="0">
                          <a:effectLst/>
                        </a:rPr>
                        <a:t>- </a:t>
                      </a:r>
                      <a:r>
                        <a:rPr lang="hu-HU" sz="1800" u="none" strike="noStrike" dirty="0" err="1" smtClean="0">
                          <a:effectLst/>
                        </a:rPr>
                        <a:t>Aeroplex</a:t>
                      </a:r>
                      <a:r>
                        <a:rPr lang="hu-HU" sz="1800" u="none" strike="noStrike" dirty="0" smtClean="0">
                          <a:effectLst/>
                        </a:rPr>
                        <a:t> </a:t>
                      </a:r>
                      <a:r>
                        <a:rPr lang="hu-HU" sz="1800" u="none" strike="noStrike" dirty="0">
                          <a:effectLst/>
                        </a:rPr>
                        <a:t>Közép-Európai Légijármű Műszaki Központ Kft.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714051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 smtClean="0">
                          <a:effectLst/>
                        </a:rPr>
                        <a:t>- Csősz </a:t>
                      </a:r>
                      <a:r>
                        <a:rPr lang="hu-HU" sz="1800" u="none" strike="noStrike" dirty="0">
                          <a:effectLst/>
                        </a:rPr>
                        <a:t>Kft.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799698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 smtClean="0">
                          <a:effectLst/>
                        </a:rPr>
                        <a:t>- DKV </a:t>
                      </a:r>
                      <a:r>
                        <a:rPr lang="hu-HU" sz="1800" u="none" strike="noStrike" dirty="0">
                          <a:effectLst/>
                        </a:rPr>
                        <a:t>Debreceni Közlekedési </a:t>
                      </a:r>
                      <a:r>
                        <a:rPr lang="hu-HU" sz="1800" u="none" strike="noStrike" dirty="0" err="1">
                          <a:effectLst/>
                        </a:rPr>
                        <a:t>Zrt</a:t>
                      </a:r>
                      <a:r>
                        <a:rPr lang="hu-HU" sz="1800" u="none" strike="noStrike" dirty="0">
                          <a:effectLst/>
                        </a:rPr>
                        <a:t>.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396974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 smtClean="0">
                          <a:effectLst/>
                        </a:rPr>
                        <a:t>- Észak-magyarországi </a:t>
                      </a:r>
                      <a:r>
                        <a:rPr lang="hu-HU" sz="1800" u="none" strike="noStrike" dirty="0">
                          <a:effectLst/>
                        </a:rPr>
                        <a:t>Közlekedési Központ </a:t>
                      </a:r>
                      <a:r>
                        <a:rPr lang="hu-HU" sz="1800" u="none" strike="noStrike" dirty="0" err="1">
                          <a:effectLst/>
                        </a:rPr>
                        <a:t>Zrt</a:t>
                      </a:r>
                      <a:r>
                        <a:rPr lang="hu-HU" sz="1800" u="none" strike="noStrike" dirty="0">
                          <a:effectLst/>
                        </a:rPr>
                        <a:t>.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70753471"/>
                  </a:ext>
                </a:extLst>
              </a:tr>
            </a:tbl>
          </a:graphicData>
        </a:graphic>
      </p:graphicFrame>
      <p:sp>
        <p:nvSpPr>
          <p:cNvPr id="10" name="Szövegdoboz 9"/>
          <p:cNvSpPr txBox="1"/>
          <p:nvPr/>
        </p:nvSpPr>
        <p:spPr>
          <a:xfrm>
            <a:off x="3401870" y="5049180"/>
            <a:ext cx="3420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 smtClean="0"/>
              <a:t>Közlekedésmérnöki képzés</a:t>
            </a:r>
            <a:endParaRPr lang="hu-H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u-HU" sz="3600" dirty="0" smtClean="0"/>
              <a:t>Jelenlegi duális szakjaink</a:t>
            </a:r>
            <a:endParaRPr lang="hu-HU" sz="3400" dirty="0" smtClean="0"/>
          </a:p>
        </p:txBody>
      </p:sp>
      <p:sp>
        <p:nvSpPr>
          <p:cNvPr id="5124" name="Tartalom helye 2"/>
          <p:cNvSpPr>
            <a:spLocks noGrp="1"/>
          </p:cNvSpPr>
          <p:nvPr>
            <p:ph idx="1"/>
          </p:nvPr>
        </p:nvSpPr>
        <p:spPr>
          <a:xfrm>
            <a:off x="914400" y="1600200"/>
            <a:ext cx="7978775" cy="45307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ü"/>
            </a:pPr>
            <a:r>
              <a:rPr lang="hu-HU" sz="2200" dirty="0" smtClean="0"/>
              <a:t>Gépészmérnöki </a:t>
            </a:r>
            <a:r>
              <a:rPr lang="hu-HU" sz="2200" dirty="0" smtClean="0"/>
              <a:t>alapképzési szak</a:t>
            </a:r>
            <a:endParaRPr lang="hu-HU" sz="2200" dirty="0" smtClean="0"/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hu-HU" sz="2200" dirty="0" smtClean="0"/>
              <a:t>Közlekedésmérnöki </a:t>
            </a:r>
            <a:r>
              <a:rPr lang="hu-HU" sz="2200" dirty="0" smtClean="0"/>
              <a:t>alapképzési szak</a:t>
            </a:r>
            <a:endParaRPr lang="hu-HU" sz="2200" dirty="0" smtClean="0"/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hu-HU" sz="2200" dirty="0" smtClean="0"/>
              <a:t>Mezőgazdasági és </a:t>
            </a:r>
            <a:r>
              <a:rPr lang="hu-HU" sz="2200" dirty="0" smtClean="0"/>
              <a:t>élelmiszer-ipari </a:t>
            </a:r>
            <a:r>
              <a:rPr lang="hu-HU" sz="2200" dirty="0" smtClean="0"/>
              <a:t>gépészmérnöki </a:t>
            </a:r>
            <a:r>
              <a:rPr lang="hu-HU" sz="2200" dirty="0" smtClean="0"/>
              <a:t>alapképzési szak</a:t>
            </a:r>
            <a:endParaRPr lang="hu-HU" sz="2200" dirty="0" smtClean="0"/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hu-HU" sz="2200" dirty="0" smtClean="0"/>
              <a:t>Gazdálkodás és menedzsment </a:t>
            </a:r>
            <a:r>
              <a:rPr lang="hu-HU" sz="2200" dirty="0" smtClean="0"/>
              <a:t>alapképzési szak</a:t>
            </a:r>
            <a:endParaRPr lang="hu-HU" sz="2200" dirty="0" smtClean="0"/>
          </a:p>
          <a:p>
            <a:pPr eaLnBrk="1" hangingPunct="1">
              <a:buFont typeface="Wingdings" pitchFamily="2" charset="2"/>
              <a:buNone/>
            </a:pPr>
            <a:endParaRPr lang="hu-HU" sz="2200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hu-HU" sz="2200" b="1" dirty="0" smtClean="0"/>
              <a:t>Duális képzés akkreditálása folyamatban:</a:t>
            </a:r>
            <a:endParaRPr lang="hu-HU" sz="2200" b="1" i="1" dirty="0" smtClean="0"/>
          </a:p>
          <a:p>
            <a:pPr eaLnBrk="1" hangingPunct="1">
              <a:buFontTx/>
              <a:buChar char="-"/>
            </a:pPr>
            <a:r>
              <a:rPr lang="hu-HU" sz="2200" dirty="0" smtClean="0"/>
              <a:t>Mezőgazdasági mérnöki </a:t>
            </a:r>
            <a:r>
              <a:rPr lang="hu-HU" sz="2200" dirty="0" smtClean="0"/>
              <a:t>alapképzési szak</a:t>
            </a:r>
            <a:endParaRPr lang="hu-HU" sz="2200" dirty="0" smtClean="0"/>
          </a:p>
          <a:p>
            <a:pPr algn="ctr" eaLnBrk="1" hangingPunct="1">
              <a:buFont typeface="Wingdings" pitchFamily="2" charset="2"/>
              <a:buNone/>
            </a:pPr>
            <a:endParaRPr lang="hu-HU" sz="2200" b="1" dirty="0" smtClean="0">
              <a:solidFill>
                <a:schemeClr val="accent2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endParaRPr lang="hu-HU" sz="2200" b="1" dirty="0" smtClean="0">
              <a:solidFill>
                <a:schemeClr val="accent2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hu-HU" sz="2200" b="1" dirty="0" smtClean="0">
                <a:solidFill>
                  <a:schemeClr val="accent2"/>
                </a:solidFill>
              </a:rPr>
              <a:t>További részletes információk a duális képzésről: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hu-HU" sz="2400" b="1" i="1" dirty="0" err="1" smtClean="0">
                <a:solidFill>
                  <a:schemeClr val="accent2"/>
                </a:solidFill>
              </a:rPr>
              <a:t>www.dualisdiploma.hu</a:t>
            </a:r>
            <a:endParaRPr lang="hu-HU" sz="2400" b="1" i="1" dirty="0" smtClean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hu-HU" sz="2000" b="1" i="1" dirty="0" smtClean="0"/>
          </a:p>
          <a:p>
            <a:pPr eaLnBrk="1" hangingPunct="1">
              <a:buFont typeface="Wingdings" pitchFamily="2" charset="2"/>
              <a:buNone/>
            </a:pPr>
            <a:endParaRPr lang="hu-H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7955"/>
          </a:xfrm>
        </p:spPr>
        <p:txBody>
          <a:bodyPr/>
          <a:lstStyle/>
          <a:p>
            <a:pPr eaLnBrk="1" hangingPunct="1"/>
            <a:r>
              <a:rPr lang="hu-HU" sz="3000" dirty="0" smtClean="0"/>
              <a:t>A jelentkezésig hátralévő időszak fontosabb feladatai</a:t>
            </a:r>
          </a:p>
        </p:txBody>
      </p:sp>
      <p:sp>
        <p:nvSpPr>
          <p:cNvPr id="6148" name="Tartalom helye 2"/>
          <p:cNvSpPr>
            <a:spLocks noGrp="1"/>
          </p:cNvSpPr>
          <p:nvPr>
            <p:ph idx="1"/>
          </p:nvPr>
        </p:nvSpPr>
        <p:spPr>
          <a:xfrm>
            <a:off x="500683" y="737955"/>
            <a:ext cx="8459787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hu-HU" sz="2200" b="1" i="1" dirty="0" smtClean="0">
                <a:solidFill>
                  <a:srgbClr val="000000"/>
                </a:solidFill>
                <a:cs typeface="Times New Roman" pitchFamily="18" charset="0"/>
              </a:rPr>
              <a:t>A duális képzésre való jelentkezés menete a következő:</a:t>
            </a:r>
            <a:endParaRPr lang="hu-HU" sz="2200" b="1" i="1" dirty="0" smtClean="0">
              <a:solidFill>
                <a:srgbClr val="000000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hu-HU" sz="2200" dirty="0" smtClean="0">
                <a:solidFill>
                  <a:srgbClr val="000000"/>
                </a:solidFill>
              </a:rPr>
              <a:t>A végzős középiskolások </a:t>
            </a:r>
            <a:r>
              <a:rPr lang="hu-HU" sz="2200" b="1" i="1" dirty="0" smtClean="0">
                <a:solidFill>
                  <a:srgbClr val="000000"/>
                </a:solidFill>
              </a:rPr>
              <a:t>2017 februárjáig</a:t>
            </a:r>
            <a:r>
              <a:rPr lang="hu-HU" sz="2200" dirty="0" smtClean="0">
                <a:solidFill>
                  <a:srgbClr val="000000"/>
                </a:solidFill>
              </a:rPr>
              <a:t> jelentkezhetnek szakjainkra a </a:t>
            </a:r>
            <a:r>
              <a:rPr lang="hu-HU" sz="2200" b="1" i="1" dirty="0" smtClean="0">
                <a:solidFill>
                  <a:srgbClr val="000000"/>
                </a:solidFill>
              </a:rPr>
              <a:t>duális képzés megjelöléssel</a:t>
            </a:r>
            <a:r>
              <a:rPr lang="hu-HU" sz="2200" dirty="0" smtClean="0">
                <a:solidFill>
                  <a:srgbClr val="000000"/>
                </a:solidFill>
              </a:rPr>
              <a:t>! </a:t>
            </a:r>
          </a:p>
          <a:p>
            <a:pPr marL="0" indent="0" eaLnBrk="1" hangingPunct="1">
              <a:buNone/>
            </a:pPr>
            <a:endParaRPr lang="hu-HU" sz="1500" dirty="0" smtClean="0">
              <a:solidFill>
                <a:srgbClr val="000000"/>
              </a:solidFill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hu-HU" sz="22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A Nyíregyházi Egyetemre</a:t>
            </a:r>
            <a:r>
              <a:rPr lang="hu-HU" sz="2200" dirty="0" smtClean="0">
                <a:solidFill>
                  <a:srgbClr val="000000"/>
                </a:solidFill>
                <a:cs typeface="Arial" pitchFamily="34" charset="0"/>
              </a:rPr>
              <a:t> a </a:t>
            </a:r>
            <a:r>
              <a:rPr lang="hu-HU" sz="2200" b="1" i="1" dirty="0" smtClean="0">
                <a:solidFill>
                  <a:srgbClr val="000000"/>
                </a:solidFill>
                <a:cs typeface="Arial" pitchFamily="34" charset="0"/>
              </a:rPr>
              <a:t>duális</a:t>
            </a:r>
            <a:r>
              <a:rPr lang="hu-HU" sz="22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hu-HU" sz="2200" b="1" i="1" dirty="0" smtClean="0">
                <a:solidFill>
                  <a:srgbClr val="000000"/>
                </a:solidFill>
                <a:cs typeface="Times New Roman" pitchFamily="18" charset="0"/>
              </a:rPr>
              <a:t>szakra </a:t>
            </a:r>
            <a:r>
              <a:rPr lang="hu-HU" sz="2200" b="1" i="1" dirty="0" smtClean="0">
                <a:solidFill>
                  <a:srgbClr val="000000"/>
                </a:solidFill>
                <a:cs typeface="Arial" pitchFamily="34" charset="0"/>
              </a:rPr>
              <a:t>jelentkező</a:t>
            </a:r>
            <a:r>
              <a:rPr lang="hu-HU" sz="2200" dirty="0" smtClean="0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hu-HU" sz="2200" b="1" i="1" dirty="0" smtClean="0">
                <a:solidFill>
                  <a:srgbClr val="000000"/>
                </a:solidFill>
                <a:cs typeface="Times New Roman" pitchFamily="18" charset="0"/>
              </a:rPr>
              <a:t>hallgató</a:t>
            </a:r>
            <a:r>
              <a:rPr lang="hu-HU" sz="2200" b="1" i="1" dirty="0" smtClean="0">
                <a:solidFill>
                  <a:srgbClr val="000000"/>
                </a:solidFill>
                <a:cs typeface="Arial" pitchFamily="34" charset="0"/>
              </a:rPr>
              <a:t>nak</a:t>
            </a:r>
            <a:r>
              <a:rPr lang="hu-HU" sz="2200" b="1" i="1" dirty="0" smtClean="0">
                <a:solidFill>
                  <a:srgbClr val="000000"/>
                </a:solidFill>
                <a:cs typeface="Times New Roman" pitchFamily="18" charset="0"/>
              </a:rPr>
              <a:t> közvetlenül</a:t>
            </a:r>
            <a:r>
              <a:rPr lang="hu-HU" sz="2200" b="1" i="1" dirty="0" smtClean="0">
                <a:solidFill>
                  <a:srgbClr val="000000"/>
                </a:solidFill>
                <a:cs typeface="Arial" pitchFamily="34" charset="0"/>
              </a:rPr>
              <a:t> kell </a:t>
            </a:r>
            <a:r>
              <a:rPr lang="hu-HU" sz="2200" b="1" i="1" dirty="0" smtClean="0">
                <a:solidFill>
                  <a:srgbClr val="000000"/>
                </a:solidFill>
                <a:cs typeface="Times New Roman" pitchFamily="18" charset="0"/>
              </a:rPr>
              <a:t> jelentkez</a:t>
            </a:r>
            <a:r>
              <a:rPr lang="hu-HU" sz="2200" b="1" i="1" dirty="0" smtClean="0">
                <a:solidFill>
                  <a:srgbClr val="000000"/>
                </a:solidFill>
                <a:cs typeface="Arial" pitchFamily="34" charset="0"/>
              </a:rPr>
              <a:t>nie</a:t>
            </a:r>
            <a:r>
              <a:rPr lang="hu-HU" sz="22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hu-HU" sz="2200" dirty="0" smtClean="0">
                <a:solidFill>
                  <a:srgbClr val="000000"/>
                </a:solidFill>
                <a:cs typeface="Arial" pitchFamily="34" charset="0"/>
              </a:rPr>
              <a:t>(2017.máj.31-ig), </a:t>
            </a:r>
            <a:r>
              <a:rPr lang="hu-HU" sz="2200" dirty="0" smtClean="0">
                <a:solidFill>
                  <a:srgbClr val="000000"/>
                </a:solidFill>
                <a:cs typeface="Times New Roman" pitchFamily="18" charset="0"/>
              </a:rPr>
              <a:t>egy vagy több céghez  duális képzésre</a:t>
            </a:r>
            <a:r>
              <a:rPr lang="hu-HU" sz="2200" dirty="0" smtClean="0">
                <a:solidFill>
                  <a:srgbClr val="000000"/>
                </a:solidFill>
                <a:cs typeface="Arial" pitchFamily="34" charset="0"/>
              </a:rPr>
              <a:t>;</a:t>
            </a:r>
          </a:p>
          <a:p>
            <a:pPr marL="0" indent="0" eaLnBrk="1" hangingPunct="1">
              <a:buNone/>
            </a:pPr>
            <a:endParaRPr lang="hu-HU" sz="1500" dirty="0" smtClean="0">
              <a:solidFill>
                <a:srgbClr val="000000"/>
              </a:solidFill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hu-HU" sz="2200" dirty="0" smtClean="0">
                <a:solidFill>
                  <a:srgbClr val="000000"/>
                </a:solidFill>
                <a:cs typeface="Arial" pitchFamily="34" charset="0"/>
              </a:rPr>
              <a:t>Jelentkezést követően a</a:t>
            </a:r>
            <a:r>
              <a:rPr lang="hu-HU" sz="22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hu-HU" sz="2200" b="1" i="1" dirty="0" smtClean="0">
                <a:solidFill>
                  <a:srgbClr val="000000"/>
                </a:solidFill>
                <a:cs typeface="Times New Roman" pitchFamily="18" charset="0"/>
              </a:rPr>
              <a:t>cég felvételi elbeszélgetés keretében felvételizteti</a:t>
            </a:r>
            <a:r>
              <a:rPr lang="hu-HU" sz="2200" dirty="0" smtClean="0">
                <a:solidFill>
                  <a:srgbClr val="000000"/>
                </a:solidFill>
                <a:cs typeface="Times New Roman" pitchFamily="18" charset="0"/>
              </a:rPr>
              <a:t> a hallgatót</a:t>
            </a:r>
            <a:r>
              <a:rPr lang="hu-HU" sz="2200" dirty="0" smtClean="0">
                <a:solidFill>
                  <a:srgbClr val="000000"/>
                </a:solidFill>
                <a:cs typeface="Arial" pitchFamily="34" charset="0"/>
              </a:rPr>
              <a:t> (2017.június 30-ig);</a:t>
            </a:r>
          </a:p>
          <a:p>
            <a:pPr marL="0" indent="0" eaLnBrk="1" hangingPunct="1">
              <a:buNone/>
            </a:pPr>
            <a:endParaRPr lang="hu-HU" sz="1500" dirty="0" smtClean="0">
              <a:solidFill>
                <a:srgbClr val="000000"/>
              </a:solidFill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hu-HU" sz="2200" dirty="0" smtClean="0">
                <a:solidFill>
                  <a:srgbClr val="000000"/>
                </a:solidFill>
                <a:cs typeface="Times New Roman" pitchFamily="18" charset="0"/>
              </a:rPr>
              <a:t>A</a:t>
            </a:r>
            <a:r>
              <a:rPr lang="hu-HU" sz="22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hu-HU" sz="2200" b="1" i="1" dirty="0" smtClean="0">
                <a:solidFill>
                  <a:srgbClr val="000000"/>
                </a:solidFill>
                <a:cs typeface="Arial" pitchFamily="34" charset="0"/>
              </a:rPr>
              <a:t>cég a</a:t>
            </a:r>
            <a:r>
              <a:rPr lang="hu-HU" sz="2200" b="1" i="1" dirty="0" smtClean="0">
                <a:solidFill>
                  <a:srgbClr val="000000"/>
                </a:solidFill>
                <a:cs typeface="Times New Roman" pitchFamily="18" charset="0"/>
              </a:rPr>
              <a:t> felvételi eredményét közli a</a:t>
            </a:r>
            <a:r>
              <a:rPr lang="hu-HU" sz="2200" b="1" i="1" dirty="0" smtClean="0">
                <a:solidFill>
                  <a:srgbClr val="000000"/>
                </a:solidFill>
                <a:cs typeface="Arial" pitchFamily="34" charset="0"/>
              </a:rPr>
              <a:t> hallgatóval</a:t>
            </a:r>
            <a:r>
              <a:rPr lang="hu-HU" sz="2200" dirty="0" smtClean="0">
                <a:solidFill>
                  <a:srgbClr val="000000"/>
                </a:solidFill>
                <a:cs typeface="Arial" pitchFamily="34" charset="0"/>
              </a:rPr>
              <a:t> és a</a:t>
            </a:r>
            <a:r>
              <a:rPr lang="hu-HU" sz="2200" dirty="0" smtClean="0">
                <a:solidFill>
                  <a:srgbClr val="000000"/>
                </a:solidFill>
                <a:cs typeface="Times New Roman" pitchFamily="18" charset="0"/>
              </a:rPr>
              <a:t> Nyíregyházi Egyetemmel</a:t>
            </a:r>
            <a:r>
              <a:rPr lang="hu-HU" sz="2200" dirty="0" smtClean="0">
                <a:solidFill>
                  <a:srgbClr val="000000"/>
                </a:solidFill>
                <a:cs typeface="Arial" pitchFamily="34" charset="0"/>
              </a:rPr>
              <a:t> (2017. júl.5-ig);</a:t>
            </a:r>
          </a:p>
          <a:p>
            <a:pPr marL="0" indent="0" eaLnBrk="1" hangingPunct="1">
              <a:buNone/>
            </a:pPr>
            <a:endParaRPr lang="hu-HU" sz="1500" dirty="0" smtClean="0">
              <a:solidFill>
                <a:srgbClr val="000000"/>
              </a:solidFill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hu-HU" sz="2200" dirty="0" smtClean="0"/>
              <a:t>Ha a duális cégnél </a:t>
            </a:r>
            <a:r>
              <a:rPr lang="hu-HU" sz="2200" b="1" i="1" dirty="0" smtClean="0"/>
              <a:t>betöltetlen hely marad</a:t>
            </a:r>
            <a:r>
              <a:rPr lang="hu-HU" sz="2200" dirty="0" smtClean="0"/>
              <a:t>: 2017.júl. 23.-szept. 1-ig  </a:t>
            </a:r>
            <a:r>
              <a:rPr lang="hu-HU" sz="2200" b="1" i="1" dirty="0" smtClean="0"/>
              <a:t>új felvételi</a:t>
            </a:r>
            <a:r>
              <a:rPr lang="hu-HU" sz="2200" dirty="0" smtClean="0"/>
              <a:t> és pótfelvételi eljárás a </a:t>
            </a:r>
            <a:r>
              <a:rPr lang="hu-HU" sz="2200" b="1" i="1" dirty="0" smtClean="0"/>
              <a:t>duális szakra felvettek</a:t>
            </a:r>
            <a:r>
              <a:rPr lang="hu-HU" sz="2200" dirty="0" smtClean="0"/>
              <a:t> számára.</a:t>
            </a:r>
          </a:p>
          <a:p>
            <a:pPr eaLnBrk="1" hangingPunct="1">
              <a:buFont typeface="Wingdings" pitchFamily="2" charset="2"/>
              <a:buNone/>
            </a:pPr>
            <a:endParaRPr lang="hu-HU" sz="1800" dirty="0" smtClean="0"/>
          </a:p>
          <a:p>
            <a:pPr eaLnBrk="1" hangingPunct="1">
              <a:buFont typeface="Wingdings" pitchFamily="2" charset="2"/>
              <a:buNone/>
            </a:pPr>
            <a:endParaRPr lang="hu-HU" sz="1600" b="1" dirty="0" smtClean="0"/>
          </a:p>
          <a:p>
            <a:pPr eaLnBrk="1" hangingPunct="1">
              <a:buFont typeface="Wingdings" pitchFamily="2" charset="2"/>
              <a:buNone/>
            </a:pPr>
            <a:endParaRPr lang="hu-HU" sz="1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60648"/>
            <a:ext cx="8642350" cy="6165303"/>
          </a:xfrm>
        </p:spPr>
        <p:txBody>
          <a:bodyPr lIns="92044" tIns="46021" rIns="92044" bIns="46021"/>
          <a:lstStyle/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hu-HU" sz="2800" b="1" dirty="0" smtClean="0">
                <a:solidFill>
                  <a:srgbClr val="33CC33"/>
                </a:solidFill>
              </a:rPr>
              <a:t>Jelentkezz műszaki és agrár jellegű képzésekre, vagy fizikatanárnak a Nyíregyházi Egyetemre!</a:t>
            </a:r>
            <a:br>
              <a:rPr lang="hu-HU" sz="2800" b="1" dirty="0" smtClean="0">
                <a:solidFill>
                  <a:srgbClr val="33CC33"/>
                </a:solidFill>
              </a:rPr>
            </a:br>
            <a:r>
              <a:rPr lang="hu-HU" sz="2800" b="1" dirty="0" smtClean="0">
                <a:solidFill>
                  <a:srgbClr val="0000FF"/>
                </a:solidFill>
              </a:rPr>
              <a:t/>
            </a:r>
            <a:br>
              <a:rPr lang="hu-HU" sz="2800" b="1" dirty="0" smtClean="0">
                <a:solidFill>
                  <a:srgbClr val="0000FF"/>
                </a:solidFill>
              </a:rPr>
            </a:br>
            <a:r>
              <a:rPr lang="hu-HU" sz="2800" dirty="0" smtClean="0"/>
              <a:t>Intézeti honlap: </a:t>
            </a:r>
            <a:br>
              <a:rPr lang="hu-HU" sz="2800" dirty="0" smtClean="0"/>
            </a:br>
            <a:r>
              <a:rPr lang="hu-HU" sz="3600" dirty="0" err="1" smtClean="0"/>
              <a:t>www.nye.hu</a:t>
            </a:r>
            <a:r>
              <a:rPr lang="hu-HU" sz="3600" dirty="0" smtClean="0"/>
              <a:t>/</a:t>
            </a:r>
            <a:r>
              <a:rPr lang="hu-HU" sz="3600" dirty="0" err="1" smtClean="0"/>
              <a:t>mati</a:t>
            </a: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800" dirty="0" smtClean="0"/>
              <a:t>A duális képzéseink lapja:</a:t>
            </a:r>
            <a:br>
              <a:rPr lang="hu-HU" sz="2800" dirty="0" smtClean="0"/>
            </a:br>
            <a:r>
              <a:rPr lang="hu-HU" sz="3600" dirty="0" err="1"/>
              <a:t>www.nye.hu</a:t>
            </a:r>
            <a:r>
              <a:rPr lang="hu-HU" sz="3600" dirty="0"/>
              <a:t>/</a:t>
            </a:r>
            <a:r>
              <a:rPr lang="hu-HU" sz="3600" dirty="0" err="1"/>
              <a:t>felvi</a:t>
            </a:r>
            <a:r>
              <a:rPr lang="hu-HU" sz="3600" dirty="0"/>
              <a:t>/</a:t>
            </a:r>
            <a:r>
              <a:rPr lang="hu-HU" sz="3600" dirty="0" err="1"/>
              <a:t>node</a:t>
            </a:r>
            <a:r>
              <a:rPr lang="hu-HU" sz="3600" dirty="0"/>
              <a:t>/147</a:t>
            </a: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3600" dirty="0" err="1" smtClean="0"/>
              <a:t>www.nye.hu</a:t>
            </a:r>
            <a:r>
              <a:rPr lang="hu-HU" sz="3600" dirty="0" smtClean="0"/>
              <a:t>/</a:t>
            </a:r>
            <a:r>
              <a:rPr lang="hu-HU" sz="3600" dirty="0" err="1" smtClean="0"/>
              <a:t>nyirdual</a:t>
            </a:r>
            <a:r>
              <a:rPr lang="hu-HU" sz="2800" dirty="0" smtClean="0"/>
              <a:t/>
            </a:r>
            <a:br>
              <a:rPr lang="hu-HU" sz="2800" dirty="0" smtClean="0"/>
            </a:br>
            <a:endParaRPr lang="hu-HU" sz="2000" b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1804303" y="968053"/>
            <a:ext cx="177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65" tIns="46033" rIns="92065" bIns="46033">
            <a:spAutoFit/>
          </a:bodyPr>
          <a:lstStyle/>
          <a:p>
            <a:pPr defTabSz="1036638" eaLnBrk="0" hangingPunct="0"/>
            <a:endParaRPr lang="hu-HU" sz="2000"/>
          </a:p>
        </p:txBody>
      </p:sp>
      <p:sp>
        <p:nvSpPr>
          <p:cNvPr id="4" name="Téglalap 3"/>
          <p:cNvSpPr/>
          <p:nvPr/>
        </p:nvSpPr>
        <p:spPr>
          <a:xfrm>
            <a:off x="885190" y="2132856"/>
            <a:ext cx="3150000" cy="576064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885189" y="1556792"/>
            <a:ext cx="1800000" cy="576064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885190" y="3284984"/>
            <a:ext cx="4500000" cy="576064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4031940" y="2132856"/>
            <a:ext cx="1800000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521550" y="1522529"/>
            <a:ext cx="2610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FOSZK (mezőgazdasági)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967640" y="2188023"/>
            <a:ext cx="3064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 smtClean="0"/>
              <a:t>GM, KM, MG, MM, JM</a:t>
            </a:r>
            <a:endParaRPr lang="hu-HU" sz="2200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1936147" y="3327375"/>
            <a:ext cx="2320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Fizika tanár</a:t>
            </a:r>
            <a:endParaRPr lang="hu-HU" sz="2400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3907367" y="2218800"/>
            <a:ext cx="2104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/>
              <a:t>Mérnöktanár</a:t>
            </a:r>
            <a:endParaRPr lang="hu-HU" sz="2000" dirty="0"/>
          </a:p>
        </p:txBody>
      </p:sp>
      <p:cxnSp>
        <p:nvCxnSpPr>
          <p:cNvPr id="17" name="Egyenes összekötő 16"/>
          <p:cNvCxnSpPr/>
          <p:nvPr/>
        </p:nvCxnSpPr>
        <p:spPr>
          <a:xfrm>
            <a:off x="899592" y="1223755"/>
            <a:ext cx="0" cy="4653517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zis 20"/>
          <p:cNvSpPr/>
          <p:nvPr/>
        </p:nvSpPr>
        <p:spPr>
          <a:xfrm>
            <a:off x="6777245" y="728700"/>
            <a:ext cx="1440160" cy="2880320"/>
          </a:xfrm>
          <a:prstGeom prst="ellipse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Szövegdoboz 21"/>
          <p:cNvSpPr txBox="1"/>
          <p:nvPr/>
        </p:nvSpPr>
        <p:spPr>
          <a:xfrm>
            <a:off x="6705237" y="1880828"/>
            <a:ext cx="1475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MUNKA</a:t>
            </a:r>
            <a:endParaRPr lang="hu-HU" sz="2400" dirty="0"/>
          </a:p>
        </p:txBody>
      </p:sp>
      <p:sp>
        <p:nvSpPr>
          <p:cNvPr id="23" name="Ellipszis 22"/>
          <p:cNvSpPr/>
          <p:nvPr/>
        </p:nvSpPr>
        <p:spPr>
          <a:xfrm>
            <a:off x="6777245" y="2888940"/>
            <a:ext cx="1440160" cy="2880320"/>
          </a:xfrm>
          <a:prstGeom prst="ellipse">
            <a:avLst/>
          </a:prstGeom>
          <a:solidFill>
            <a:srgbClr val="9DFF3B">
              <a:alpha val="4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Szövegdoboz 23"/>
          <p:cNvSpPr txBox="1"/>
          <p:nvPr/>
        </p:nvSpPr>
        <p:spPr>
          <a:xfrm>
            <a:off x="6705237" y="4113076"/>
            <a:ext cx="1475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PhD</a:t>
            </a:r>
            <a:endParaRPr lang="hu-HU" sz="2400" dirty="0"/>
          </a:p>
        </p:txBody>
      </p:sp>
      <p:cxnSp>
        <p:nvCxnSpPr>
          <p:cNvPr id="28" name="Egyenes összekötő nyíllal 27"/>
          <p:cNvCxnSpPr/>
          <p:nvPr/>
        </p:nvCxnSpPr>
        <p:spPr>
          <a:xfrm>
            <a:off x="539552" y="6093296"/>
            <a:ext cx="79208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29"/>
          <p:cNvCxnSpPr/>
          <p:nvPr/>
        </p:nvCxnSpPr>
        <p:spPr>
          <a:xfrm flipV="1">
            <a:off x="2685189" y="5994285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30"/>
          <p:cNvCxnSpPr/>
          <p:nvPr/>
        </p:nvCxnSpPr>
        <p:spPr>
          <a:xfrm flipV="1">
            <a:off x="881590" y="5994305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gyenes összekötő 31"/>
          <p:cNvCxnSpPr/>
          <p:nvPr/>
        </p:nvCxnSpPr>
        <p:spPr>
          <a:xfrm flipV="1">
            <a:off x="1781690" y="5994305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gyenes összekötő 34"/>
          <p:cNvCxnSpPr/>
          <p:nvPr/>
        </p:nvCxnSpPr>
        <p:spPr>
          <a:xfrm flipV="1">
            <a:off x="3581890" y="5994285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35"/>
          <p:cNvCxnSpPr/>
          <p:nvPr/>
        </p:nvCxnSpPr>
        <p:spPr>
          <a:xfrm flipV="1">
            <a:off x="4481990" y="5994285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36"/>
          <p:cNvCxnSpPr/>
          <p:nvPr/>
        </p:nvCxnSpPr>
        <p:spPr>
          <a:xfrm flipV="1">
            <a:off x="5382090" y="5994285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37"/>
          <p:cNvCxnSpPr/>
          <p:nvPr/>
        </p:nvCxnSpPr>
        <p:spPr>
          <a:xfrm flipV="1">
            <a:off x="6282190" y="5994285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zövegdoboz 38"/>
          <p:cNvSpPr txBox="1"/>
          <p:nvPr/>
        </p:nvSpPr>
        <p:spPr>
          <a:xfrm>
            <a:off x="697610" y="6151075"/>
            <a:ext cx="409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/>
              <a:t>0</a:t>
            </a:r>
          </a:p>
        </p:txBody>
      </p:sp>
      <p:sp>
        <p:nvSpPr>
          <p:cNvPr id="40" name="Szövegdoboz 39"/>
          <p:cNvSpPr txBox="1"/>
          <p:nvPr/>
        </p:nvSpPr>
        <p:spPr>
          <a:xfrm>
            <a:off x="1597710" y="6151075"/>
            <a:ext cx="409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1</a:t>
            </a:r>
            <a:endParaRPr lang="hu-HU" sz="2400" dirty="0"/>
          </a:p>
        </p:txBody>
      </p:sp>
      <p:sp>
        <p:nvSpPr>
          <p:cNvPr id="41" name="Szövegdoboz 40"/>
          <p:cNvSpPr txBox="1"/>
          <p:nvPr/>
        </p:nvSpPr>
        <p:spPr>
          <a:xfrm>
            <a:off x="2497810" y="6162690"/>
            <a:ext cx="409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2</a:t>
            </a:r>
            <a:endParaRPr lang="hu-HU" sz="2400" dirty="0"/>
          </a:p>
        </p:txBody>
      </p:sp>
      <p:sp>
        <p:nvSpPr>
          <p:cNvPr id="42" name="Szövegdoboz 41"/>
          <p:cNvSpPr txBox="1"/>
          <p:nvPr/>
        </p:nvSpPr>
        <p:spPr>
          <a:xfrm>
            <a:off x="3356865" y="6151075"/>
            <a:ext cx="409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3</a:t>
            </a:r>
            <a:endParaRPr lang="hu-HU" sz="2400" dirty="0"/>
          </a:p>
        </p:txBody>
      </p:sp>
      <p:sp>
        <p:nvSpPr>
          <p:cNvPr id="43" name="Szövegdoboz 42"/>
          <p:cNvSpPr txBox="1"/>
          <p:nvPr/>
        </p:nvSpPr>
        <p:spPr>
          <a:xfrm>
            <a:off x="4298010" y="6151075"/>
            <a:ext cx="409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4</a:t>
            </a:r>
            <a:endParaRPr lang="hu-HU" sz="2400" dirty="0"/>
          </a:p>
        </p:txBody>
      </p:sp>
      <p:sp>
        <p:nvSpPr>
          <p:cNvPr id="44" name="Szövegdoboz 43"/>
          <p:cNvSpPr txBox="1"/>
          <p:nvPr/>
        </p:nvSpPr>
        <p:spPr>
          <a:xfrm>
            <a:off x="5198110" y="6151075"/>
            <a:ext cx="409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5</a:t>
            </a:r>
            <a:endParaRPr lang="hu-HU" sz="2400" dirty="0"/>
          </a:p>
        </p:txBody>
      </p:sp>
      <p:sp>
        <p:nvSpPr>
          <p:cNvPr id="46" name="Szövegdoboz 45"/>
          <p:cNvSpPr txBox="1"/>
          <p:nvPr/>
        </p:nvSpPr>
        <p:spPr>
          <a:xfrm>
            <a:off x="1309137" y="413665"/>
            <a:ext cx="5895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Mit tanulhatsz a Nyíregyházi Egyetem </a:t>
            </a:r>
          </a:p>
          <a:p>
            <a:pPr algn="ctr"/>
            <a:r>
              <a:rPr lang="hu-HU" sz="2400" dirty="0" smtClean="0"/>
              <a:t>Műszaki és Agrártudományi Intézetében?</a:t>
            </a:r>
            <a:endParaRPr lang="hu-HU" sz="2400" dirty="0"/>
          </a:p>
        </p:txBody>
      </p:sp>
      <p:sp>
        <p:nvSpPr>
          <p:cNvPr id="47" name="Szövegdoboz 46"/>
          <p:cNvSpPr txBox="1"/>
          <p:nvPr/>
        </p:nvSpPr>
        <p:spPr>
          <a:xfrm>
            <a:off x="7706869" y="6084295"/>
            <a:ext cx="1410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Idő (év)</a:t>
            </a:r>
            <a:endParaRPr lang="hu-HU" sz="2400" dirty="0"/>
          </a:p>
        </p:txBody>
      </p:sp>
      <p:sp>
        <p:nvSpPr>
          <p:cNvPr id="48" name="Szövegdoboz 47"/>
          <p:cNvSpPr txBox="1"/>
          <p:nvPr/>
        </p:nvSpPr>
        <p:spPr>
          <a:xfrm>
            <a:off x="6057165" y="6162690"/>
            <a:ext cx="409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/>
              <a:t>6</a:t>
            </a:r>
          </a:p>
        </p:txBody>
      </p:sp>
      <p:cxnSp>
        <p:nvCxnSpPr>
          <p:cNvPr id="50" name="Egyenes összekötő 49"/>
          <p:cNvCxnSpPr/>
          <p:nvPr/>
        </p:nvCxnSpPr>
        <p:spPr>
          <a:xfrm>
            <a:off x="4031940" y="1970838"/>
            <a:ext cx="0" cy="429347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5" name="Szövegdoboz 44"/>
          <p:cNvSpPr txBox="1"/>
          <p:nvPr/>
        </p:nvSpPr>
        <p:spPr>
          <a:xfrm>
            <a:off x="1106616" y="4587515"/>
            <a:ext cx="5359554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solidFill>
                  <a:srgbClr val="0000FF"/>
                </a:solidFill>
              </a:rPr>
              <a:t>A Egyetemen számos más képzés is elérhető!</a:t>
            </a:r>
            <a:endParaRPr lang="hu-HU" sz="2000" dirty="0">
              <a:solidFill>
                <a:srgbClr val="0000FF"/>
              </a:solidFill>
            </a:endParaRPr>
          </a:p>
        </p:txBody>
      </p:sp>
      <p:sp>
        <p:nvSpPr>
          <p:cNvPr id="51" name="Téglalap 50"/>
          <p:cNvSpPr/>
          <p:nvPr/>
        </p:nvSpPr>
        <p:spPr>
          <a:xfrm>
            <a:off x="4031940" y="2708920"/>
            <a:ext cx="1350000" cy="576064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52" name="Egyenes összekötő 51"/>
          <p:cNvCxnSpPr/>
          <p:nvPr/>
        </p:nvCxnSpPr>
        <p:spPr>
          <a:xfrm>
            <a:off x="4932040" y="2717921"/>
            <a:ext cx="0" cy="576064"/>
          </a:xfrm>
          <a:prstGeom prst="line">
            <a:avLst/>
          </a:prstGeom>
          <a:ln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Szövegdoboz 52"/>
          <p:cNvSpPr txBox="1"/>
          <p:nvPr/>
        </p:nvSpPr>
        <p:spPr>
          <a:xfrm>
            <a:off x="3941930" y="2725760"/>
            <a:ext cx="1533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/>
              <a:t>Szakmérnök</a:t>
            </a:r>
          </a:p>
          <a:p>
            <a:pPr algn="ctr"/>
            <a:r>
              <a:rPr lang="hu-HU" sz="1400" dirty="0" smtClean="0"/>
              <a:t>(többféle)</a:t>
            </a:r>
            <a:endParaRPr lang="hu-HU" sz="1400" dirty="0"/>
          </a:p>
        </p:txBody>
      </p:sp>
      <p:sp>
        <p:nvSpPr>
          <p:cNvPr id="49" name="Szövegdoboz 48"/>
          <p:cNvSpPr txBox="1"/>
          <p:nvPr/>
        </p:nvSpPr>
        <p:spPr>
          <a:xfrm>
            <a:off x="237582" y="1223754"/>
            <a:ext cx="492443" cy="499555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hu-HU" sz="2000" dirty="0" smtClean="0"/>
              <a:t>ÉRETTSÉGI vagy TECHNIKUSI </a:t>
            </a:r>
            <a:r>
              <a:rPr lang="hu-HU" sz="2000" dirty="0" err="1" smtClean="0"/>
              <a:t>végz</a:t>
            </a:r>
            <a:r>
              <a:rPr lang="hu-HU" sz="2000" dirty="0" smtClean="0"/>
              <a:t>.</a:t>
            </a:r>
            <a:endParaRPr lang="hu-HU" sz="2000" dirty="0"/>
          </a:p>
        </p:txBody>
      </p:sp>
      <p:sp>
        <p:nvSpPr>
          <p:cNvPr id="54" name="Szövegdoboz 53"/>
          <p:cNvSpPr txBox="1"/>
          <p:nvPr/>
        </p:nvSpPr>
        <p:spPr>
          <a:xfrm>
            <a:off x="1804303" y="2787315"/>
            <a:ext cx="985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err="1" smtClean="0"/>
              <a:t>BSc</a:t>
            </a:r>
            <a:endParaRPr lang="hu-HU" sz="2400" dirty="0"/>
          </a:p>
        </p:txBody>
      </p:sp>
      <p:sp>
        <p:nvSpPr>
          <p:cNvPr id="55" name="Szövegdoboz 54"/>
          <p:cNvSpPr txBox="1"/>
          <p:nvPr/>
        </p:nvSpPr>
        <p:spPr>
          <a:xfrm>
            <a:off x="4256965" y="1707195"/>
            <a:ext cx="1474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Mester</a:t>
            </a:r>
            <a:endParaRPr lang="hu-HU" sz="2400" dirty="0"/>
          </a:p>
        </p:txBody>
      </p:sp>
      <p:sp>
        <p:nvSpPr>
          <p:cNvPr id="56" name="Szövegdoboz 55"/>
          <p:cNvSpPr txBox="1"/>
          <p:nvPr/>
        </p:nvSpPr>
        <p:spPr>
          <a:xfrm>
            <a:off x="539552" y="8620"/>
            <a:ext cx="7965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A főbb képzési típusok időtartama és egymásra épülése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65113" y="98630"/>
            <a:ext cx="8562975" cy="6165685"/>
          </a:xfrm>
        </p:spPr>
        <p:txBody>
          <a:bodyPr lIns="92044" tIns="46021" rIns="92044" bIns="46021"/>
          <a:lstStyle/>
          <a:p>
            <a:pPr marL="728663" indent="-304800" defTabSz="806450" eaLnBrk="1" hangingPunct="1">
              <a:spcBef>
                <a:spcPts val="0"/>
              </a:spcBef>
              <a:buFontTx/>
              <a:buNone/>
            </a:pPr>
            <a:r>
              <a:rPr lang="hu-HU" sz="2400" b="1" dirty="0" smtClean="0"/>
              <a:t>Alapszakok (</a:t>
            </a:r>
            <a:r>
              <a:rPr lang="hu-HU" sz="2400" b="1" dirty="0" err="1" smtClean="0"/>
              <a:t>BSc</a:t>
            </a:r>
            <a:r>
              <a:rPr lang="hu-HU" sz="2400" b="1" dirty="0" smtClean="0"/>
              <a:t>) az Intézetben:</a:t>
            </a:r>
          </a:p>
          <a:p>
            <a:pPr marL="728663" indent="-304800" defTabSz="806450" eaLnBrk="1" hangingPunct="1">
              <a:spcBef>
                <a:spcPts val="0"/>
              </a:spcBef>
              <a:buFontTx/>
              <a:buNone/>
            </a:pPr>
            <a:endParaRPr lang="hu-HU" sz="2400" b="1" dirty="0" smtClean="0"/>
          </a:p>
          <a:p>
            <a:pPr marL="728663" indent="-304800" defTabSz="806450" eaLnBrk="1" hangingPunct="1">
              <a:spcBef>
                <a:spcPts val="0"/>
              </a:spcBef>
              <a:buFontTx/>
              <a:buNone/>
            </a:pPr>
            <a:endParaRPr lang="hu-HU" sz="2400" b="1" dirty="0" smtClean="0"/>
          </a:p>
          <a:p>
            <a:pPr marL="728663" lvl="3" indent="-304800" defTabSz="806450" eaLnBrk="1" hangingPunct="1">
              <a:lnSpc>
                <a:spcPct val="150000"/>
              </a:lnSpc>
              <a:spcBef>
                <a:spcPts val="0"/>
              </a:spcBef>
              <a:buFont typeface="Monotype Sorts"/>
              <a:buAutoNum type="arabicPeriod"/>
            </a:pPr>
            <a:r>
              <a:rPr lang="hu-HU" sz="2800" dirty="0" smtClean="0">
                <a:solidFill>
                  <a:srgbClr val="006600"/>
                </a:solidFill>
              </a:rPr>
              <a:t>GM: Gépészmérnöki </a:t>
            </a:r>
            <a:r>
              <a:rPr lang="hu-HU" sz="2800" dirty="0" smtClean="0">
                <a:solidFill>
                  <a:srgbClr val="006600"/>
                </a:solidFill>
              </a:rPr>
              <a:t>alapképzési szak </a:t>
            </a:r>
            <a:endParaRPr lang="hu-HU" sz="2800" dirty="0" smtClean="0">
              <a:solidFill>
                <a:srgbClr val="006600"/>
              </a:solidFill>
            </a:endParaRPr>
          </a:p>
          <a:p>
            <a:pPr marL="728663" lvl="3" indent="-304800" defTabSz="806450" eaLnBrk="1" hangingPunct="1">
              <a:lnSpc>
                <a:spcPct val="150000"/>
              </a:lnSpc>
              <a:spcBef>
                <a:spcPts val="0"/>
              </a:spcBef>
              <a:buFont typeface="Monotype Sorts"/>
              <a:buAutoNum type="arabicPeriod"/>
            </a:pPr>
            <a:r>
              <a:rPr lang="hu-HU" sz="2800" dirty="0" smtClean="0">
                <a:solidFill>
                  <a:srgbClr val="006600"/>
                </a:solidFill>
              </a:rPr>
              <a:t>KM: Közlekedésmérnöki </a:t>
            </a:r>
            <a:r>
              <a:rPr lang="hu-HU" sz="2800" dirty="0" smtClean="0">
                <a:solidFill>
                  <a:srgbClr val="006600"/>
                </a:solidFill>
              </a:rPr>
              <a:t>alapképzési szak </a:t>
            </a:r>
            <a:endParaRPr lang="hu-HU" sz="2800" dirty="0" smtClean="0">
              <a:solidFill>
                <a:srgbClr val="006600"/>
              </a:solidFill>
            </a:endParaRPr>
          </a:p>
          <a:p>
            <a:pPr marL="728663" lvl="3" indent="-304800" defTabSz="806450" eaLnBrk="1" hangingPunct="1">
              <a:lnSpc>
                <a:spcPct val="150000"/>
              </a:lnSpc>
              <a:spcBef>
                <a:spcPts val="0"/>
              </a:spcBef>
              <a:buFont typeface="Monotype Sorts"/>
              <a:buAutoNum type="arabicPeriod"/>
            </a:pPr>
            <a:r>
              <a:rPr lang="hu-HU" sz="2800" dirty="0" smtClean="0">
                <a:solidFill>
                  <a:srgbClr val="006600"/>
                </a:solidFill>
              </a:rPr>
              <a:t>MG: Mezőgazdasági és élelmiszer-ipari   		       gépészmérnöki </a:t>
            </a:r>
            <a:r>
              <a:rPr lang="hu-HU" sz="2800" dirty="0" smtClean="0">
                <a:solidFill>
                  <a:srgbClr val="006600"/>
                </a:solidFill>
              </a:rPr>
              <a:t>alapképzési szak </a:t>
            </a:r>
            <a:endParaRPr lang="hu-HU" sz="2800" dirty="0" smtClean="0">
              <a:solidFill>
                <a:srgbClr val="006600"/>
              </a:solidFill>
            </a:endParaRPr>
          </a:p>
          <a:p>
            <a:pPr marL="728663" lvl="3" indent="-304800" defTabSz="806450" eaLnBrk="1" hangingPunct="1">
              <a:lnSpc>
                <a:spcPct val="150000"/>
              </a:lnSpc>
              <a:spcBef>
                <a:spcPts val="0"/>
              </a:spcBef>
              <a:buFont typeface="Monotype Sorts"/>
              <a:buAutoNum type="arabicPeriod"/>
            </a:pPr>
            <a:r>
              <a:rPr lang="hu-HU" sz="2800" dirty="0" smtClean="0">
                <a:solidFill>
                  <a:srgbClr val="006600"/>
                </a:solidFill>
              </a:rPr>
              <a:t>MM: Mezőgazdasági mérnöki </a:t>
            </a:r>
            <a:r>
              <a:rPr lang="hu-HU" sz="2800" dirty="0" smtClean="0">
                <a:solidFill>
                  <a:srgbClr val="006600"/>
                </a:solidFill>
              </a:rPr>
              <a:t>alapképzési szak</a:t>
            </a:r>
            <a:endParaRPr lang="hu-HU" sz="2800" dirty="0" smtClean="0">
              <a:solidFill>
                <a:srgbClr val="006600"/>
              </a:solidFill>
            </a:endParaRPr>
          </a:p>
          <a:p>
            <a:pPr marL="728663" lvl="3" indent="-304800" defTabSz="806450" eaLnBrk="1" hangingPunct="1">
              <a:lnSpc>
                <a:spcPct val="150000"/>
              </a:lnSpc>
              <a:spcBef>
                <a:spcPts val="0"/>
              </a:spcBef>
              <a:buFont typeface="Monotype Sorts"/>
              <a:buAutoNum type="arabicPeriod"/>
            </a:pPr>
            <a:r>
              <a:rPr lang="hu-HU" sz="2800" dirty="0" smtClean="0">
                <a:solidFill>
                  <a:srgbClr val="006600"/>
                </a:solidFill>
              </a:rPr>
              <a:t> JM: Járműmérnöki </a:t>
            </a:r>
            <a:r>
              <a:rPr lang="hu-HU" sz="2800" dirty="0" smtClean="0">
                <a:solidFill>
                  <a:srgbClr val="006600"/>
                </a:solidFill>
              </a:rPr>
              <a:t>alapképzési szak</a:t>
            </a:r>
            <a:endParaRPr lang="hu-HU" sz="2800" dirty="0" smtClean="0">
              <a:solidFill>
                <a:srgbClr val="006600"/>
              </a:solidFill>
            </a:endParaRPr>
          </a:p>
          <a:p>
            <a:pPr marL="728663" lvl="3" indent="-304800" defTabSz="806450" eaLnBrk="1" hangingPunct="1">
              <a:lnSpc>
                <a:spcPct val="150000"/>
              </a:lnSpc>
              <a:spcBef>
                <a:spcPts val="0"/>
              </a:spcBef>
              <a:buFont typeface="Monotype Sorts"/>
              <a:buAutoNum type="arabicPeriod"/>
            </a:pPr>
            <a:r>
              <a:rPr lang="hu-HU" sz="2800" dirty="0" smtClean="0">
                <a:solidFill>
                  <a:srgbClr val="006600"/>
                </a:solidFill>
              </a:rPr>
              <a:t> Hivatásos repülőgép vezető </a:t>
            </a:r>
            <a:r>
              <a:rPr lang="hu-HU" sz="2800" dirty="0" smtClean="0">
                <a:solidFill>
                  <a:srgbClr val="006600"/>
                </a:solidFill>
              </a:rPr>
              <a:t>alapképzési szak (akkreditálás </a:t>
            </a:r>
            <a:r>
              <a:rPr lang="hu-HU" sz="2800" dirty="0" smtClean="0">
                <a:solidFill>
                  <a:srgbClr val="006600"/>
                </a:solidFill>
              </a:rPr>
              <a:t>alatt)</a:t>
            </a:r>
          </a:p>
          <a:p>
            <a:pPr marL="728663" lvl="4" indent="-304800" defTabSz="806450" eaLnBrk="1" hangingPunct="1">
              <a:spcBef>
                <a:spcPts val="0"/>
              </a:spcBef>
              <a:buFontTx/>
              <a:buNone/>
            </a:pPr>
            <a:endParaRPr lang="hu-HU" sz="2400" dirty="0" smtClean="0"/>
          </a:p>
          <a:p>
            <a:pPr marL="728663" lvl="4" indent="-304800" defTabSz="806450" eaLnBrk="1" hangingPunct="1">
              <a:lnSpc>
                <a:spcPct val="90000"/>
              </a:lnSpc>
              <a:buFontTx/>
              <a:buNone/>
            </a:pPr>
            <a:endParaRPr lang="hu-HU" sz="2400" dirty="0" smtClean="0"/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1890713" y="608013"/>
            <a:ext cx="177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65" tIns="46033" rIns="92065" bIns="46033">
            <a:spAutoFit/>
          </a:bodyPr>
          <a:lstStyle/>
          <a:p>
            <a:pPr defTabSz="1036638" eaLnBrk="0" hangingPunct="0"/>
            <a:endParaRPr lang="hu-HU" sz="2000"/>
          </a:p>
        </p:txBody>
      </p:sp>
      <p:sp>
        <p:nvSpPr>
          <p:cNvPr id="4" name="Téglalap 3"/>
          <p:cNvSpPr/>
          <p:nvPr/>
        </p:nvSpPr>
        <p:spPr>
          <a:xfrm>
            <a:off x="5517105" y="98630"/>
            <a:ext cx="3510390" cy="576064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5570893" y="150131"/>
            <a:ext cx="3327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GM, KM, MG, MM, JM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65113" y="98630"/>
            <a:ext cx="8562975" cy="6759370"/>
          </a:xfrm>
        </p:spPr>
        <p:txBody>
          <a:bodyPr lIns="92044" tIns="46021" rIns="92044" bIns="46021"/>
          <a:lstStyle/>
          <a:p>
            <a:pPr marL="728663" lvl="4" indent="-304800" defTabSz="806450" eaLnBrk="1" hangingPunct="1">
              <a:spcBef>
                <a:spcPts val="0"/>
              </a:spcBef>
              <a:buFontTx/>
              <a:buNone/>
            </a:pPr>
            <a:r>
              <a:rPr lang="hu-HU" sz="2400" b="1" dirty="0" smtClean="0"/>
              <a:t>Mindegyik alapszakra érvényes:</a:t>
            </a:r>
          </a:p>
          <a:p>
            <a:pPr marL="728663" lvl="4" indent="-304800" defTabSz="806450" eaLnBrk="1" hangingPunct="1">
              <a:spcBef>
                <a:spcPts val="0"/>
              </a:spcBef>
              <a:buFont typeface="Wingdings" pitchFamily="2" charset="2"/>
              <a:buChar char="Ø"/>
            </a:pPr>
            <a:endParaRPr lang="hu-HU" sz="2400" dirty="0" smtClean="0"/>
          </a:p>
          <a:p>
            <a:pPr marL="728663" lvl="4" indent="-304800" defTabSz="806450" eaLnBrk="1" hangingPunct="1">
              <a:spcBef>
                <a:spcPts val="0"/>
              </a:spcBef>
              <a:buFont typeface="Wingdings" pitchFamily="2" charset="2"/>
              <a:buChar char="Ø"/>
            </a:pPr>
            <a:r>
              <a:rPr lang="hu-HU" sz="2400" dirty="0" smtClean="0"/>
              <a:t>2017-tól a minimum pontszám 280 a felsőoktatásban.</a:t>
            </a:r>
          </a:p>
          <a:p>
            <a:pPr marL="728663" lvl="4" indent="-304800" defTabSz="806450" eaLnBrk="1" hangingPunct="1">
              <a:spcBef>
                <a:spcPts val="0"/>
              </a:spcBef>
              <a:buFont typeface="Wingdings" pitchFamily="2" charset="2"/>
              <a:buChar char="Ø"/>
            </a:pPr>
            <a:r>
              <a:rPr lang="hu-HU" sz="2400" dirty="0" smtClean="0"/>
              <a:t>Államilag finanszírozott képzésen nincs tandíj, költségtérítéses 	nappalin 220.000 Ft/félév, </a:t>
            </a:r>
          </a:p>
          <a:p>
            <a:pPr marL="2252663" lvl="8" indent="0" defTabSz="806450">
              <a:spcBef>
                <a:spcPts val="0"/>
              </a:spcBef>
              <a:buNone/>
            </a:pPr>
            <a:r>
              <a:rPr lang="hu-HU" sz="2400" dirty="0" smtClean="0"/>
              <a:t>	</a:t>
            </a:r>
            <a:r>
              <a:rPr lang="hu-HU" sz="2400" dirty="0"/>
              <a:t>	</a:t>
            </a:r>
            <a:r>
              <a:rPr lang="hu-HU" sz="2400" dirty="0" smtClean="0"/>
              <a:t>levelezőn 175.000 Ft/félév.</a:t>
            </a:r>
          </a:p>
          <a:p>
            <a:pPr marL="728663" lvl="4" indent="-304800" defTabSz="806450" eaLnBrk="1" hangingPunct="1">
              <a:spcBef>
                <a:spcPts val="0"/>
              </a:spcBef>
              <a:buFont typeface="Wingdings" pitchFamily="2" charset="2"/>
              <a:buChar char="Ø"/>
            </a:pPr>
            <a:endParaRPr lang="hu-HU" sz="2400" dirty="0" smtClean="0"/>
          </a:p>
          <a:p>
            <a:pPr marL="728663" lvl="4" indent="-304800" defTabSz="806450" eaLnBrk="1" hangingPunct="1">
              <a:spcBef>
                <a:spcPts val="0"/>
              </a:spcBef>
              <a:buFont typeface="Wingdings" pitchFamily="2" charset="2"/>
              <a:buChar char="Ø"/>
            </a:pPr>
            <a:r>
              <a:rPr lang="hu-HU" sz="2400" dirty="0" smtClean="0"/>
              <a:t>A képzések nappali és levelező tagozaton is indulnak.</a:t>
            </a:r>
          </a:p>
          <a:p>
            <a:pPr marL="728663" lvl="4" indent="-304800" defTabSz="806450" eaLnBrk="1" hangingPunct="1">
              <a:spcBef>
                <a:spcPts val="0"/>
              </a:spcBef>
              <a:buFont typeface="Wingdings" pitchFamily="2" charset="2"/>
              <a:buChar char="Ø"/>
            </a:pPr>
            <a:r>
              <a:rPr lang="hu-HU" sz="2400" dirty="0" smtClean="0"/>
              <a:t>A képzési idő 3,5 év (7 félév).</a:t>
            </a:r>
          </a:p>
          <a:p>
            <a:pPr marL="728663" lvl="4" indent="-304800" defTabSz="806450" eaLnBrk="1" hangingPunct="1">
              <a:spcBef>
                <a:spcPts val="0"/>
              </a:spcBef>
              <a:buFont typeface="Wingdings" pitchFamily="2" charset="2"/>
              <a:buChar char="Ø"/>
            </a:pPr>
            <a:r>
              <a:rPr lang="hu-HU" sz="2400" dirty="0" smtClean="0"/>
              <a:t>Kollégium, ösztöndíj elérhető.</a:t>
            </a:r>
          </a:p>
          <a:p>
            <a:pPr marL="728663" lvl="4" indent="-304800" defTabSz="806450" eaLnBrk="1" hangingPunct="1">
              <a:spcBef>
                <a:spcPts val="0"/>
              </a:spcBef>
              <a:buFont typeface="Wingdings" pitchFamily="2" charset="2"/>
              <a:buChar char="Ø"/>
            </a:pPr>
            <a:r>
              <a:rPr lang="hu-HU" sz="2400" dirty="0" smtClean="0"/>
              <a:t>Gyakorlat központú képzés (sok a gyakorlat).</a:t>
            </a:r>
          </a:p>
          <a:p>
            <a:pPr marL="728663" lvl="4" indent="-304800" defTabSz="806450" eaLnBrk="1" hangingPunct="1">
              <a:spcBef>
                <a:spcPts val="0"/>
              </a:spcBef>
              <a:buFont typeface="Wingdings" pitchFamily="2" charset="2"/>
              <a:buChar char="Ø"/>
            </a:pPr>
            <a:r>
              <a:rPr lang="hu-HU" sz="2400" dirty="0" smtClean="0"/>
              <a:t>GM, KM, MG és gazdálkodási és menedzsment szakokon duális képzés is indul.</a:t>
            </a:r>
          </a:p>
          <a:p>
            <a:pPr marL="728663" lvl="4" indent="-304800" defTabSz="806450" eaLnBrk="1" hangingPunct="1">
              <a:spcBef>
                <a:spcPts val="0"/>
              </a:spcBef>
              <a:buFont typeface="Wingdings" pitchFamily="2" charset="2"/>
              <a:buChar char="Ø"/>
            </a:pPr>
            <a:r>
              <a:rPr lang="hu-HU" sz="2400" dirty="0" smtClean="0"/>
              <a:t>MM szakon várhatóan 2018-tól indul duális képzés.</a:t>
            </a:r>
          </a:p>
          <a:p>
            <a:pPr marL="728663" lvl="4" indent="-304800" defTabSz="806450" eaLnBrk="1" hangingPunct="1">
              <a:spcBef>
                <a:spcPts val="0"/>
              </a:spcBef>
              <a:buFont typeface="Wingdings" pitchFamily="2" charset="2"/>
              <a:buChar char="Ø"/>
            </a:pPr>
            <a:endParaRPr lang="hu-HU" sz="2400" dirty="0" smtClean="0"/>
          </a:p>
          <a:p>
            <a:pPr marL="728663" lvl="4" indent="-304800" defTabSz="806450" eaLnBrk="1" hangingPunct="1">
              <a:spcBef>
                <a:spcPts val="0"/>
              </a:spcBef>
              <a:buFont typeface="Wingdings" pitchFamily="2" charset="2"/>
              <a:buChar char="Ø"/>
            </a:pPr>
            <a:r>
              <a:rPr lang="hu-HU" sz="2400" dirty="0" smtClean="0"/>
              <a:t>A diplomához nyelvvizsga szükséges.</a:t>
            </a:r>
          </a:p>
          <a:p>
            <a:pPr marL="728663" lvl="4" indent="-304800" defTabSz="80645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hu-HU" sz="2400" dirty="0" smtClean="0"/>
              <a:t>Tovább lehet tanulni mesterképzésben, az ország bármely egyetemén.</a:t>
            </a: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1890713" y="608013"/>
            <a:ext cx="177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65" tIns="46033" rIns="92065" bIns="46033">
            <a:spAutoFit/>
          </a:bodyPr>
          <a:lstStyle/>
          <a:p>
            <a:pPr defTabSz="1036638" eaLnBrk="0" hangingPunct="0"/>
            <a:endParaRPr lang="hu-HU" sz="2000"/>
          </a:p>
        </p:txBody>
      </p:sp>
      <p:sp>
        <p:nvSpPr>
          <p:cNvPr id="8" name="Téglalap 7"/>
          <p:cNvSpPr/>
          <p:nvPr/>
        </p:nvSpPr>
        <p:spPr>
          <a:xfrm>
            <a:off x="5517105" y="98630"/>
            <a:ext cx="3510390" cy="576064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5570893" y="150131"/>
            <a:ext cx="3327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GM, KM, MG, MM, JM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65113" y="98630"/>
            <a:ext cx="8562975" cy="6191250"/>
          </a:xfrm>
        </p:spPr>
        <p:txBody>
          <a:bodyPr lIns="92044" tIns="46021" rIns="92044" bIns="46021"/>
          <a:lstStyle/>
          <a:p>
            <a:pPr marL="476250" indent="-476250" defTabSz="806450" eaLnBrk="1" hangingPunct="1">
              <a:lnSpc>
                <a:spcPct val="90000"/>
              </a:lnSpc>
              <a:buFontTx/>
              <a:buNone/>
            </a:pPr>
            <a:r>
              <a:rPr lang="hu-HU" sz="2800" b="1" dirty="0" smtClean="0"/>
              <a:t>Az alapszakok sajátos jellemzői</a:t>
            </a: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1890713" y="608013"/>
            <a:ext cx="177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65" tIns="46033" rIns="92065" bIns="46033">
            <a:spAutoFit/>
          </a:bodyPr>
          <a:lstStyle/>
          <a:p>
            <a:pPr defTabSz="1036638" eaLnBrk="0" hangingPunct="0"/>
            <a:endParaRPr lang="hu-HU" sz="2000"/>
          </a:p>
        </p:txBody>
      </p:sp>
      <p:sp>
        <p:nvSpPr>
          <p:cNvPr id="4" name="Téglalap 3"/>
          <p:cNvSpPr/>
          <p:nvPr/>
        </p:nvSpPr>
        <p:spPr>
          <a:xfrm>
            <a:off x="5877495" y="98630"/>
            <a:ext cx="3150000" cy="576064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5959945" y="134634"/>
            <a:ext cx="2884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GM, KM, MG, MM</a:t>
            </a:r>
            <a:endParaRPr lang="hu-HU" sz="2400" dirty="0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/>
        </p:nvGraphicFramePr>
        <p:xfrm>
          <a:off x="220107" y="773705"/>
          <a:ext cx="8762383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52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516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954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31425"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 smtClean="0">
                          <a:solidFill>
                            <a:schemeClr val="tx1"/>
                          </a:solidFill>
                        </a:rPr>
                        <a:t>Oklevélben szereplő szakképzettség neve</a:t>
                      </a:r>
                      <a:endParaRPr lang="hu-H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Szakirányok (specializációk)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A képzésben</a:t>
                      </a:r>
                      <a:r>
                        <a:rPr lang="hu-HU" b="0" baseline="0" dirty="0" smtClean="0">
                          <a:solidFill>
                            <a:schemeClr val="tx1"/>
                          </a:solidFill>
                        </a:rPr>
                        <a:t> szereplő gyakorlat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1425">
                <a:tc>
                  <a:txBody>
                    <a:bodyPr/>
                    <a:lstStyle/>
                    <a:p>
                      <a:r>
                        <a:rPr lang="hu-HU" dirty="0" smtClean="0"/>
                        <a:t>GM</a:t>
                      </a:r>
                    </a:p>
                    <a:p>
                      <a:r>
                        <a:rPr lang="hu-HU" dirty="0" smtClean="0"/>
                        <a:t>gépészmérnök</a:t>
                      </a:r>
                      <a:endParaRPr lang="hu-HU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600" dirty="0" smtClean="0"/>
                        <a:t>gyártástechnológiai</a:t>
                      </a:r>
                    </a:p>
                    <a:p>
                      <a:pPr algn="l"/>
                      <a:r>
                        <a:rPr lang="hu-HU" sz="1600" dirty="0" smtClean="0"/>
                        <a:t>járműgépész</a:t>
                      </a:r>
                    </a:p>
                    <a:p>
                      <a:pPr algn="l"/>
                      <a:r>
                        <a:rPr lang="hu-HU" sz="1600" dirty="0" smtClean="0"/>
                        <a:t>minőségbiztosítási</a:t>
                      </a:r>
                      <a:endParaRPr lang="hu-HU" sz="160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hegesztési és forgácsolási gyakorlatok</a:t>
                      </a:r>
                      <a:r>
                        <a:rPr lang="hu-HU" sz="1600" baseline="0" dirty="0" smtClean="0"/>
                        <a:t> az egyetem</a:t>
                      </a:r>
                      <a:r>
                        <a:rPr lang="hu-HU" sz="1600" dirty="0" smtClean="0"/>
                        <a:t> műhelyeiben, </a:t>
                      </a:r>
                    </a:p>
                    <a:p>
                      <a:r>
                        <a:rPr lang="hu-HU" sz="1600" dirty="0" smtClean="0"/>
                        <a:t>3 féléven keresztül üzemi gyakorlatok, </a:t>
                      </a:r>
                    </a:p>
                    <a:p>
                      <a:r>
                        <a:rPr lang="hu-HU" sz="1600" dirty="0" smtClean="0"/>
                        <a:t>egy 6 hetes nyári üzemi gyakorlat;</a:t>
                      </a:r>
                      <a:endParaRPr lang="hu-HU" sz="160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1425">
                <a:tc>
                  <a:txBody>
                    <a:bodyPr/>
                    <a:lstStyle/>
                    <a:p>
                      <a:r>
                        <a:rPr lang="hu-HU" dirty="0" smtClean="0"/>
                        <a:t>KM</a:t>
                      </a:r>
                    </a:p>
                    <a:p>
                      <a:r>
                        <a:rPr lang="hu-HU" dirty="0" smtClean="0"/>
                        <a:t>közlekedésmérnök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912813" eaLnBrk="0" hangingPunct="0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Symbol" pitchFamily="18" charset="2"/>
                        <a:buNone/>
                      </a:pPr>
                      <a:r>
                        <a:rPr lang="hu-HU" sz="1600" b="0" dirty="0" smtClean="0"/>
                        <a:t>járműgépész</a:t>
                      </a:r>
                    </a:p>
                    <a:p>
                      <a:pPr algn="l" defTabSz="912813" eaLnBrk="0" hangingPunct="0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Symbol" pitchFamily="18" charset="2"/>
                        <a:buNone/>
                      </a:pPr>
                      <a:r>
                        <a:rPr lang="hu-HU" sz="1600" b="0" dirty="0" smtClean="0"/>
                        <a:t>légiközlekedési műszaki (csak nappali)</a:t>
                      </a:r>
                    </a:p>
                    <a:p>
                      <a:pPr algn="l" defTabSz="912813" eaLnBrk="0" hangingPunct="0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Symbol" pitchFamily="18" charset="2"/>
                        <a:buNone/>
                      </a:pPr>
                      <a:r>
                        <a:rPr lang="hu-HU" sz="1600" b="0" dirty="0" smtClean="0"/>
                        <a:t>műszaki logisztika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b="0" dirty="0" smtClean="0">
                          <a:solidFill>
                            <a:schemeClr val="tx1"/>
                          </a:solidFill>
                        </a:rPr>
                        <a:t>Tréner Kft., ACE, </a:t>
                      </a:r>
                    </a:p>
                    <a:p>
                      <a:r>
                        <a:rPr lang="hu-HU" sz="1600" b="0" dirty="0" smtClean="0">
                          <a:solidFill>
                            <a:schemeClr val="tx1"/>
                          </a:solidFill>
                        </a:rPr>
                        <a:t>Ipari és Mezőgazdasági termelő, szolgáltató és kereskedelmi cégeknél 6 hetes gyakorlat</a:t>
                      </a:r>
                      <a:endParaRPr lang="hu-H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1425">
                <a:tc>
                  <a:txBody>
                    <a:bodyPr/>
                    <a:lstStyle/>
                    <a:p>
                      <a:r>
                        <a:rPr lang="hu-HU" dirty="0" smtClean="0"/>
                        <a:t>MG</a:t>
                      </a:r>
                    </a:p>
                    <a:p>
                      <a:r>
                        <a:rPr lang="hu-HU" dirty="0" smtClean="0"/>
                        <a:t>mezőgazdasági és élelmiszer-ipari</a:t>
                      </a:r>
                      <a:r>
                        <a:rPr lang="hu-HU" baseline="0" dirty="0" smtClean="0"/>
                        <a:t> gépészmérnök</a:t>
                      </a:r>
                      <a:endParaRPr lang="hu-HU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600" dirty="0" smtClean="0"/>
                        <a:t>gépüzemeltetés</a:t>
                      </a:r>
                    </a:p>
                    <a:p>
                      <a:pPr algn="l"/>
                      <a:r>
                        <a:rPr lang="hu-HU" sz="1600" dirty="0" smtClean="0"/>
                        <a:t>agrárinformatika</a:t>
                      </a:r>
                      <a:endParaRPr lang="hu-HU" sz="160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b="0" dirty="0" smtClean="0"/>
                        <a:t>nyári gyakorlatok, </a:t>
                      </a:r>
                    </a:p>
                    <a:p>
                      <a:r>
                        <a:rPr lang="hu-HU" sz="1600" b="0" dirty="0" smtClean="0"/>
                        <a:t>1 félév összefüggő gyakorlat a tangazdaságban és külső gyakorlóhelyeken</a:t>
                      </a:r>
                      <a:endParaRPr lang="hu-HU" sz="1600" b="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1425">
                <a:tc>
                  <a:txBody>
                    <a:bodyPr/>
                    <a:lstStyle/>
                    <a:p>
                      <a:r>
                        <a:rPr lang="hu-HU" dirty="0" smtClean="0"/>
                        <a:t>MM</a:t>
                      </a:r>
                    </a:p>
                    <a:p>
                      <a:r>
                        <a:rPr lang="hu-HU" dirty="0" smtClean="0"/>
                        <a:t>mezőgazdasági mérnök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912813" eaLnBrk="0" hangingPunct="0">
                        <a:spcAft>
                          <a:spcPts val="600"/>
                        </a:spcAft>
                        <a:buFont typeface="Symbol" pitchFamily="18" charset="2"/>
                        <a:buNone/>
                      </a:pPr>
                      <a:r>
                        <a:rPr lang="hu-HU" sz="1600" b="0" i="0" dirty="0" smtClean="0"/>
                        <a:t>fenntartható mezőgazdasági   technológiák</a:t>
                      </a:r>
                    </a:p>
                    <a:p>
                      <a:pPr algn="l" defTabSz="912813" eaLnBrk="0" hangingPunct="0">
                        <a:spcAft>
                          <a:spcPts val="600"/>
                        </a:spcAft>
                        <a:buFont typeface="Symbol" pitchFamily="18" charset="2"/>
                        <a:buNone/>
                      </a:pPr>
                      <a:r>
                        <a:rPr lang="hu-HU" sz="1600" b="0" i="0" dirty="0" smtClean="0"/>
                        <a:t>környezet- és </a:t>
                      </a:r>
                      <a:r>
                        <a:rPr lang="hu-HU" sz="1600" b="0" i="0" dirty="0" err="1" smtClean="0"/>
                        <a:t>ökogazdálkodás</a:t>
                      </a:r>
                      <a:endParaRPr lang="hu-HU" sz="1600" b="0" i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b="0" dirty="0" smtClean="0"/>
                        <a:t>nyári gyakorlatok, </a:t>
                      </a:r>
                    </a:p>
                    <a:p>
                      <a:r>
                        <a:rPr lang="hu-HU" sz="1600" b="0" dirty="0" smtClean="0"/>
                        <a:t>1 félév összefüggő gyakorlat a tangazdaságban és külső gyakorlóhelyeken</a:t>
                      </a:r>
                    </a:p>
                    <a:p>
                      <a:endParaRPr lang="hu-HU" sz="1600" dirty="0" smtClean="0"/>
                    </a:p>
                    <a:p>
                      <a:endParaRPr lang="hu-H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65113" y="98630"/>
            <a:ext cx="8562975" cy="6191250"/>
          </a:xfrm>
        </p:spPr>
        <p:txBody>
          <a:bodyPr lIns="92044" tIns="46021" rIns="92044" bIns="46021"/>
          <a:lstStyle/>
          <a:p>
            <a:pPr marL="476250" indent="-476250" defTabSz="806450" eaLnBrk="1" hangingPunct="1">
              <a:lnSpc>
                <a:spcPct val="90000"/>
              </a:lnSpc>
              <a:buFontTx/>
              <a:buNone/>
            </a:pPr>
            <a:r>
              <a:rPr lang="hu-HU" sz="2800" b="1" dirty="0" smtClean="0"/>
              <a:t>Az alapszakok sajátos jellemzői</a:t>
            </a: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1890713" y="608013"/>
            <a:ext cx="177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65" tIns="46033" rIns="92065" bIns="46033">
            <a:spAutoFit/>
          </a:bodyPr>
          <a:lstStyle/>
          <a:p>
            <a:pPr defTabSz="1036638" eaLnBrk="0" hangingPunct="0"/>
            <a:endParaRPr lang="hu-HU" sz="2000"/>
          </a:p>
        </p:txBody>
      </p:sp>
      <p:sp>
        <p:nvSpPr>
          <p:cNvPr id="4" name="Téglalap 3"/>
          <p:cNvSpPr/>
          <p:nvPr/>
        </p:nvSpPr>
        <p:spPr>
          <a:xfrm>
            <a:off x="5877495" y="98630"/>
            <a:ext cx="3150000" cy="576064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5959945" y="134634"/>
            <a:ext cx="2884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JM, HRV</a:t>
            </a:r>
            <a:endParaRPr lang="hu-HU" sz="2400" dirty="0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/>
        </p:nvGraphicFramePr>
        <p:xfrm>
          <a:off x="220107" y="1493785"/>
          <a:ext cx="8762383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52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516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954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31425"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 smtClean="0">
                          <a:solidFill>
                            <a:schemeClr val="tx1"/>
                          </a:solidFill>
                        </a:rPr>
                        <a:t>Oklevélben szereplő szakképzettség neve</a:t>
                      </a:r>
                      <a:endParaRPr lang="hu-H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Szakirányok (specializációk)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A képzésben</a:t>
                      </a:r>
                      <a:r>
                        <a:rPr lang="hu-HU" b="0" baseline="0" dirty="0" smtClean="0">
                          <a:solidFill>
                            <a:schemeClr val="tx1"/>
                          </a:solidFill>
                        </a:rPr>
                        <a:t> szereplő gyakorlat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1425">
                <a:tc>
                  <a:txBody>
                    <a:bodyPr/>
                    <a:lstStyle/>
                    <a:p>
                      <a:r>
                        <a:rPr lang="hu-HU" dirty="0" smtClean="0"/>
                        <a:t>JM</a:t>
                      </a:r>
                    </a:p>
                    <a:p>
                      <a:r>
                        <a:rPr lang="hu-HU" dirty="0" smtClean="0"/>
                        <a:t>járműmérnök</a:t>
                      </a:r>
                      <a:endParaRPr lang="hu-HU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600" dirty="0" smtClean="0"/>
                        <a:t>járműgyártás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hegesztési és forgácsolási gyakorlatok</a:t>
                      </a:r>
                      <a:r>
                        <a:rPr lang="hu-HU" sz="1600" baseline="0" dirty="0" smtClean="0"/>
                        <a:t> az egyetem</a:t>
                      </a:r>
                      <a:r>
                        <a:rPr lang="hu-HU" sz="1600" dirty="0" smtClean="0"/>
                        <a:t> műhelyeiben, </a:t>
                      </a:r>
                    </a:p>
                    <a:p>
                      <a:r>
                        <a:rPr lang="hu-HU" sz="1600" dirty="0" smtClean="0"/>
                        <a:t>3 féléven keresztül üzemi gyakorlatok, </a:t>
                      </a:r>
                    </a:p>
                    <a:p>
                      <a:r>
                        <a:rPr lang="hu-HU" sz="1600" dirty="0" smtClean="0"/>
                        <a:t>egy 6 hetes nyári üzemi gyakorlat;</a:t>
                      </a:r>
                      <a:endParaRPr lang="hu-HU" sz="160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1425">
                <a:tc>
                  <a:txBody>
                    <a:bodyPr/>
                    <a:lstStyle/>
                    <a:p>
                      <a:r>
                        <a:rPr lang="hu-HU" dirty="0" smtClean="0"/>
                        <a:t>HRV</a:t>
                      </a:r>
                    </a:p>
                    <a:p>
                      <a:r>
                        <a:rPr lang="hu-HU" dirty="0" smtClean="0"/>
                        <a:t>hivatásos</a:t>
                      </a:r>
                      <a:r>
                        <a:rPr lang="hu-HU" baseline="0" dirty="0" smtClean="0"/>
                        <a:t> </a:t>
                      </a:r>
                      <a:r>
                        <a:rPr lang="hu-HU" baseline="0" dirty="0" err="1" smtClean="0"/>
                        <a:t>repülőgépvezető</a:t>
                      </a:r>
                      <a:r>
                        <a:rPr lang="hu-HU" baseline="0" dirty="0" smtClean="0"/>
                        <a:t> (akkreditálás alatt)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912813" eaLnBrk="0" hangingPunct="0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Symbol" pitchFamily="18" charset="2"/>
                        <a:buNone/>
                      </a:pPr>
                      <a:endParaRPr lang="hu-HU" sz="1600" b="0" dirty="0" smtClean="0"/>
                    </a:p>
                    <a:p>
                      <a:pPr algn="l" defTabSz="912813" eaLnBrk="0" hangingPunct="0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Symbol" pitchFamily="18" charset="2"/>
                        <a:buNone/>
                      </a:pPr>
                      <a:r>
                        <a:rPr lang="hu-HU" sz="1600" b="0" dirty="0" smtClean="0"/>
                        <a:t>nincs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b="0" dirty="0" smtClean="0">
                          <a:solidFill>
                            <a:schemeClr val="tx1"/>
                          </a:solidFill>
                        </a:rPr>
                        <a:t>Tréner Kft.;</a:t>
                      </a:r>
                      <a:r>
                        <a:rPr lang="hu-HU" sz="1600" b="0" baseline="0" dirty="0" smtClean="0">
                          <a:solidFill>
                            <a:schemeClr val="tx1"/>
                          </a:solidFill>
                        </a:rPr>
                        <a:t> 40 óra szimulátoros és 160 óra légi repülés.</a:t>
                      </a:r>
                      <a:endParaRPr lang="hu-HU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265113" y="4703946"/>
            <a:ext cx="856297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Mérnöktanári mesterszak (osztatlan tanárképzés)</a:t>
            </a:r>
          </a:p>
          <a:p>
            <a:r>
              <a:rPr lang="hu-HU" sz="2000" dirty="0" smtClean="0"/>
              <a:t>Gépészmérnöki </a:t>
            </a:r>
            <a:r>
              <a:rPr lang="hu-HU" sz="2000" dirty="0" err="1" smtClean="0"/>
              <a:t>Bsc</a:t>
            </a:r>
            <a:r>
              <a:rPr lang="hu-HU" sz="2000" dirty="0" smtClean="0"/>
              <a:t> oklevélre épül.</a:t>
            </a:r>
          </a:p>
          <a:p>
            <a:r>
              <a:rPr lang="hu-HU" sz="2000" dirty="0" smtClean="0"/>
              <a:t>3 + 1 félév oktatási gyakorlat a képzési idő.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6514" y="98630"/>
            <a:ext cx="6777245" cy="1004887"/>
          </a:xfrm>
        </p:spPr>
        <p:txBody>
          <a:bodyPr lIns="92044" tIns="46021" rIns="92044" bIns="46021"/>
          <a:lstStyle/>
          <a:p>
            <a:pPr eaLnBrk="1" hangingPunct="1"/>
            <a:r>
              <a:rPr lang="hu-HU" sz="2800" b="1" dirty="0" smtClean="0">
                <a:solidFill>
                  <a:srgbClr val="660033"/>
                </a:solidFill>
              </a:rPr>
              <a:t> FELSŐOKTATÁSI SZAKKÉPZÉSEK</a:t>
            </a:r>
            <a:br>
              <a:rPr lang="hu-HU" sz="2800" b="1" dirty="0" smtClean="0">
                <a:solidFill>
                  <a:srgbClr val="660033"/>
                </a:solidFill>
              </a:rPr>
            </a:br>
            <a:r>
              <a:rPr lang="hu-HU" sz="2800" dirty="0" smtClean="0">
                <a:solidFill>
                  <a:srgbClr val="660033"/>
                </a:solidFill>
              </a:rPr>
              <a:t>(ha nem jutottál be a </a:t>
            </a:r>
            <a:r>
              <a:rPr lang="hu-HU" sz="2800" dirty="0" err="1" smtClean="0">
                <a:solidFill>
                  <a:srgbClr val="660033"/>
                </a:solidFill>
              </a:rPr>
              <a:t>BSc</a:t>
            </a:r>
            <a:r>
              <a:rPr lang="hu-HU" sz="2800" dirty="0" smtClean="0">
                <a:solidFill>
                  <a:srgbClr val="660033"/>
                </a:solidFill>
              </a:rPr>
              <a:t> képzésre)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06515" y="1673805"/>
            <a:ext cx="8505945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u-HU" sz="2400" dirty="0" smtClean="0">
                <a:solidFill>
                  <a:srgbClr val="33CC33"/>
                </a:solidFill>
              </a:rPr>
              <a:t>- Mezőgazdasági felsőoktatási szakképzési</a:t>
            </a:r>
          </a:p>
          <a:p>
            <a:pPr>
              <a:spcAft>
                <a:spcPts val="600"/>
              </a:spcAft>
              <a:buFontTx/>
              <a:buChar char="-"/>
            </a:pPr>
            <a:endParaRPr lang="hu-HU" sz="2400" dirty="0">
              <a:solidFill>
                <a:srgbClr val="33CC33"/>
              </a:solidFill>
            </a:endParaRPr>
          </a:p>
          <a:p>
            <a:pPr>
              <a:spcAft>
                <a:spcPts val="600"/>
              </a:spcAft>
            </a:pPr>
            <a:r>
              <a:rPr lang="hu-HU" sz="2400" dirty="0" smtClean="0"/>
              <a:t>4 félév (2 év) – 120 kredit;</a:t>
            </a:r>
          </a:p>
          <a:p>
            <a:pPr>
              <a:spcAft>
                <a:spcPts val="600"/>
              </a:spcAft>
            </a:pPr>
            <a:endParaRPr lang="hu-HU" sz="2400" dirty="0" smtClean="0"/>
          </a:p>
          <a:p>
            <a:pPr>
              <a:spcAft>
                <a:spcPts val="600"/>
              </a:spcAft>
            </a:pPr>
            <a:r>
              <a:rPr lang="hu-HU" sz="2400" dirty="0" smtClean="0"/>
              <a:t>4. Félév összefüggő szakmai gyakorlat.</a:t>
            </a:r>
          </a:p>
          <a:p>
            <a:pPr>
              <a:spcAft>
                <a:spcPts val="600"/>
              </a:spcAft>
            </a:pPr>
            <a:endParaRPr lang="hu-HU" sz="2400" dirty="0" smtClean="0"/>
          </a:p>
          <a:p>
            <a:pPr>
              <a:spcAft>
                <a:spcPts val="600"/>
              </a:spcAft>
            </a:pPr>
            <a:r>
              <a:rPr lang="hu-HU" sz="2400" dirty="0" smtClean="0"/>
              <a:t>Van lehetőség a tantárgyak beszámítására a </a:t>
            </a:r>
            <a:r>
              <a:rPr lang="hu-HU" sz="2400" dirty="0" err="1" smtClean="0"/>
              <a:t>BSc</a:t>
            </a:r>
            <a:r>
              <a:rPr lang="hu-HU" sz="2400" dirty="0" smtClean="0"/>
              <a:t> képzésben legalább 30 kredit értékben. </a:t>
            </a:r>
            <a:endParaRPr lang="hu-HU" sz="2400" dirty="0"/>
          </a:p>
        </p:txBody>
      </p:sp>
      <p:sp>
        <p:nvSpPr>
          <p:cNvPr id="4" name="Téglalap 3"/>
          <p:cNvSpPr/>
          <p:nvPr/>
        </p:nvSpPr>
        <p:spPr>
          <a:xfrm>
            <a:off x="7014001" y="98630"/>
            <a:ext cx="2025225" cy="576064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7014001" y="141021"/>
            <a:ext cx="2148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FOSZK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6495" y="8620"/>
            <a:ext cx="6018665" cy="9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44" tIns="46021" rIns="92044" bIns="46021" anchor="ctr"/>
          <a:lstStyle/>
          <a:p>
            <a:pPr algn="ctr">
              <a:defRPr/>
            </a:pPr>
            <a:r>
              <a:rPr lang="hu-HU" sz="2800" b="1" kern="0" dirty="0" smtClean="0">
                <a:solidFill>
                  <a:srgbClr val="660033"/>
                </a:solidFill>
                <a:latin typeface="+mj-lt"/>
                <a:ea typeface="+mj-ea"/>
                <a:cs typeface="+mj-cs"/>
              </a:rPr>
              <a:t>Osztatlan </a:t>
            </a:r>
            <a:r>
              <a:rPr lang="hu-HU" sz="2800" b="1" kern="0" dirty="0" err="1" smtClean="0">
                <a:solidFill>
                  <a:srgbClr val="660033"/>
                </a:solidFill>
                <a:latin typeface="+mj-lt"/>
                <a:ea typeface="+mj-ea"/>
                <a:cs typeface="+mj-cs"/>
              </a:rPr>
              <a:t>fizika-X</a:t>
            </a:r>
            <a:r>
              <a:rPr lang="hu-HU" sz="2800" b="1" kern="0" dirty="0" smtClean="0">
                <a:solidFill>
                  <a:srgbClr val="660033"/>
                </a:solidFill>
                <a:latin typeface="+mj-lt"/>
                <a:ea typeface="+mj-ea"/>
                <a:cs typeface="+mj-cs"/>
              </a:rPr>
              <a:t> tanárképzés</a:t>
            </a:r>
            <a:endParaRPr lang="hu-HU" sz="2800" b="1" kern="0" dirty="0">
              <a:solidFill>
                <a:srgbClr val="66003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50825" y="1043735"/>
            <a:ext cx="8634413" cy="563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>
            <a:spAutoFit/>
          </a:bodyPr>
          <a:lstStyle/>
          <a:p>
            <a:pPr algn="just" defTabSz="912813" eaLnBrk="0" hangingPunct="0">
              <a:defRPr/>
            </a:pPr>
            <a:r>
              <a:rPr lang="hu-HU" sz="2000" b="1" dirty="0">
                <a:solidFill>
                  <a:srgbClr val="006600"/>
                </a:solidFill>
              </a:rPr>
              <a:t>4 + 1 év, általános iskolai tanári diploma, nappali és levelező tagozat, jelenleg </a:t>
            </a:r>
            <a:r>
              <a:rPr lang="hu-HU" sz="2000" b="1" dirty="0" smtClean="0">
                <a:solidFill>
                  <a:srgbClr val="006600"/>
                </a:solidFill>
              </a:rPr>
              <a:t>5 </a:t>
            </a:r>
            <a:r>
              <a:rPr lang="hu-HU" sz="2000" b="1" dirty="0">
                <a:solidFill>
                  <a:srgbClr val="006600"/>
                </a:solidFill>
              </a:rPr>
              <a:t>szakpár:</a:t>
            </a:r>
          </a:p>
          <a:p>
            <a:pPr marL="360363" algn="just" defTabSz="912813" eaLnBrk="0" hangingPunct="0">
              <a:buFont typeface="Symbol" pitchFamily="18" charset="2"/>
              <a:buChar char="-"/>
              <a:defRPr/>
            </a:pPr>
            <a:r>
              <a:rPr lang="hu-HU" sz="2000" b="1" dirty="0">
                <a:solidFill>
                  <a:srgbClr val="006600"/>
                </a:solidFill>
              </a:rPr>
              <a:t>  </a:t>
            </a:r>
            <a:r>
              <a:rPr lang="hu-HU" sz="2000" b="1" dirty="0"/>
              <a:t>fizika – matematika</a:t>
            </a:r>
          </a:p>
          <a:p>
            <a:pPr marL="360363" algn="just" defTabSz="912813" eaLnBrk="0" hangingPunct="0">
              <a:buFont typeface="Symbol" pitchFamily="18" charset="2"/>
              <a:buChar char="-"/>
              <a:defRPr/>
            </a:pPr>
            <a:r>
              <a:rPr lang="hu-HU" sz="2000" b="1" dirty="0"/>
              <a:t>  fizika – </a:t>
            </a:r>
            <a:r>
              <a:rPr lang="hu-HU" sz="2000" b="1" dirty="0" smtClean="0"/>
              <a:t>informatika</a:t>
            </a:r>
          </a:p>
          <a:p>
            <a:pPr marL="360363" algn="just" defTabSz="912813" eaLnBrk="0" hangingPunct="0">
              <a:buFont typeface="Symbol" pitchFamily="18" charset="2"/>
              <a:buChar char="-"/>
              <a:defRPr/>
            </a:pPr>
            <a:r>
              <a:rPr lang="hu-HU" sz="2000" b="1" dirty="0" smtClean="0"/>
              <a:t>  fizika – angol</a:t>
            </a:r>
          </a:p>
          <a:p>
            <a:pPr marL="360363" algn="just" defTabSz="912813" eaLnBrk="0" hangingPunct="0">
              <a:buFont typeface="Symbol" pitchFamily="18" charset="2"/>
              <a:buChar char="-"/>
              <a:defRPr/>
            </a:pPr>
            <a:r>
              <a:rPr lang="hu-HU" sz="2000" b="1" dirty="0" smtClean="0"/>
              <a:t>  </a:t>
            </a:r>
            <a:r>
              <a:rPr lang="hu-HU" sz="2000" b="1" dirty="0"/>
              <a:t>fizika – </a:t>
            </a:r>
            <a:r>
              <a:rPr lang="hu-HU" sz="2000" b="1" dirty="0" smtClean="0"/>
              <a:t>földrajz</a:t>
            </a:r>
            <a:endParaRPr lang="hu-HU" sz="2000" b="1" dirty="0"/>
          </a:p>
          <a:p>
            <a:pPr marL="360363" algn="just" defTabSz="912813" eaLnBrk="0" hangingPunct="0">
              <a:buFont typeface="Symbol" pitchFamily="18" charset="2"/>
              <a:buChar char="-"/>
              <a:defRPr/>
            </a:pPr>
            <a:r>
              <a:rPr lang="hu-HU" sz="2000" b="1" dirty="0"/>
              <a:t>  fizika – környezettan</a:t>
            </a:r>
          </a:p>
          <a:p>
            <a:pPr algn="just" defTabSz="912813" eaLnBrk="0" hangingPunct="0">
              <a:buFont typeface="Symbol" pitchFamily="18" charset="2"/>
              <a:buChar char="-"/>
              <a:defRPr/>
            </a:pPr>
            <a:r>
              <a:rPr lang="hu-HU" sz="2000" b="1" dirty="0"/>
              <a:t> </a:t>
            </a:r>
            <a:r>
              <a:rPr lang="hu-HU" sz="2000" b="1" dirty="0" smtClean="0"/>
              <a:t>2017 </a:t>
            </a:r>
            <a:r>
              <a:rPr lang="hu-HU" sz="2000" b="1" dirty="0">
                <a:sym typeface="Symbol" pitchFamily="18" charset="2"/>
              </a:rPr>
              <a:t> </a:t>
            </a:r>
            <a:r>
              <a:rPr lang="hu-HU" sz="2000" b="1" dirty="0">
                <a:solidFill>
                  <a:srgbClr val="3333FF"/>
                </a:solidFill>
              </a:rPr>
              <a:t>min. </a:t>
            </a:r>
            <a:r>
              <a:rPr lang="hu-HU" sz="2000" b="1" dirty="0" smtClean="0">
                <a:solidFill>
                  <a:srgbClr val="3333FF"/>
                </a:solidFill>
              </a:rPr>
              <a:t>280 </a:t>
            </a:r>
            <a:r>
              <a:rPr lang="hu-HU" sz="2000" b="1" dirty="0">
                <a:solidFill>
                  <a:srgbClr val="3333FF"/>
                </a:solidFill>
              </a:rPr>
              <a:t>pont </a:t>
            </a:r>
            <a:r>
              <a:rPr lang="hu-HU" sz="2000" b="1" dirty="0"/>
              <a:t>kell  a </a:t>
            </a:r>
            <a:r>
              <a:rPr lang="hu-HU" sz="2000" b="1" dirty="0" smtClean="0"/>
              <a:t>bejutáshoz;</a:t>
            </a:r>
            <a:endParaRPr lang="hu-HU" sz="2000" b="1" dirty="0"/>
          </a:p>
          <a:p>
            <a:pPr algn="just" defTabSz="912813" eaLnBrk="0" hangingPunct="0">
              <a:buFont typeface="Symbol" pitchFamily="18" charset="2"/>
              <a:buChar char="-"/>
              <a:defRPr/>
            </a:pPr>
            <a:r>
              <a:rPr lang="hu-HU" sz="2000" b="1" dirty="0">
                <a:solidFill>
                  <a:srgbClr val="3333FF"/>
                </a:solidFill>
              </a:rPr>
              <a:t> gyakorlat-centrikus </a:t>
            </a:r>
            <a:r>
              <a:rPr lang="hu-HU" sz="2000" b="1" dirty="0" smtClean="0">
                <a:solidFill>
                  <a:srgbClr val="3333FF"/>
                </a:solidFill>
              </a:rPr>
              <a:t>képzés: </a:t>
            </a:r>
            <a:r>
              <a:rPr lang="hu-HU" sz="2000" b="1" dirty="0"/>
              <a:t>a +1 év gyakorlótanítást </a:t>
            </a:r>
            <a:r>
              <a:rPr lang="hu-HU" sz="2000" b="1" dirty="0" smtClean="0"/>
              <a:t>jelent;</a:t>
            </a:r>
            <a:endParaRPr lang="hu-HU" sz="2000" b="1" dirty="0"/>
          </a:p>
          <a:p>
            <a:pPr algn="just" defTabSz="912813" eaLnBrk="0" hangingPunct="0">
              <a:buFont typeface="Symbol" pitchFamily="18" charset="2"/>
              <a:buChar char="-"/>
              <a:defRPr/>
            </a:pPr>
            <a:r>
              <a:rPr lang="hu-HU" sz="2000" b="1" dirty="0"/>
              <a:t> az egyetemi 5 + 1 képzéssel (</a:t>
            </a:r>
            <a:r>
              <a:rPr lang="hu-HU" sz="2000" b="1" dirty="0" smtClean="0"/>
              <a:t>középiskolai </a:t>
            </a:r>
            <a:r>
              <a:rPr lang="hu-HU" sz="2000" b="1" dirty="0"/>
              <a:t>tanári diploma) közös első 3 év </a:t>
            </a:r>
            <a:r>
              <a:rPr lang="hu-HU" sz="2000" b="1" dirty="0">
                <a:sym typeface="Symbol" pitchFamily="18" charset="2"/>
              </a:rPr>
              <a:t></a:t>
            </a:r>
            <a:r>
              <a:rPr lang="hu-HU" sz="2000" b="1" dirty="0">
                <a:sym typeface="Wingdings" pitchFamily="2" charset="2"/>
              </a:rPr>
              <a:t> váltani </a:t>
            </a:r>
            <a:r>
              <a:rPr lang="hu-HU" sz="2000" b="1" dirty="0" smtClean="0">
                <a:sym typeface="Wingdings" pitchFamily="2" charset="2"/>
              </a:rPr>
              <a:t>lehet;</a:t>
            </a:r>
            <a:endParaRPr lang="hu-HU" sz="2000" b="1" dirty="0">
              <a:sym typeface="Wingdings" pitchFamily="2" charset="2"/>
            </a:endParaRPr>
          </a:p>
          <a:p>
            <a:pPr algn="just" defTabSz="912813" eaLnBrk="0" hangingPunct="0">
              <a:buFont typeface="Symbol" pitchFamily="18" charset="2"/>
              <a:buChar char="-"/>
              <a:defRPr/>
            </a:pPr>
            <a:r>
              <a:rPr lang="hu-HU" sz="2000" b="1" dirty="0">
                <a:sym typeface="Wingdings" pitchFamily="2" charset="2"/>
              </a:rPr>
              <a:t> ez is </a:t>
            </a:r>
            <a:r>
              <a:rPr lang="hu-HU" sz="2000" b="1" dirty="0" err="1">
                <a:solidFill>
                  <a:srgbClr val="4242C2"/>
                </a:solidFill>
                <a:sym typeface="Wingdings" pitchFamily="2" charset="2"/>
              </a:rPr>
              <a:t>MESTERszak</a:t>
            </a:r>
            <a:r>
              <a:rPr lang="hu-HU" sz="2000" b="1" dirty="0">
                <a:sym typeface="Wingdings" pitchFamily="2" charset="2"/>
              </a:rPr>
              <a:t> olyan értelemben, hogy utána doktori (PhD) iskolába lehet </a:t>
            </a:r>
            <a:r>
              <a:rPr lang="hu-HU" sz="2000" b="1" dirty="0" smtClean="0">
                <a:sym typeface="Wingdings" pitchFamily="2" charset="2"/>
              </a:rPr>
              <a:t>jelentkezni;</a:t>
            </a:r>
            <a:endParaRPr lang="hu-HU" sz="2000" b="1" dirty="0">
              <a:sym typeface="Wingdings" pitchFamily="2" charset="2"/>
            </a:endParaRPr>
          </a:p>
          <a:p>
            <a:pPr algn="just" defTabSz="912813" eaLnBrk="0" hangingPunct="0">
              <a:buFont typeface="Symbol" pitchFamily="18" charset="2"/>
              <a:buChar char="-"/>
              <a:defRPr/>
            </a:pPr>
            <a:r>
              <a:rPr lang="hu-HU" sz="2000" b="1" dirty="0">
                <a:sym typeface="Wingdings" pitchFamily="2" charset="2"/>
              </a:rPr>
              <a:t> miért érdemes fizikatanárnak lenni:</a:t>
            </a:r>
            <a:endParaRPr lang="hu-HU" sz="2000" b="1" dirty="0"/>
          </a:p>
          <a:p>
            <a:pPr marL="360363" algn="just" defTabSz="912813" eaLnBrk="0" hangingPunct="0">
              <a:buFont typeface="Symbol" pitchFamily="18" charset="2"/>
              <a:buChar char="-"/>
              <a:defRPr/>
            </a:pPr>
            <a:r>
              <a:rPr lang="hu-HU" sz="2000" b="1" dirty="0">
                <a:solidFill>
                  <a:srgbClr val="4242C2"/>
                </a:solidFill>
                <a:sym typeface="Wingdings" pitchFamily="2" charset="2"/>
              </a:rPr>
              <a:t> </a:t>
            </a:r>
            <a:r>
              <a:rPr lang="hu-HU" sz="2000" b="1" dirty="0" smtClean="0">
                <a:sym typeface="Wingdings" pitchFamily="2" charset="2"/>
              </a:rPr>
              <a:t>biztos </a:t>
            </a:r>
            <a:r>
              <a:rPr lang="hu-HU" sz="2000" b="1" dirty="0">
                <a:sym typeface="Wingdings" pitchFamily="2" charset="2"/>
              </a:rPr>
              <a:t>elhelyezkedési </a:t>
            </a:r>
            <a:r>
              <a:rPr lang="hu-HU" sz="2000" b="1" dirty="0" smtClean="0">
                <a:sym typeface="Wingdings" pitchFamily="2" charset="2"/>
              </a:rPr>
              <a:t>lehetőség;</a:t>
            </a:r>
            <a:endParaRPr lang="hu-HU" sz="2000" b="1" dirty="0">
              <a:sym typeface="Wingdings" pitchFamily="2" charset="2"/>
            </a:endParaRPr>
          </a:p>
          <a:p>
            <a:pPr marL="360363" algn="just" defTabSz="912813" eaLnBrk="0" hangingPunct="0">
              <a:buFont typeface="Symbol" pitchFamily="18" charset="2"/>
              <a:buChar char="-"/>
              <a:defRPr/>
            </a:pPr>
            <a:r>
              <a:rPr lang="hu-HU" sz="2000" b="1" dirty="0">
                <a:sym typeface="Wingdings" pitchFamily="2" charset="2"/>
              </a:rPr>
              <a:t> </a:t>
            </a:r>
            <a:r>
              <a:rPr lang="hu-HU" sz="2000" b="1" dirty="0">
                <a:solidFill>
                  <a:srgbClr val="4242C2"/>
                </a:solidFill>
                <a:sym typeface="Wingdings" pitchFamily="2" charset="2"/>
              </a:rPr>
              <a:t>kiemelt ösztöndíj</a:t>
            </a:r>
            <a:r>
              <a:rPr lang="hu-HU" sz="2000" b="1" dirty="0">
                <a:sym typeface="Wingdings" pitchFamily="2" charset="2"/>
              </a:rPr>
              <a:t>ban részesülhetnek a hiányszakokat (</a:t>
            </a:r>
            <a:r>
              <a:rPr lang="hu-HU" sz="2000" b="1" dirty="0" smtClean="0">
                <a:sym typeface="Wingdings" pitchFamily="2" charset="2"/>
              </a:rPr>
              <a:t>pl. </a:t>
            </a:r>
            <a:r>
              <a:rPr lang="hu-HU" sz="2000" b="1" dirty="0">
                <a:sym typeface="Wingdings" pitchFamily="2" charset="2"/>
              </a:rPr>
              <a:t>fizika) választók: </a:t>
            </a:r>
            <a:r>
              <a:rPr lang="hu-HU" sz="2000" b="1" dirty="0">
                <a:solidFill>
                  <a:srgbClr val="4242C2"/>
                </a:solidFill>
                <a:sym typeface="Wingdings" pitchFamily="2" charset="2"/>
              </a:rPr>
              <a:t>akár 75eFt/hó</a:t>
            </a:r>
            <a:r>
              <a:rPr lang="hu-HU" sz="2000" b="1" dirty="0">
                <a:sym typeface="Wingdings" pitchFamily="2" charset="2"/>
              </a:rPr>
              <a:t> (pályázni kell, tanulmányi eredménytől függ).</a:t>
            </a:r>
          </a:p>
        </p:txBody>
      </p:sp>
      <p:sp>
        <p:nvSpPr>
          <p:cNvPr id="4" name="Téglalap 3"/>
          <p:cNvSpPr/>
          <p:nvPr/>
        </p:nvSpPr>
        <p:spPr>
          <a:xfrm>
            <a:off x="5742130" y="107631"/>
            <a:ext cx="3277278" cy="576064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6248371" y="152636"/>
            <a:ext cx="2149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Fizika tanár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1868</TotalTime>
  <Words>1403</Words>
  <Application>Microsoft Office PowerPoint</Application>
  <PresentationFormat>Diavetítés a képernyőre (4:3 oldalarány)</PresentationFormat>
  <Paragraphs>526</Paragraphs>
  <Slides>28</Slides>
  <Notes>12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28</vt:i4>
      </vt:variant>
    </vt:vector>
  </HeadingPairs>
  <TitlesOfParts>
    <vt:vector size="35" baseType="lpstr">
      <vt:lpstr>Arial</vt:lpstr>
      <vt:lpstr>Calibri</vt:lpstr>
      <vt:lpstr>Monotype Sorts</vt:lpstr>
      <vt:lpstr>Symbol</vt:lpstr>
      <vt:lpstr>Times New Roman</vt:lpstr>
      <vt:lpstr>Wingdings</vt:lpstr>
      <vt:lpstr>Alapértelmezett terv</vt:lpstr>
      <vt:lpstr>PowerPoint bemutató</vt:lpstr>
      <vt:lpstr>NYÍREGYHÁZI EGYETEM MŰSZAKI ÉS AGRÁRTUDOMÁNYI INTÉZET  KÉPZÉSEI</vt:lpstr>
      <vt:lpstr>PowerPoint bemutató</vt:lpstr>
      <vt:lpstr>PowerPoint bemutató</vt:lpstr>
      <vt:lpstr>PowerPoint bemutató</vt:lpstr>
      <vt:lpstr>PowerPoint bemutató</vt:lpstr>
      <vt:lpstr>PowerPoint bemutató</vt:lpstr>
      <vt:lpstr> FELSŐOKTATÁSI SZAKKÉPZÉSEK (ha nem jutottál be a BSc képzésre)</vt:lpstr>
      <vt:lpstr>PowerPoint bemutató</vt:lpstr>
      <vt:lpstr> SZAKMÉRNÖKI TOVÁBBKÉPZÉSEK  (BSc OKLEVÉL UTÁN, 2 VAGY 3 FÉLÉV)</vt:lpstr>
      <vt:lpstr> Miért érdemes a Nyíregyházi Egyetemet választani? </vt:lpstr>
      <vt:lpstr>PowerPoint bemutató</vt:lpstr>
      <vt:lpstr> LABORATÓRIUMAINK</vt:lpstr>
      <vt:lpstr> LABORATÓRIUMAINK</vt:lpstr>
      <vt:lpstr>PowerPoint bemutató</vt:lpstr>
      <vt:lpstr>PowerPoint bemutató</vt:lpstr>
      <vt:lpstr>PowerPoint bemutató</vt:lpstr>
      <vt:lpstr>TUDOMÁNYOS DIÁKKÖR</vt:lpstr>
      <vt:lpstr>HALLGATÓI EREDMÉNYEK</vt:lpstr>
      <vt:lpstr>HALLGATÓI EREDMÉNYEK</vt:lpstr>
      <vt:lpstr>PowerPoint bemutató</vt:lpstr>
      <vt:lpstr>Duális képzési modell a Műszaki és Agrártudományi Intézetben</vt:lpstr>
      <vt:lpstr>A duális képzés időbeosztása </vt:lpstr>
      <vt:lpstr>A duális képzés motivációi, előnyök hallgatói oldalról</vt:lpstr>
      <vt:lpstr>Az Egyetem duális vállalati partnerei 2017/18</vt:lpstr>
      <vt:lpstr>Jelenlegi duális szakjaink</vt:lpstr>
      <vt:lpstr>A jelentkezésig hátralévő időszak fontosabb feladatai</vt:lpstr>
      <vt:lpstr>Jelentkezz műszaki és agrár jellegű képzésekre, vagy fizikatanárnak a Nyíregyházi Egyetemre!  Intézeti honlap:  www.nye.hu/mati  A duális képzéseink lapja: www.nye.hu/felvi/node/147 www.nye.hu/nyirdual </vt:lpstr>
    </vt:vector>
  </TitlesOfParts>
  <Company>Nyíregyházi Főiskola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NYÍREGYHÁZI FŐISKOLA MŰSZAKI ÉS MEZŐGAZDASÁGI KAR</dc:title>
  <dc:creator>Simon.Laszlo</dc:creator>
  <cp:lastModifiedBy>edina</cp:lastModifiedBy>
  <cp:revision>275</cp:revision>
  <dcterms:created xsi:type="dcterms:W3CDTF">2012-01-30T07:45:01Z</dcterms:created>
  <dcterms:modified xsi:type="dcterms:W3CDTF">2016-11-18T10:47:39Z</dcterms:modified>
</cp:coreProperties>
</file>