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Cím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zi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artalom hely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7" name="Egyenes összekötő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2" name="Tartalom hely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4" name="Tartalom hely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artalom hely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31" name="Cím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 hely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4" name="Dátum hely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F0B5116-EC5B-40FA-AC47-3B227B7D2719}" type="datetimeFigureOut">
              <a:rPr lang="hu-HU" smtClean="0"/>
              <a:t>2017.11.02.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0461CD-CE95-4AA3-95C0-98F3C40772CD}" type="slidenum">
              <a:rPr lang="hu-HU" smtClean="0"/>
              <a:t>‹#›</a:t>
            </a:fld>
            <a:endParaRPr lang="hu-HU"/>
          </a:p>
        </p:txBody>
      </p:sp>
      <p:sp>
        <p:nvSpPr>
          <p:cNvPr id="5" name="Cím hely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2016" y="4099471"/>
            <a:ext cx="8305800" cy="230425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8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400" b="1" dirty="0" smtClean="0"/>
              <a:t>ELTE Egyetemi Könyvtár és Levéltár,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2400" b="1" dirty="0" smtClean="0"/>
              <a:t>2017. november 3.</a:t>
            </a:r>
            <a:endParaRPr lang="hu-HU" sz="2400" b="1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764704"/>
            <a:ext cx="8305800" cy="26642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4400" b="1" dirty="0" smtClean="0"/>
              <a:t>Ujváry Gábor:</a:t>
            </a:r>
            <a:br>
              <a:rPr lang="hu-HU" sz="4400" b="1" dirty="0" smtClean="0"/>
            </a:br>
            <a:r>
              <a:rPr lang="hu-HU" sz="4400" b="1" i="1" dirty="0"/>
              <a:t>Az egyetemi ifjúság útkeresése az 1930-as évek végén, az 1940-es évek első felében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992" y="3933057"/>
            <a:ext cx="3378200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264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lnSpcReduction="10000"/>
          </a:bodyPr>
          <a:lstStyle/>
          <a:p>
            <a:r>
              <a:rPr lang="hu-HU" dirty="0"/>
              <a:t>Zilahy Lajos: Kitűnőek Iskolája (</a:t>
            </a:r>
            <a:r>
              <a:rPr lang="hu-HU" i="1" dirty="0"/>
              <a:t>Kelet Népe</a:t>
            </a:r>
            <a:r>
              <a:rPr lang="hu-HU" dirty="0"/>
              <a:t>, 1939. december)</a:t>
            </a:r>
          </a:p>
          <a:p>
            <a:r>
              <a:rPr lang="hu-HU" dirty="0"/>
              <a:t>1930-as évek második fele: a politikai elit szociális kérdések iránt érzékeny tagjainak (Hóman, Teleki, Imrédy) kísérlete a magyar elit felfrissítésére </a:t>
            </a:r>
          </a:p>
          <a:p>
            <a:r>
              <a:rPr lang="hu-HU" dirty="0"/>
              <a:t>Hóman: tehetséggondozásban nem a középosztályra helyezi a hangsúlyt, hanem a népi tehetségekre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1933: tandíjrendelet módosítása; 1937: Horthy Miklós Ösztöndíjalap; 1941: Országos Tehetségkutató Intéző Bizottság felállítása </a:t>
            </a:r>
          </a:p>
          <a:p>
            <a:r>
              <a:rPr lang="hu-HU" dirty="0"/>
              <a:t>sok pozitívum szörnyű negatívumok (zsidók kirekesztése) árán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r>
              <a:rPr lang="hu-HU" b="1" dirty="0" smtClean="0"/>
              <a:t>Tehetséggondozás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468403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Táj- és Népkutató Központ: Teleki Pál gazdaságföldrajzi, Györffy István néprajzi és Magyary Zoltán </a:t>
            </a:r>
            <a:r>
              <a:rPr lang="hu-HU" dirty="0" smtClean="0"/>
              <a:t>közigazgatás-tudományi </a:t>
            </a:r>
            <a:r>
              <a:rPr lang="hu-HU" dirty="0"/>
              <a:t>tanszékeinek közreműködésével 1938 októberétől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1938 novembere: s Károlyi-palotában rendezett kiállítás a magyar vidék szociális problémáiról</a:t>
            </a:r>
          </a:p>
          <a:p>
            <a:r>
              <a:rPr lang="hu-HU" dirty="0"/>
              <a:t>újjáalakulására Országos Táj- és Népkutató Intézet néven Györffy István néprajzi tanszékéhez kapcsolódóan 1939 januárjában került sor – majd a Teleki Intézet része</a:t>
            </a:r>
          </a:p>
          <a:p>
            <a:r>
              <a:rPr lang="hu-HU" dirty="0"/>
              <a:t>1938-tól mezőgazdasági dolgozók </a:t>
            </a:r>
            <a:r>
              <a:rPr lang="hu-HU" dirty="0" smtClean="0"/>
              <a:t>nyugdíja + Országos </a:t>
            </a:r>
            <a:r>
              <a:rPr lang="hu-HU" dirty="0"/>
              <a:t>Nép- és Családvédelmi Alap (1940: XXIII. </a:t>
            </a:r>
            <a:r>
              <a:rPr lang="hu-HU" dirty="0" err="1"/>
              <a:t>t.c</a:t>
            </a:r>
            <a:r>
              <a:rPr lang="hu-HU" dirty="0"/>
              <a:t>.)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r>
              <a:rPr lang="hu-HU" b="1" dirty="0" smtClean="0"/>
              <a:t>Táj- és népkutatás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092207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/>
          <a:lstStyle/>
          <a:p>
            <a:r>
              <a:rPr lang="hu-HU" dirty="0"/>
              <a:t>egyetemi és főiskolai hallgatók száma: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1937/38</a:t>
            </a:r>
            <a:r>
              <a:rPr lang="hu-HU" dirty="0"/>
              <a:t>: 13 228;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1939/40</a:t>
            </a:r>
            <a:r>
              <a:rPr lang="hu-HU" dirty="0"/>
              <a:t>: 13 815;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1942/43</a:t>
            </a:r>
            <a:r>
              <a:rPr lang="hu-HU" dirty="0"/>
              <a:t>: 21 732</a:t>
            </a:r>
          </a:p>
          <a:p>
            <a:r>
              <a:rPr lang="hu-HU" dirty="0"/>
              <a:t>világháború: régi-új kérdések – Magyarország helye Európában, azon belül is elsősorban a térségben (geopolitika); harmadik út; kisebbségek; földkérdés; középosztály vérfrissítése; zsidókérdés; németekhez való viszony; kommunizmus, fasizmus, nácizmus (Kodolányi: </a:t>
            </a:r>
            <a:r>
              <a:rPr lang="hu-HU" i="1" dirty="0"/>
              <a:t>Zárt tárgyalás</a:t>
            </a:r>
            <a:r>
              <a:rPr lang="hu-HU" dirty="0"/>
              <a:t>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Világháború hatása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269550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Györffy István: tudatosan karolta fel a paraszti származású diákokat, falukutató táborokat szervez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az 1939. évin születik meg a népi kollégium ötlete</a:t>
            </a:r>
          </a:p>
          <a:p>
            <a:r>
              <a:rPr lang="hu-HU" dirty="0"/>
              <a:t>1939/40 fordulójától: Bolyai (1941-től Györffy) Kollégium (1942 októberétől fiúkollégium Debrecenben) </a:t>
            </a:r>
          </a:p>
          <a:p>
            <a:r>
              <a:rPr lang="hu-HU" dirty="0"/>
              <a:t>a Turullal való konfrontáció 1941 őszén: a kollégiumi tagok közül többen a Batthyány-örökmécsesnél tartott koszorúzáson</a:t>
            </a:r>
          </a:p>
          <a:p>
            <a:r>
              <a:rPr lang="hu-HU" dirty="0"/>
              <a:t>1942. február: alapszabályzat elfogadása, Kardos László igazgatóvá választása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következetes önkormányzat a belső vezetésben + „gyökerek” őrzése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/>
          <a:lstStyle/>
          <a:p>
            <a:r>
              <a:rPr lang="hu-HU" b="1" dirty="0" smtClean="0"/>
              <a:t>Népi kollégium, 1.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15906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/>
          </a:bodyPr>
          <a:lstStyle/>
          <a:p>
            <a:r>
              <a:rPr lang="hu-HU" dirty="0"/>
              <a:t>cél: a parasztsággal sorsközösséget vállaló fiatal értelmiség nevelése európai kulturális színvonalon</a:t>
            </a:r>
          </a:p>
          <a:p>
            <a:r>
              <a:rPr lang="hu-HU" dirty="0" smtClean="0"/>
              <a:t>politikai </a:t>
            </a:r>
            <a:r>
              <a:rPr lang="hu-HU" dirty="0"/>
              <a:t>fellépések: 1943. március 15-i koszorúzás; részvétel az 1943 augusztusi szárszói konferencián (Kardos hozzászólása); Gyenes Antal letartóztatása 1943 őszén (bizonyíték a kommunista kapcsolatokra)</a:t>
            </a:r>
          </a:p>
          <a:p>
            <a:r>
              <a:rPr lang="hu-HU" dirty="0"/>
              <a:t>neves diákok: Fehér Gyula, Boros Lajos, Kardos László, Tőkés Ottó, Gyenes Antal, Sipos Gyula, Csanádi Imre, Fekete Gyula, Pataki Ferenc, Hegedűs András, Szűcs Ferenc, Kovács Gyula, </a:t>
            </a:r>
            <a:r>
              <a:rPr lang="hu-HU" dirty="0" err="1"/>
              <a:t>Barla-Szabó</a:t>
            </a:r>
            <a:r>
              <a:rPr lang="hu-HU" dirty="0"/>
              <a:t> Ödön, Pál József, </a:t>
            </a:r>
            <a:r>
              <a:rPr lang="hu-HU" dirty="0" err="1"/>
              <a:t>Turczel</a:t>
            </a:r>
            <a:r>
              <a:rPr lang="hu-HU" dirty="0"/>
              <a:t> Lajos, Liptai Ervin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/>
          <a:lstStyle/>
          <a:p>
            <a:r>
              <a:rPr lang="hu-HU" b="1" dirty="0"/>
              <a:t>Népi kollégium, </a:t>
            </a:r>
            <a:r>
              <a:rPr lang="hu-HU" b="1" dirty="0" smtClean="0"/>
              <a:t>2.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345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 fontScale="92500"/>
          </a:bodyPr>
          <a:lstStyle/>
          <a:p>
            <a:r>
              <a:rPr lang="hu-HU" dirty="0"/>
              <a:t>Szekfű helyzetképe (Magyar Nemzet, 1942 áprilisa és </a:t>
            </a:r>
            <a:r>
              <a:rPr lang="hu-HU" dirty="0" smtClean="0"/>
              <a:t>májusa): </a:t>
            </a:r>
            <a:r>
              <a:rPr lang="hu-HU" dirty="0" err="1"/>
              <a:t>Szombatfalvy</a:t>
            </a:r>
            <a:r>
              <a:rPr lang="hu-HU" dirty="0"/>
              <a:t> György adatai alapján: „a jövendő vezetőrétegnek nem kevesebb mint felét adja a lakosságnak egy huszadrésze” – törpebirtokosok, napszámosok, gazdasági cselédek: lakosság 39 %-a, gimnazisták 3 %-a </a:t>
            </a:r>
          </a:p>
          <a:p>
            <a:r>
              <a:rPr lang="hu-HU" dirty="0"/>
              <a:t>Földes Ferenc könyve a magyar munkásság és parasztság kulturális helyzetéről: „Eszerint a nagy- és középbirtokosoknak, meg a gazdasági tisztviselőknek minden második gyermeke középiskolába jár (aki nem, az valószínűleg leánygyermek), a kisbirtokosoknak minden 33-ik, a szegényparasztoknak minden 478-ik gyermeke.”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Társadalmi visszásságok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803213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/>
          <a:lstStyle/>
          <a:p>
            <a:r>
              <a:rPr lang="hu-HU" dirty="0"/>
              <a:t>Szent-Györgyi Szegeden – egységmozgalom: Szegedi Egyetemi Ifjúság, majd Kolozsvári Egyetemi Ifjúság 1940-től</a:t>
            </a:r>
          </a:p>
          <a:p>
            <a:r>
              <a:rPr lang="hu-HU" dirty="0"/>
              <a:t>1942. október 24.: Debrecenben a Debreceni Egyetemi Ifjúság megalakulása</a:t>
            </a:r>
          </a:p>
          <a:p>
            <a:r>
              <a:rPr lang="hu-HU" dirty="0"/>
              <a:t>1943</a:t>
            </a:r>
            <a:r>
              <a:rPr lang="hu-HU" dirty="0" smtClean="0"/>
              <a:t>. </a:t>
            </a:r>
            <a:r>
              <a:rPr lang="hu-HU" dirty="0"/>
              <a:t>január 17.: Pécsi Egyetemi Ifjúság létrejötte </a:t>
            </a:r>
          </a:p>
          <a:p>
            <a:r>
              <a:rPr lang="hu-HU" dirty="0"/>
              <a:t>1942-től: Magyar Ifjúság Nagybizottsága – csatlakozik a SZEI, az Emericana, a </a:t>
            </a:r>
            <a:r>
              <a:rPr lang="hu-HU" dirty="0" err="1"/>
              <a:t>MEFHOSz</a:t>
            </a:r>
            <a:r>
              <a:rPr lang="hu-HU" dirty="0"/>
              <a:t> és a Katolikus, illetve a Protestáns Diákszövetség több vezetője is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Egységmozgalom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246039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/>
          <a:lstStyle/>
          <a:p>
            <a:r>
              <a:rPr lang="hu-HU" dirty="0"/>
              <a:t>1943. március: 8500/1943. sz. VKM rendelet: csak a 26 évesnél fiatalabb egyetemi vagy főiskolai hallgatók lehetnek tagjai az ifjúsági egyesületeknek, melyek szövetségekbe </a:t>
            </a:r>
            <a:r>
              <a:rPr lang="hu-HU" dirty="0" smtClean="0"/>
              <a:t>tömörülhetnek</a:t>
            </a:r>
            <a:r>
              <a:rPr lang="hu-HU" dirty="0"/>
              <a:t>, de ezeknek a Magyar Nemzeti Diákszövetség tagjává kell válniuk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Turul kettészakadása 1943 márciusában (Ifjúsági Turul Szövetség és Társadalmi Turul Szövetség)</a:t>
            </a:r>
          </a:p>
          <a:p>
            <a:r>
              <a:rPr lang="hu-HU" dirty="0"/>
              <a:t>1944-ben a Magyar Front támogatta illegális ellenállási mozgalom, a Magyar Diákok Szabadságfrontja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1943 –1944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642404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Fitos Vilmos (1913–2000): 1933-tól egyetemista, a budapesti bölcsészek Árpád </a:t>
            </a:r>
            <a:r>
              <a:rPr lang="hu-HU" dirty="0" err="1"/>
              <a:t>BE-jének</a:t>
            </a:r>
            <a:r>
              <a:rPr lang="hu-HU" dirty="0"/>
              <a:t> tagja; 1938-tól a </a:t>
            </a:r>
            <a:r>
              <a:rPr lang="hu-HU" i="1" dirty="0"/>
              <a:t>Magyar Élet</a:t>
            </a:r>
            <a:r>
              <a:rPr lang="hu-HU" dirty="0"/>
              <a:t> szerkesztője (a Magyar Közösség tagja); 1939-től Ambrus József fővezér mellett kulturális alvezér; 1941 decembere: kiszorítják a szövetségből, de az 1942-ben alakult Magyar Ifjúság Nagybizottságának vezetője lett; 1946 decemberétől 1947 nyaráig börtönben, majd külkereskedelmi vállalatoknál dolgozik; 1949-ben beszervezik és 1969-ig az ügynökhálózat tagja Futó fedőnévvel, majd 1981-től a rendszerváltásig Hegyi fedőnévvel informátor (Nagy Imre temetésénél is jelent még); 1956 novemberétől </a:t>
            </a:r>
            <a:r>
              <a:rPr lang="hu-HU" dirty="0" err="1"/>
              <a:t>MSzMP-tag</a:t>
            </a:r>
            <a:r>
              <a:rPr lang="hu-HU" dirty="0"/>
              <a:t>, 1972-ben kizárták; rendszerváltás után </a:t>
            </a:r>
            <a:r>
              <a:rPr lang="hu-HU" dirty="0" err="1"/>
              <a:t>MSzP-tag</a:t>
            </a:r>
            <a:r>
              <a:rPr lang="hu-HU" dirty="0"/>
              <a:t>, de a szélsőjobb Hunniában is publikál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Kacskaringós pálya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7526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/>
          <a:lstStyle/>
          <a:p>
            <a:r>
              <a:rPr lang="hu-HU" dirty="0"/>
              <a:t>1919-től: a klasszikus, ideológiamentes egyesületek mellett és helyett világnézetiek (vagy vallási, illetve területi alapon szervezettek + nem tisztán diákegyesületek) </a:t>
            </a:r>
          </a:p>
          <a:p>
            <a:r>
              <a:rPr lang="hu-HU" dirty="0"/>
              <a:t>legnépszerűbbek a bajtársi egyesületek</a:t>
            </a:r>
          </a:p>
          <a:p>
            <a:r>
              <a:rPr lang="hu-HU" dirty="0"/>
              <a:t>gazdasági világválság, növekvő értelmiségi munkanélküliség, a népi írók mozgalmának hatása: a bajtársi szövetségek fiatalsága is radikalizálódik, társadalmi és szociális reformokat követel + nemzedéki viták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Ifjúsági egyesületek 1919 után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03216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/>
          <a:lstStyle/>
          <a:p>
            <a:r>
              <a:rPr lang="hu-HU" dirty="0"/>
              <a:t>1932: Eötvös Collegiumi kommunista szervezkedés (Mód Péter, Schöpflin Gyula, </a:t>
            </a:r>
            <a:r>
              <a:rPr lang="hu-HU" dirty="0" err="1"/>
              <a:t>Stolte</a:t>
            </a:r>
            <a:r>
              <a:rPr lang="hu-HU" dirty="0"/>
              <a:t> István)</a:t>
            </a:r>
          </a:p>
          <a:p>
            <a:r>
              <a:rPr lang="hu-HU" dirty="0"/>
              <a:t>1934/35: tandíjreform-mozgalom (Rajk László, Donáth Ferenc, Oszkó Gyula, Mód Aladár, Béki Ernő)</a:t>
            </a:r>
          </a:p>
          <a:p>
            <a:r>
              <a:rPr lang="hu-HU" dirty="0" err="1"/>
              <a:t>Dimitrie</a:t>
            </a:r>
            <a:r>
              <a:rPr lang="hu-HU" dirty="0"/>
              <a:t> </a:t>
            </a:r>
            <a:r>
              <a:rPr lang="hu-HU" dirty="0" err="1"/>
              <a:t>Gusti</a:t>
            </a:r>
            <a:r>
              <a:rPr lang="hu-HU" dirty="0"/>
              <a:t> nyomán: falukutatás</a:t>
            </a:r>
          </a:p>
          <a:p>
            <a:r>
              <a:rPr lang="hu-HU" dirty="0"/>
              <a:t>„Az utódállamok magyarságának fiatalsága jött rá magyar viszonylatban először arra, hogy milyen fontos az intelligencia falumunkája.” (Sarló, Erdélyi Fiatalok) (Szabó Zoltán)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Változások az 1930-as évek elejétől, 1.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18317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Szegedi Fiatalok Művészeti Kollégiuma (1930–1937; Baróti Dezső, Buday Gyula, Erdei Ferenc, Hont Ferenc, Ortutay Gyula, Radnóti Miklós, Tolnai Gábor, Tomori Viola, stb.): falukutatás, „pusztán etnográfiai kutatásból szociális feladatvállalás” (Ortutay, 1934)</a:t>
            </a:r>
          </a:p>
          <a:p>
            <a:r>
              <a:rPr lang="hu-HU" dirty="0"/>
              <a:t>egyházi ifjúsági mozgalmak (népfőiskolai jelleg: </a:t>
            </a:r>
            <a:r>
              <a:rPr lang="hu-HU" dirty="0" err="1"/>
              <a:t>Soli</a:t>
            </a:r>
            <a:r>
              <a:rPr lang="hu-HU" dirty="0"/>
              <a:t> </a:t>
            </a:r>
            <a:r>
              <a:rPr lang="hu-HU" dirty="0" err="1"/>
              <a:t>Deo</a:t>
            </a:r>
            <a:r>
              <a:rPr lang="hu-HU" dirty="0"/>
              <a:t> </a:t>
            </a:r>
            <a:r>
              <a:rPr lang="hu-HU" dirty="0" err="1"/>
              <a:t>Gloria</a:t>
            </a:r>
            <a:r>
              <a:rPr lang="hu-HU" dirty="0"/>
              <a:t> /1921-/, KALOT /1935–1946/ és KALÁSZ /1936–1946/, </a:t>
            </a:r>
            <a:r>
              <a:rPr lang="hu-HU" dirty="0" err="1"/>
              <a:t>Keresztyény</a:t>
            </a:r>
            <a:r>
              <a:rPr lang="hu-HU" dirty="0"/>
              <a:t> Ifjúsági Egyesület, Pro </a:t>
            </a:r>
            <a:r>
              <a:rPr lang="hu-HU" dirty="0" err="1"/>
              <a:t>Christo</a:t>
            </a:r>
            <a:r>
              <a:rPr lang="hu-HU" dirty="0"/>
              <a:t> Szövetség) + Fiatal Magyarság öregcserkész szervezetei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Változások az 1930-as évek elejétől, </a:t>
            </a:r>
            <a:r>
              <a:rPr lang="hu-HU" b="1" dirty="0" smtClean="0"/>
              <a:t>2.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4106064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viták a népi tehetségekről (janicsár-kérdés)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</a:t>
            </a:r>
            <a:r>
              <a:rPr lang="hu-HU" i="1" dirty="0"/>
              <a:t>Magyar Szemlé</a:t>
            </a:r>
            <a:r>
              <a:rPr lang="hu-HU" dirty="0"/>
              <a:t>ben is számos cikk erről (Fodor Ferenc, Kovács Imre, Szabó Zoltán, Ortutay Gyula)</a:t>
            </a:r>
          </a:p>
          <a:p>
            <a:r>
              <a:rPr lang="hu-HU" dirty="0"/>
              <a:t>1933: Németh László: Debreceni Káté (</a:t>
            </a:r>
            <a:r>
              <a:rPr lang="hu-HU" i="1" dirty="0"/>
              <a:t>Új Vetés</a:t>
            </a:r>
            <a:r>
              <a:rPr lang="hu-HU" dirty="0"/>
              <a:t>ben jön)</a:t>
            </a:r>
          </a:p>
          <a:p>
            <a:r>
              <a:rPr lang="hu-HU" dirty="0"/>
              <a:t>1935: Magyar Egészség Hete az egészségügy problémáiról: népesedéspolitika, telepítés, népélelmezés, eugenika, anya- és gyermekvédelem, népbetegségek elleni küzdelem + 1936 augusztusától: a Magyar Egészség Vonata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Változások az 1930-as évek elejétől, </a:t>
            </a:r>
            <a:r>
              <a:rPr lang="hu-HU" b="1" dirty="0" smtClean="0"/>
              <a:t>3.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662000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1936. október 2–10.: Magyar Nép Hete, ezzel párhuzamosan: vitanapok (Matolcsy Mátyás, Rajniss Ferenc, Lendvay Béla, </a:t>
            </a:r>
            <a:r>
              <a:rPr lang="hu-HU" dirty="0" err="1"/>
              <a:t>Weis</a:t>
            </a:r>
            <a:r>
              <a:rPr lang="hu-HU" dirty="0"/>
              <a:t> István, Illyés Gyula, Veress Péter, Szabó Zoltán)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„Föltették a kérdést, de nem adták meg a feleletet. Megmutatták az okozatokat, de nem mutatták be az okokat.” (Szabó Zoltán); „következő lépés a cselekvés, a változtatás lenne” (Veres P.)</a:t>
            </a:r>
          </a:p>
          <a:p>
            <a:r>
              <a:rPr lang="hu-HU" dirty="0"/>
              <a:t>Debreceni Diéták (1935, 1936 tavasza; az ottani bölcsészek Árpád </a:t>
            </a:r>
            <a:r>
              <a:rPr lang="hu-HU" dirty="0" err="1"/>
              <a:t>BE-je</a:t>
            </a:r>
            <a:r>
              <a:rPr lang="hu-HU" dirty="0"/>
              <a:t> a Szent László Körrel és a </a:t>
            </a:r>
            <a:r>
              <a:rPr lang="hu-HU" dirty="0" err="1"/>
              <a:t>Soli</a:t>
            </a:r>
            <a:r>
              <a:rPr lang="hu-HU" dirty="0"/>
              <a:t> </a:t>
            </a:r>
            <a:r>
              <a:rPr lang="hu-HU" dirty="0" err="1"/>
              <a:t>Deo</a:t>
            </a:r>
            <a:r>
              <a:rPr lang="hu-HU" dirty="0"/>
              <a:t> </a:t>
            </a:r>
            <a:r>
              <a:rPr lang="hu-HU" dirty="0" err="1"/>
              <a:t>Gloria</a:t>
            </a:r>
            <a:r>
              <a:rPr lang="hu-HU" dirty="0"/>
              <a:t> Szövetséggel szervezi): Németh László az 1935. évin fogalmazza meg a harmadik út gondolatát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Nép felé fordulás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009388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Debrecen: baloldali mag alakul (Kállai Gyula, Fehér Lajos, Újhelyi Szilárd, Zöld Sándor, Losonczi Géza stb.), akiknek útja a kommunista pártba vezet – Újhelyi Szilárd: szélsőjobbról szélsőbalra; váltás 1935/36-ban</a:t>
            </a:r>
          </a:p>
          <a:p>
            <a:r>
              <a:rPr lang="hu-HU" dirty="0"/>
              <a:t>1936 ősze: a vegetáló budapesti Egyetemi Kör átalakítása baloldalról (</a:t>
            </a:r>
            <a:r>
              <a:rPr lang="hu-HU" dirty="0" err="1"/>
              <a:t>Bachner</a:t>
            </a:r>
            <a:r>
              <a:rPr lang="hu-HU" dirty="0"/>
              <a:t> Ernő, </a:t>
            </a:r>
            <a:r>
              <a:rPr lang="hu-HU" dirty="0" err="1"/>
              <a:t>Pollner</a:t>
            </a:r>
            <a:r>
              <a:rPr lang="hu-HU" dirty="0"/>
              <a:t> György, </a:t>
            </a:r>
            <a:r>
              <a:rPr lang="hu-HU" dirty="0" err="1"/>
              <a:t>Porga</a:t>
            </a:r>
            <a:r>
              <a:rPr lang="hu-HU" dirty="0"/>
              <a:t> Lajos, Tettamanti Károly és Lengyel Balázs) – Szekfű támogatása (1938 őszén felfüggesztik a működését)</a:t>
            </a:r>
          </a:p>
          <a:p>
            <a:r>
              <a:rPr lang="hu-HU" dirty="0"/>
              <a:t>1937 tavasza: Márciusi Front 12 pontja (nagybirtokrendszer megszűntetése, demokratikus átalakítás, a dunai népek összefogása)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Baloldali tájékozódás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9434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/>
          <a:lstStyle/>
          <a:p>
            <a:r>
              <a:rPr lang="hu-HU" dirty="0"/>
              <a:t> „A Márciusi Front nemzeti is és keresztény is. Csakhogy a nemzeti gondolat a nagy népi érdekek és célok vállalásában látjuk, a kereszténységet pedig nemcsak valljuk s nemcsak jelszónak használjuk, hanem e széles, átfogó szolidaritás útján meg is valósítjuk. A magyarság </a:t>
            </a:r>
            <a:r>
              <a:rPr lang="hu-HU" dirty="0" err="1"/>
              <a:t>dunavölgyi</a:t>
            </a:r>
            <a:r>
              <a:rPr lang="hu-HU" dirty="0"/>
              <a:t> hivatásáról pedig nemcsak regélünk, hanem a dunai népek együttélésének és együttműködésének emberséges európai tervét is elkészítjük.” (Féja Géza, </a:t>
            </a:r>
            <a:r>
              <a:rPr lang="hu-HU" i="1" dirty="0"/>
              <a:t>Magyarország</a:t>
            </a:r>
            <a:r>
              <a:rPr lang="hu-HU" dirty="0"/>
              <a:t>, 1937. április 3.)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Márciusi Front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993530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95192"/>
          </a:xfrm>
        </p:spPr>
        <p:txBody>
          <a:bodyPr/>
          <a:lstStyle/>
          <a:p>
            <a:r>
              <a:rPr lang="hu-HU" dirty="0"/>
              <a:t>német- és zsidóellenesség </a:t>
            </a:r>
            <a:r>
              <a:rPr lang="hu-HU" dirty="0">
                <a:sym typeface="Wingdings"/>
              </a:rPr>
              <a:t></a:t>
            </a:r>
            <a:r>
              <a:rPr lang="hu-HU" dirty="0"/>
              <a:t> </a:t>
            </a:r>
            <a:r>
              <a:rPr lang="hu-HU" i="1" dirty="0"/>
              <a:t>Új Vetés</a:t>
            </a:r>
            <a:r>
              <a:rPr lang="hu-HU" dirty="0"/>
              <a:t>, 1938 ősze: „a fajiságunkat két veszedelem fenyegeti: a zsidó és a germán”</a:t>
            </a:r>
          </a:p>
          <a:p>
            <a:r>
              <a:rPr lang="hu-HU" dirty="0"/>
              <a:t>szélsőbal és szélsőjobb befolyásolási kísérletek </a:t>
            </a:r>
          </a:p>
          <a:p>
            <a:r>
              <a:rPr lang="hu-HU" dirty="0"/>
              <a:t>1939: Turul tb. tagja lesz Erdélyi József, Kodolányi János, Kovács Imre, Sinka István, Szabó Lőrinc, Veres Péter; Püski Sándor létrehozza a Turul Kiadót (később </a:t>
            </a:r>
            <a:r>
              <a:rPr lang="hu-HU" dirty="0" err="1"/>
              <a:t>Hartyányi</a:t>
            </a:r>
            <a:r>
              <a:rPr lang="hu-HU" dirty="0"/>
              <a:t> István a vezetője)</a:t>
            </a:r>
          </a:p>
          <a:p>
            <a:r>
              <a:rPr lang="hu-HU" dirty="0"/>
              <a:t>népi szárny megerősödése a Turulban 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Eszmeáramlatok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7887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31</TotalTime>
  <Words>1358</Words>
  <Application>Microsoft Office PowerPoint</Application>
  <PresentationFormat>Diavetítés a képernyőre (4:3 oldalarány)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Papír</vt:lpstr>
      <vt:lpstr>Ujváry Gábor: Az egyetemi ifjúság útkeresése az 1930-as évek végén, az 1940-es évek első felében</vt:lpstr>
      <vt:lpstr>Ifjúsági egyesületek 1919 után</vt:lpstr>
      <vt:lpstr>Változások az 1930-as évek elejétől, 1.</vt:lpstr>
      <vt:lpstr>Változások az 1930-as évek elejétől, 2.</vt:lpstr>
      <vt:lpstr>Változások az 1930-as évek elejétől, 3.</vt:lpstr>
      <vt:lpstr>Nép felé fordulás</vt:lpstr>
      <vt:lpstr>Baloldali tájékozódás</vt:lpstr>
      <vt:lpstr>Márciusi Front</vt:lpstr>
      <vt:lpstr>Eszmeáramlatok</vt:lpstr>
      <vt:lpstr>Tehetséggondozás</vt:lpstr>
      <vt:lpstr>Táj- és népkutatás</vt:lpstr>
      <vt:lpstr>Világháború hatása</vt:lpstr>
      <vt:lpstr>Népi kollégium, 1.</vt:lpstr>
      <vt:lpstr>Népi kollégium, 2.</vt:lpstr>
      <vt:lpstr>Társadalmi visszásságok</vt:lpstr>
      <vt:lpstr>Egységmozgalom</vt:lpstr>
      <vt:lpstr>1943 –1944</vt:lpstr>
      <vt:lpstr>Kacskaringós pálya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Ujváry Gábor: Az egyetemi ifjúság útkeresése az 1930-as évek végén, az 1940-es évek első felében</dc:title>
  <dc:creator>Ujváry Gábor Dr.</dc:creator>
  <cp:lastModifiedBy>Ujváry Gábor Dr.</cp:lastModifiedBy>
  <cp:revision>4</cp:revision>
  <dcterms:created xsi:type="dcterms:W3CDTF">2017-11-01T21:59:28Z</dcterms:created>
  <dcterms:modified xsi:type="dcterms:W3CDTF">2017-11-02T20:41:13Z</dcterms:modified>
</cp:coreProperties>
</file>