
<file path=[Content_Types].xml><?xml version="1.0" encoding="utf-8"?>
<Types xmlns="http://schemas.openxmlformats.org/package/2006/content-types">
  <Default Extension="gif&amp;ehk=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54" r:id="rId3"/>
    <p:sldId id="353" r:id="rId4"/>
    <p:sldId id="358" r:id="rId5"/>
    <p:sldId id="258" r:id="rId6"/>
    <p:sldId id="351" r:id="rId7"/>
    <p:sldId id="355" r:id="rId8"/>
    <p:sldId id="344" r:id="rId9"/>
    <p:sldId id="357" r:id="rId10"/>
    <p:sldId id="320" r:id="rId11"/>
    <p:sldId id="361" r:id="rId12"/>
    <p:sldId id="363" r:id="rId13"/>
    <p:sldId id="257" r:id="rId14"/>
    <p:sldId id="352" r:id="rId15"/>
    <p:sldId id="35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6D98A-CA73-4ECA-969C-E165684B81D6}" type="doc">
      <dgm:prSet loTypeId="urn:microsoft.com/office/officeart/2005/8/layout/defaul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7366A74-2BE5-4650-866F-C75CD008923C}">
      <dgm:prSet phldrT="[Text]" custT="1"/>
      <dgm:spPr/>
      <dgm:t>
        <a:bodyPr/>
        <a:lstStyle/>
        <a:p>
          <a:pPr algn="ctr"/>
          <a:r>
            <a:rPr lang="hu-HU" sz="2800" b="1" dirty="0"/>
            <a:t>Irányelv</a:t>
          </a:r>
        </a:p>
        <a:p>
          <a:pPr algn="ctr"/>
          <a:r>
            <a:rPr lang="hu-HU" sz="2100" dirty="0"/>
            <a:t>10 lépés</a:t>
          </a:r>
        </a:p>
        <a:p>
          <a:pPr algn="ctr"/>
          <a:r>
            <a:rPr lang="hu-HU" sz="2100" dirty="0"/>
            <a:t>Kódex</a:t>
          </a:r>
          <a:endParaRPr lang="en-US" sz="2100" dirty="0"/>
        </a:p>
      </dgm:t>
    </dgm:pt>
    <dgm:pt modelId="{D5F44183-720D-4D5C-9B8F-8FFE960BB7FE}" type="parTrans" cxnId="{DBBFAA91-E991-4CC7-AEFB-8D92DE396EEF}">
      <dgm:prSet/>
      <dgm:spPr/>
      <dgm:t>
        <a:bodyPr/>
        <a:lstStyle/>
        <a:p>
          <a:pPr algn="ctr"/>
          <a:endParaRPr lang="en-US"/>
        </a:p>
      </dgm:t>
    </dgm:pt>
    <dgm:pt modelId="{EAE62963-418F-49EC-9F88-2173DED0634A}" type="sibTrans" cxnId="{DBBFAA91-E991-4CC7-AEFB-8D92DE396EEF}">
      <dgm:prSet/>
      <dgm:spPr/>
      <dgm:t>
        <a:bodyPr/>
        <a:lstStyle/>
        <a:p>
          <a:pPr algn="ctr"/>
          <a:endParaRPr lang="en-US"/>
        </a:p>
      </dgm:t>
    </dgm:pt>
    <dgm:pt modelId="{6825835D-2E59-4300-8426-42A9B1A67B68}">
      <dgm:prSet phldrT="[Text]" custT="1"/>
      <dgm:spPr/>
      <dgm:t>
        <a:bodyPr/>
        <a:lstStyle/>
        <a:p>
          <a:pPr algn="ctr"/>
          <a:endParaRPr lang="hu-HU" sz="600" b="1" dirty="0"/>
        </a:p>
        <a:p>
          <a:pPr algn="ctr"/>
          <a:r>
            <a:rPr lang="hu-HU" sz="2400" b="1" dirty="0"/>
            <a:t>Humán erőforrások fejlesztése</a:t>
          </a:r>
        </a:p>
        <a:p>
          <a:pPr algn="ctr"/>
          <a:r>
            <a:rPr lang="hu-HU" sz="2000" b="0" dirty="0"/>
            <a:t>Eü. dolgozók képzése</a:t>
          </a:r>
          <a:endParaRPr lang="en-US" sz="2000" b="0" dirty="0"/>
        </a:p>
      </dgm:t>
    </dgm:pt>
    <dgm:pt modelId="{0BB2BAB1-A385-4FE8-B1F5-086AF0C97D19}" type="parTrans" cxnId="{23FA734E-EE00-45A2-B520-C8FFF973A06E}">
      <dgm:prSet/>
      <dgm:spPr/>
      <dgm:t>
        <a:bodyPr/>
        <a:lstStyle/>
        <a:p>
          <a:pPr algn="ctr"/>
          <a:endParaRPr lang="en-US"/>
        </a:p>
      </dgm:t>
    </dgm:pt>
    <dgm:pt modelId="{5D9E081F-325A-4366-9796-2235A3F1877C}" type="sibTrans" cxnId="{23FA734E-EE00-45A2-B520-C8FFF973A06E}">
      <dgm:prSet/>
      <dgm:spPr/>
      <dgm:t>
        <a:bodyPr/>
        <a:lstStyle/>
        <a:p>
          <a:pPr algn="ctr"/>
          <a:endParaRPr lang="en-US"/>
        </a:p>
      </dgm:t>
    </dgm:pt>
    <dgm:pt modelId="{6E3CD050-FA9C-4042-A973-582D8F9B8146}">
      <dgm:prSet phldrT="[Text]" custT="1"/>
      <dgm:spPr/>
      <dgm:t>
        <a:bodyPr/>
        <a:lstStyle/>
        <a:p>
          <a:pPr algn="ctr"/>
          <a:r>
            <a:rPr lang="hu-HU" sz="2400" b="1" dirty="0"/>
            <a:t>Elősegítés és támogatás</a:t>
          </a:r>
        </a:p>
        <a:p>
          <a:pPr algn="ctr"/>
          <a:r>
            <a:rPr lang="hu-HU" sz="1800" dirty="0"/>
            <a:t>várandósfelkészítés</a:t>
          </a:r>
        </a:p>
        <a:p>
          <a:pPr algn="ctr"/>
          <a:r>
            <a:rPr lang="hu-HU" sz="1800" dirty="0"/>
            <a:t>támogatás az intézményben</a:t>
          </a:r>
        </a:p>
        <a:p>
          <a:pPr algn="ctr"/>
          <a:r>
            <a:rPr lang="hu-HU" sz="1800" dirty="0"/>
            <a:t>(bőrkontaktus, szoptatás, fejés segítése, </a:t>
          </a:r>
          <a:r>
            <a:rPr lang="en-US" sz="1800" dirty="0"/>
            <a:t>                             </a:t>
          </a:r>
          <a:r>
            <a:rPr lang="hu-HU" sz="1800" dirty="0"/>
            <a:t>igény szerinti szoptatás)</a:t>
          </a:r>
        </a:p>
        <a:p>
          <a:pPr algn="ctr"/>
          <a:r>
            <a:rPr lang="hu-HU" sz="1800" dirty="0"/>
            <a:t>támogatás </a:t>
          </a:r>
          <a:r>
            <a:rPr lang="en-US" sz="1800" dirty="0"/>
            <a:t>a </a:t>
          </a:r>
          <a:r>
            <a:rPr lang="en-US" sz="1800" dirty="0" err="1"/>
            <a:t>hazabocsájtás</a:t>
          </a:r>
          <a:r>
            <a:rPr lang="en-US" sz="1800" dirty="0"/>
            <a:t> </a:t>
          </a:r>
          <a:r>
            <a:rPr lang="en-US" sz="1800" dirty="0" err="1"/>
            <a:t>után</a:t>
          </a:r>
          <a:endParaRPr lang="en-US" sz="1800" dirty="0"/>
        </a:p>
      </dgm:t>
    </dgm:pt>
    <dgm:pt modelId="{4FF62B0B-1BDD-405D-A515-A3C8BA7FEB82}" type="parTrans" cxnId="{AD20B147-F221-421F-BEFD-E7E91CA18951}">
      <dgm:prSet/>
      <dgm:spPr/>
      <dgm:t>
        <a:bodyPr/>
        <a:lstStyle/>
        <a:p>
          <a:pPr algn="ctr"/>
          <a:endParaRPr lang="en-US"/>
        </a:p>
      </dgm:t>
    </dgm:pt>
    <dgm:pt modelId="{6E5AD5D5-E6E0-464C-919C-81097AD09E13}" type="sibTrans" cxnId="{AD20B147-F221-421F-BEFD-E7E91CA18951}">
      <dgm:prSet/>
      <dgm:spPr/>
      <dgm:t>
        <a:bodyPr/>
        <a:lstStyle/>
        <a:p>
          <a:pPr algn="ctr"/>
          <a:endParaRPr lang="en-US"/>
        </a:p>
      </dgm:t>
    </dgm:pt>
    <dgm:pt modelId="{B2DC233C-5D08-4F47-9CB8-87FD3F184B0A}">
      <dgm:prSet phldrT="[Text]" custT="1"/>
      <dgm:spPr/>
      <dgm:t>
        <a:bodyPr/>
        <a:lstStyle/>
        <a:p>
          <a:pPr algn="ctr"/>
          <a:r>
            <a:rPr lang="hu-HU" sz="3300" dirty="0"/>
            <a:t>Védelem</a:t>
          </a:r>
        </a:p>
        <a:p>
          <a:pPr algn="ctr"/>
          <a:r>
            <a:rPr lang="hu-HU" sz="2400" dirty="0"/>
            <a:t>Pótlás és cumi kerülése</a:t>
          </a:r>
          <a:endParaRPr lang="en-US" sz="2400" dirty="0"/>
        </a:p>
        <a:p>
          <a:pPr algn="ctr"/>
          <a:r>
            <a:rPr lang="en-US" sz="2400" dirty="0" err="1"/>
            <a:t>Kódex</a:t>
          </a:r>
          <a:r>
            <a:rPr lang="en-US" sz="2400" dirty="0"/>
            <a:t> </a:t>
          </a:r>
          <a:r>
            <a:rPr lang="en-US" sz="2400" dirty="0" err="1"/>
            <a:t>betartása</a:t>
          </a:r>
          <a:endParaRPr lang="en-US" sz="2400" dirty="0"/>
        </a:p>
      </dgm:t>
    </dgm:pt>
    <dgm:pt modelId="{C18CD2DB-083D-49AA-B53E-4F0208662CFC}" type="parTrans" cxnId="{96595D56-4CA8-4118-88FD-AF657D73F070}">
      <dgm:prSet/>
      <dgm:spPr/>
      <dgm:t>
        <a:bodyPr/>
        <a:lstStyle/>
        <a:p>
          <a:pPr algn="ctr"/>
          <a:endParaRPr lang="en-US"/>
        </a:p>
      </dgm:t>
    </dgm:pt>
    <dgm:pt modelId="{FC8A55FD-8667-4056-ABBF-616D8647B510}" type="sibTrans" cxnId="{96595D56-4CA8-4118-88FD-AF657D73F070}">
      <dgm:prSet/>
      <dgm:spPr/>
      <dgm:t>
        <a:bodyPr/>
        <a:lstStyle/>
        <a:p>
          <a:pPr algn="ctr"/>
          <a:endParaRPr lang="en-US"/>
        </a:p>
      </dgm:t>
    </dgm:pt>
    <dgm:pt modelId="{C7819103-B5A2-49B0-8AC8-060648D97396}">
      <dgm:prSet phldrT="[Text]" custT="1"/>
      <dgm:spPr/>
      <dgm:t>
        <a:bodyPr/>
        <a:lstStyle/>
        <a:p>
          <a:pPr algn="ctr"/>
          <a:r>
            <a:rPr lang="hu-HU" sz="3200" dirty="0"/>
            <a:t>Struktúrális átalakítás</a:t>
          </a:r>
        </a:p>
        <a:p>
          <a:pPr algn="ctr"/>
          <a:r>
            <a:rPr lang="hu-HU" sz="2400" dirty="0"/>
            <a:t>rooming-in</a:t>
          </a:r>
          <a:endParaRPr lang="en-US" sz="2400" dirty="0"/>
        </a:p>
      </dgm:t>
    </dgm:pt>
    <dgm:pt modelId="{BF52E29E-10B6-419F-A3C9-6B729C01C5F3}" type="parTrans" cxnId="{095022A3-4CEA-4529-A749-2144D2C69924}">
      <dgm:prSet/>
      <dgm:spPr/>
      <dgm:t>
        <a:bodyPr/>
        <a:lstStyle/>
        <a:p>
          <a:pPr algn="ctr"/>
          <a:endParaRPr lang="en-US"/>
        </a:p>
      </dgm:t>
    </dgm:pt>
    <dgm:pt modelId="{EE94D30C-AF27-4D89-8C26-5070F0E1B606}" type="sibTrans" cxnId="{095022A3-4CEA-4529-A749-2144D2C69924}">
      <dgm:prSet/>
      <dgm:spPr/>
      <dgm:t>
        <a:bodyPr/>
        <a:lstStyle/>
        <a:p>
          <a:pPr algn="ctr"/>
          <a:endParaRPr lang="en-US"/>
        </a:p>
      </dgm:t>
    </dgm:pt>
    <dgm:pt modelId="{2A08B264-CA80-4B17-A797-AFE2275DA435}" type="pres">
      <dgm:prSet presAssocID="{5A06D98A-CA73-4ECA-969C-E165684B81D6}" presName="diagram" presStyleCnt="0">
        <dgm:presLayoutVars>
          <dgm:dir/>
          <dgm:resizeHandles val="exact"/>
        </dgm:presLayoutVars>
      </dgm:prSet>
      <dgm:spPr/>
    </dgm:pt>
    <dgm:pt modelId="{91503430-49C4-43CF-AFCE-3FBEC854AFE0}" type="pres">
      <dgm:prSet presAssocID="{67366A74-2BE5-4650-866F-C75CD008923C}" presName="node" presStyleLbl="node1" presStyleIdx="0" presStyleCnt="5" custScaleX="100209" custScaleY="124096" custLinFactNeighborX="-99161" custLinFactNeighborY="-348">
        <dgm:presLayoutVars>
          <dgm:bulletEnabled val="1"/>
        </dgm:presLayoutVars>
      </dgm:prSet>
      <dgm:spPr/>
    </dgm:pt>
    <dgm:pt modelId="{522F986F-7FD6-4B16-BFF6-E4455532F438}" type="pres">
      <dgm:prSet presAssocID="{EAE62963-418F-49EC-9F88-2173DED0634A}" presName="sibTrans" presStyleCnt="0"/>
      <dgm:spPr/>
    </dgm:pt>
    <dgm:pt modelId="{9DFD113D-DD02-4D84-99B6-4B821F73CBF7}" type="pres">
      <dgm:prSet presAssocID="{6825835D-2E59-4300-8426-42A9B1A67B68}" presName="node" presStyleLbl="node1" presStyleIdx="1" presStyleCnt="5" custScaleX="117171" custScaleY="123650" custLinFactNeighborX="-78452" custLinFactNeighborY="1185">
        <dgm:presLayoutVars>
          <dgm:bulletEnabled val="1"/>
        </dgm:presLayoutVars>
      </dgm:prSet>
      <dgm:spPr/>
    </dgm:pt>
    <dgm:pt modelId="{2C4352A4-191F-4631-856A-E197292E4794}" type="pres">
      <dgm:prSet presAssocID="{5D9E081F-325A-4366-9796-2235A3F1877C}" presName="sibTrans" presStyleCnt="0"/>
      <dgm:spPr/>
    </dgm:pt>
    <dgm:pt modelId="{7DD26028-AA0B-4C6A-9366-DF1AA4E0666D}" type="pres">
      <dgm:prSet presAssocID="{6E3CD050-FA9C-4042-A973-582D8F9B8146}" presName="node" presStyleLbl="node1" presStyleIdx="2" presStyleCnt="5" custScaleX="224067" custScaleY="177451" custLinFactNeighborX="9092" custLinFactNeighborY="-2642">
        <dgm:presLayoutVars>
          <dgm:bulletEnabled val="1"/>
        </dgm:presLayoutVars>
      </dgm:prSet>
      <dgm:spPr/>
    </dgm:pt>
    <dgm:pt modelId="{9BA6F12F-EDFC-43AA-9B0A-E343C0CD447F}" type="pres">
      <dgm:prSet presAssocID="{6E5AD5D5-E6E0-464C-919C-81097AD09E13}" presName="sibTrans" presStyleCnt="0"/>
      <dgm:spPr/>
    </dgm:pt>
    <dgm:pt modelId="{D824CA9C-C412-4EE6-BBCD-C8F0BBDEC251}" type="pres">
      <dgm:prSet presAssocID="{B2DC233C-5D08-4F47-9CB8-87FD3F184B0A}" presName="node" presStyleLbl="node1" presStyleIdx="3" presStyleCnt="5" custScaleX="95599" custScaleY="165149" custLinFactNeighborX="25830" custLinFactNeighborY="-2456">
        <dgm:presLayoutVars>
          <dgm:bulletEnabled val="1"/>
        </dgm:presLayoutVars>
      </dgm:prSet>
      <dgm:spPr/>
    </dgm:pt>
    <dgm:pt modelId="{C5E4F847-1526-405C-94D7-060A4358AEB4}" type="pres">
      <dgm:prSet presAssocID="{FC8A55FD-8667-4056-ABBF-616D8647B510}" presName="sibTrans" presStyleCnt="0"/>
      <dgm:spPr/>
    </dgm:pt>
    <dgm:pt modelId="{1B1A5D6A-E537-4890-8186-E06EDA6AE18E}" type="pres">
      <dgm:prSet presAssocID="{C7819103-B5A2-49B0-8AC8-060648D97396}" presName="node" presStyleLbl="node1" presStyleIdx="4" presStyleCnt="5" custScaleX="100206" custScaleY="123650" custLinFactY="-66255" custLinFactNeighborX="-56697" custLinFactNeighborY="-100000">
        <dgm:presLayoutVars>
          <dgm:bulletEnabled val="1"/>
        </dgm:presLayoutVars>
      </dgm:prSet>
      <dgm:spPr/>
    </dgm:pt>
  </dgm:ptLst>
  <dgm:cxnLst>
    <dgm:cxn modelId="{AD20B147-F221-421F-BEFD-E7E91CA18951}" srcId="{5A06D98A-CA73-4ECA-969C-E165684B81D6}" destId="{6E3CD050-FA9C-4042-A973-582D8F9B8146}" srcOrd="2" destOrd="0" parTransId="{4FF62B0B-1BDD-405D-A515-A3C8BA7FEB82}" sibTransId="{6E5AD5D5-E6E0-464C-919C-81097AD09E13}"/>
    <dgm:cxn modelId="{23FA734E-EE00-45A2-B520-C8FFF973A06E}" srcId="{5A06D98A-CA73-4ECA-969C-E165684B81D6}" destId="{6825835D-2E59-4300-8426-42A9B1A67B68}" srcOrd="1" destOrd="0" parTransId="{0BB2BAB1-A385-4FE8-B1F5-086AF0C97D19}" sibTransId="{5D9E081F-325A-4366-9796-2235A3F1877C}"/>
    <dgm:cxn modelId="{96595D56-4CA8-4118-88FD-AF657D73F070}" srcId="{5A06D98A-CA73-4ECA-969C-E165684B81D6}" destId="{B2DC233C-5D08-4F47-9CB8-87FD3F184B0A}" srcOrd="3" destOrd="0" parTransId="{C18CD2DB-083D-49AA-B53E-4F0208662CFC}" sibTransId="{FC8A55FD-8667-4056-ABBF-616D8647B510}"/>
    <dgm:cxn modelId="{DBBFAA91-E991-4CC7-AEFB-8D92DE396EEF}" srcId="{5A06D98A-CA73-4ECA-969C-E165684B81D6}" destId="{67366A74-2BE5-4650-866F-C75CD008923C}" srcOrd="0" destOrd="0" parTransId="{D5F44183-720D-4D5C-9B8F-8FFE960BB7FE}" sibTransId="{EAE62963-418F-49EC-9F88-2173DED0634A}"/>
    <dgm:cxn modelId="{AD2047A2-4D27-46D4-9FB9-1A60FE2F502A}" type="presOf" srcId="{5A06D98A-CA73-4ECA-969C-E165684B81D6}" destId="{2A08B264-CA80-4B17-A797-AFE2275DA435}" srcOrd="0" destOrd="0" presId="urn:microsoft.com/office/officeart/2005/8/layout/default"/>
    <dgm:cxn modelId="{095022A3-4CEA-4529-A749-2144D2C69924}" srcId="{5A06D98A-CA73-4ECA-969C-E165684B81D6}" destId="{C7819103-B5A2-49B0-8AC8-060648D97396}" srcOrd="4" destOrd="0" parTransId="{BF52E29E-10B6-419F-A3C9-6B729C01C5F3}" sibTransId="{EE94D30C-AF27-4D89-8C26-5070F0E1B606}"/>
    <dgm:cxn modelId="{55F5D5D2-6880-44C5-88AC-160FF8A98604}" type="presOf" srcId="{6825835D-2E59-4300-8426-42A9B1A67B68}" destId="{9DFD113D-DD02-4D84-99B6-4B821F73CBF7}" srcOrd="0" destOrd="0" presId="urn:microsoft.com/office/officeart/2005/8/layout/default"/>
    <dgm:cxn modelId="{A856E0D8-B5DD-462D-BB51-57A7F547BC23}" type="presOf" srcId="{B2DC233C-5D08-4F47-9CB8-87FD3F184B0A}" destId="{D824CA9C-C412-4EE6-BBCD-C8F0BBDEC251}" srcOrd="0" destOrd="0" presId="urn:microsoft.com/office/officeart/2005/8/layout/default"/>
    <dgm:cxn modelId="{DD9654EB-691A-4454-A148-154EFAAC48C1}" type="presOf" srcId="{67366A74-2BE5-4650-866F-C75CD008923C}" destId="{91503430-49C4-43CF-AFCE-3FBEC854AFE0}" srcOrd="0" destOrd="0" presId="urn:microsoft.com/office/officeart/2005/8/layout/default"/>
    <dgm:cxn modelId="{80A2ACEC-051A-4D7A-B830-A1793DCA1774}" type="presOf" srcId="{C7819103-B5A2-49B0-8AC8-060648D97396}" destId="{1B1A5D6A-E537-4890-8186-E06EDA6AE18E}" srcOrd="0" destOrd="0" presId="urn:microsoft.com/office/officeart/2005/8/layout/default"/>
    <dgm:cxn modelId="{2045EEF5-4F5D-4A31-8836-B10F5D68E783}" type="presOf" srcId="{6E3CD050-FA9C-4042-A973-582D8F9B8146}" destId="{7DD26028-AA0B-4C6A-9366-DF1AA4E0666D}" srcOrd="0" destOrd="0" presId="urn:microsoft.com/office/officeart/2005/8/layout/default"/>
    <dgm:cxn modelId="{15245801-1EDC-4ACA-B5C8-7F20772D6BAD}" type="presParOf" srcId="{2A08B264-CA80-4B17-A797-AFE2275DA435}" destId="{91503430-49C4-43CF-AFCE-3FBEC854AFE0}" srcOrd="0" destOrd="0" presId="urn:microsoft.com/office/officeart/2005/8/layout/default"/>
    <dgm:cxn modelId="{45C94A5D-30E5-40C3-A96C-9A3C0A7D725E}" type="presParOf" srcId="{2A08B264-CA80-4B17-A797-AFE2275DA435}" destId="{522F986F-7FD6-4B16-BFF6-E4455532F438}" srcOrd="1" destOrd="0" presId="urn:microsoft.com/office/officeart/2005/8/layout/default"/>
    <dgm:cxn modelId="{47F4D2B4-BFBE-47E3-BD2F-025FCE986F61}" type="presParOf" srcId="{2A08B264-CA80-4B17-A797-AFE2275DA435}" destId="{9DFD113D-DD02-4D84-99B6-4B821F73CBF7}" srcOrd="2" destOrd="0" presId="urn:microsoft.com/office/officeart/2005/8/layout/default"/>
    <dgm:cxn modelId="{58928577-F0A7-42EE-86CF-E6A58CD5B90C}" type="presParOf" srcId="{2A08B264-CA80-4B17-A797-AFE2275DA435}" destId="{2C4352A4-191F-4631-856A-E197292E4794}" srcOrd="3" destOrd="0" presId="urn:microsoft.com/office/officeart/2005/8/layout/default"/>
    <dgm:cxn modelId="{99264225-994F-40C0-89D6-ED9D6CB55335}" type="presParOf" srcId="{2A08B264-CA80-4B17-A797-AFE2275DA435}" destId="{7DD26028-AA0B-4C6A-9366-DF1AA4E0666D}" srcOrd="4" destOrd="0" presId="urn:microsoft.com/office/officeart/2005/8/layout/default"/>
    <dgm:cxn modelId="{7970D2F4-B64E-4D19-9859-BB8645A4027C}" type="presParOf" srcId="{2A08B264-CA80-4B17-A797-AFE2275DA435}" destId="{9BA6F12F-EDFC-43AA-9B0A-E343C0CD447F}" srcOrd="5" destOrd="0" presId="urn:microsoft.com/office/officeart/2005/8/layout/default"/>
    <dgm:cxn modelId="{448CDC6F-10C1-47DC-B835-0B3172986F87}" type="presParOf" srcId="{2A08B264-CA80-4B17-A797-AFE2275DA435}" destId="{D824CA9C-C412-4EE6-BBCD-C8F0BBDEC251}" srcOrd="6" destOrd="0" presId="urn:microsoft.com/office/officeart/2005/8/layout/default"/>
    <dgm:cxn modelId="{EFA6DF36-BA4E-4908-A59D-C50DB0CAAF1F}" type="presParOf" srcId="{2A08B264-CA80-4B17-A797-AFE2275DA435}" destId="{C5E4F847-1526-405C-94D7-060A4358AEB4}" srcOrd="7" destOrd="0" presId="urn:microsoft.com/office/officeart/2005/8/layout/default"/>
    <dgm:cxn modelId="{E25426D4-60FD-473F-B9F6-F78493715FB4}" type="presParOf" srcId="{2A08B264-CA80-4B17-A797-AFE2275DA435}" destId="{1B1A5D6A-E537-4890-8186-E06EDA6AE1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A1B6B-DA2C-4079-8315-89DA71C3C3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B1CAA5-3934-4C5F-ABF1-598223CD95B9}">
      <dgm:prSet phldrT="[Text]"/>
      <dgm:spPr/>
      <dgm:t>
        <a:bodyPr/>
        <a:lstStyle/>
        <a:p>
          <a:r>
            <a:rPr lang="en-US" dirty="0" err="1"/>
            <a:t>Infrastruktúra</a:t>
          </a:r>
          <a:endParaRPr lang="en-US" dirty="0"/>
        </a:p>
        <a:p>
          <a:r>
            <a:rPr lang="en-US" b="1" dirty="0" err="1"/>
            <a:t>Személyi</a:t>
          </a:r>
          <a:r>
            <a:rPr lang="en-US" b="1" dirty="0"/>
            <a:t> </a:t>
          </a:r>
          <a:r>
            <a:rPr lang="en-US" b="1" dirty="0" err="1"/>
            <a:t>feltételek</a:t>
          </a:r>
          <a:endParaRPr lang="en-US" b="1" dirty="0"/>
        </a:p>
      </dgm:t>
    </dgm:pt>
    <dgm:pt modelId="{2BD474F2-870B-435C-9340-6594BB8D38D6}" type="parTrans" cxnId="{680CDB0F-5F5A-4628-B946-DC6F23AF67DD}">
      <dgm:prSet/>
      <dgm:spPr/>
      <dgm:t>
        <a:bodyPr/>
        <a:lstStyle/>
        <a:p>
          <a:endParaRPr lang="en-US"/>
        </a:p>
      </dgm:t>
    </dgm:pt>
    <dgm:pt modelId="{66D3A7B1-EBAE-4EFC-9A5A-7FC4E6A6277E}" type="sibTrans" cxnId="{680CDB0F-5F5A-4628-B946-DC6F23AF67DD}">
      <dgm:prSet/>
      <dgm:spPr/>
      <dgm:t>
        <a:bodyPr/>
        <a:lstStyle/>
        <a:p>
          <a:endParaRPr lang="en-US"/>
        </a:p>
      </dgm:t>
    </dgm:pt>
    <dgm:pt modelId="{EF91C905-81B9-4401-BF74-B898D9DEA7C9}">
      <dgm:prSet phldrT="[Text]" custT="1"/>
      <dgm:spPr/>
      <dgm:t>
        <a:bodyPr/>
        <a:lstStyle/>
        <a:p>
          <a:r>
            <a:rPr lang="en-US" sz="2800" b="1" dirty="0" err="1"/>
            <a:t>Szemléletváltás</a:t>
          </a:r>
          <a:endParaRPr lang="en-US" sz="2800" b="1" dirty="0"/>
        </a:p>
      </dgm:t>
    </dgm:pt>
    <dgm:pt modelId="{FD685BD1-E3A1-4EA9-9887-862088779794}" type="parTrans" cxnId="{DC9F3014-7085-4F91-9C0C-2A6F347047C7}">
      <dgm:prSet/>
      <dgm:spPr/>
      <dgm:t>
        <a:bodyPr/>
        <a:lstStyle/>
        <a:p>
          <a:endParaRPr lang="en-US"/>
        </a:p>
      </dgm:t>
    </dgm:pt>
    <dgm:pt modelId="{FE199980-C858-440B-A17B-4149B66FC11C}" type="sibTrans" cxnId="{DC9F3014-7085-4F91-9C0C-2A6F347047C7}">
      <dgm:prSet/>
      <dgm:spPr/>
      <dgm:t>
        <a:bodyPr/>
        <a:lstStyle/>
        <a:p>
          <a:endParaRPr lang="en-US"/>
        </a:p>
      </dgm:t>
    </dgm:pt>
    <dgm:pt modelId="{97A33614-FF1C-41F0-8CB0-96D1D782B120}">
      <dgm:prSet phldrT="[Text]" custT="1"/>
      <dgm:spPr/>
      <dgm:t>
        <a:bodyPr/>
        <a:lstStyle/>
        <a:p>
          <a:r>
            <a:rPr lang="en-US" sz="2400" dirty="0" err="1"/>
            <a:t>Minőségbiztosítás</a:t>
          </a:r>
          <a:endParaRPr lang="en-US" sz="2400" dirty="0"/>
        </a:p>
        <a:p>
          <a:r>
            <a:rPr lang="en-US" sz="2400" dirty="0"/>
            <a:t>  •</a:t>
          </a:r>
          <a:r>
            <a:rPr lang="en-US" sz="2400" dirty="0" err="1"/>
            <a:t>Felmérés</a:t>
          </a:r>
          <a:endParaRPr lang="en-US" sz="2400" dirty="0"/>
        </a:p>
        <a:p>
          <a:r>
            <a:rPr lang="en-US" sz="2400" dirty="0"/>
            <a:t>  •</a:t>
          </a:r>
          <a:r>
            <a:rPr lang="en-US" sz="2400" dirty="0" err="1"/>
            <a:t>Monitorozás</a:t>
          </a:r>
          <a:endParaRPr lang="en-US" sz="2400" dirty="0"/>
        </a:p>
        <a:p>
          <a:r>
            <a:rPr lang="en-US" sz="2400" dirty="0"/>
            <a:t>  •</a:t>
          </a:r>
          <a:r>
            <a:rPr lang="en-US" sz="2400" dirty="0" err="1"/>
            <a:t>Jó</a:t>
          </a:r>
          <a:r>
            <a:rPr lang="en-US" sz="2400" dirty="0"/>
            <a:t> </a:t>
          </a:r>
          <a:r>
            <a:rPr lang="en-US" sz="2400" dirty="0" err="1"/>
            <a:t>gyakorlat</a:t>
          </a:r>
          <a:r>
            <a:rPr lang="en-US" sz="2400" dirty="0"/>
            <a:t> – </a:t>
          </a:r>
        </a:p>
        <a:p>
          <a:r>
            <a:rPr lang="en-US" sz="2400" dirty="0"/>
            <a:t>   </a:t>
          </a:r>
          <a:r>
            <a:rPr lang="en-US" sz="2400" dirty="0" err="1"/>
            <a:t>tapasztalatcsere</a:t>
          </a:r>
          <a:endParaRPr lang="en-US" sz="2400" dirty="0"/>
        </a:p>
      </dgm:t>
    </dgm:pt>
    <dgm:pt modelId="{3ADA72C2-AA8E-47F0-A322-E87C4D1FFC50}" type="parTrans" cxnId="{8CD1D93A-E28E-490E-BC53-2712BC1E0014}">
      <dgm:prSet/>
      <dgm:spPr/>
      <dgm:t>
        <a:bodyPr/>
        <a:lstStyle/>
        <a:p>
          <a:endParaRPr lang="en-US"/>
        </a:p>
      </dgm:t>
    </dgm:pt>
    <dgm:pt modelId="{7A132FC9-3C35-400F-86A0-141DF75007BE}" type="sibTrans" cxnId="{8CD1D93A-E28E-490E-BC53-2712BC1E0014}">
      <dgm:prSet/>
      <dgm:spPr/>
      <dgm:t>
        <a:bodyPr/>
        <a:lstStyle/>
        <a:p>
          <a:endParaRPr lang="en-US"/>
        </a:p>
      </dgm:t>
    </dgm:pt>
    <dgm:pt modelId="{96392DF9-75AB-4B0B-A977-066F3A4B50D0}" type="pres">
      <dgm:prSet presAssocID="{FF9A1B6B-DA2C-4079-8315-89DA71C3C326}" presName="arrowDiagram" presStyleCnt="0">
        <dgm:presLayoutVars>
          <dgm:chMax val="5"/>
          <dgm:dir/>
          <dgm:resizeHandles val="exact"/>
        </dgm:presLayoutVars>
      </dgm:prSet>
      <dgm:spPr/>
    </dgm:pt>
    <dgm:pt modelId="{E9641A8C-7FAB-4403-BB5B-0AB9F65E24FE}" type="pres">
      <dgm:prSet presAssocID="{FF9A1B6B-DA2C-4079-8315-89DA71C3C326}" presName="arrow" presStyleLbl="bgShp" presStyleIdx="0" presStyleCnt="1" custScaleX="123000" custLinFactNeighborY="16"/>
      <dgm:spPr/>
    </dgm:pt>
    <dgm:pt modelId="{B3F73347-13D1-4418-8B22-C3C81B58022C}" type="pres">
      <dgm:prSet presAssocID="{FF9A1B6B-DA2C-4079-8315-89DA71C3C326}" presName="arrowDiagram3" presStyleCnt="0"/>
      <dgm:spPr/>
    </dgm:pt>
    <dgm:pt modelId="{984AD0C2-71A1-43CE-B672-80A5AF16651B}" type="pres">
      <dgm:prSet presAssocID="{53B1CAA5-3934-4C5F-ABF1-598223CD95B9}" presName="bullet3a" presStyleLbl="node1" presStyleIdx="0" presStyleCnt="3"/>
      <dgm:spPr/>
    </dgm:pt>
    <dgm:pt modelId="{0229119E-EBD0-4BBC-9DAC-0A9B81BFB332}" type="pres">
      <dgm:prSet presAssocID="{53B1CAA5-3934-4C5F-ABF1-598223CD95B9}" presName="textBox3a" presStyleLbl="revTx" presStyleIdx="0" presStyleCnt="3" custScaleX="197110" custLinFactNeighborX="-7001" custLinFactNeighborY="6322">
        <dgm:presLayoutVars>
          <dgm:bulletEnabled val="1"/>
        </dgm:presLayoutVars>
      </dgm:prSet>
      <dgm:spPr/>
    </dgm:pt>
    <dgm:pt modelId="{DBC6133C-B799-43D6-A19D-BB5079205E0C}" type="pres">
      <dgm:prSet presAssocID="{EF91C905-81B9-4401-BF74-B898D9DEA7C9}" presName="bullet3b" presStyleLbl="node1" presStyleIdx="1" presStyleCnt="3"/>
      <dgm:spPr/>
    </dgm:pt>
    <dgm:pt modelId="{E371DCF9-7D67-479E-80BD-FDA90E4DDE25}" type="pres">
      <dgm:prSet presAssocID="{EF91C905-81B9-4401-BF74-B898D9DEA7C9}" presName="textBox3b" presStyleLbl="revTx" presStyleIdx="1" presStyleCnt="3" custScaleX="179443" custScaleY="90603" custLinFactNeighborX="-10875" custLinFactNeighborY="9102">
        <dgm:presLayoutVars>
          <dgm:bulletEnabled val="1"/>
        </dgm:presLayoutVars>
      </dgm:prSet>
      <dgm:spPr/>
    </dgm:pt>
    <dgm:pt modelId="{2FF7F7A3-4C27-4C3E-989A-0104C7FE7AA2}" type="pres">
      <dgm:prSet presAssocID="{97A33614-FF1C-41F0-8CB0-96D1D782B120}" presName="bullet3c" presStyleLbl="node1" presStyleIdx="2" presStyleCnt="3"/>
      <dgm:spPr/>
    </dgm:pt>
    <dgm:pt modelId="{CF5B7BAB-D439-4010-9413-E44D6E39887E}" type="pres">
      <dgm:prSet presAssocID="{97A33614-FF1C-41F0-8CB0-96D1D782B120}" presName="textBox3c" presStyleLbl="revTx" presStyleIdx="2" presStyleCnt="3" custScaleX="187318" custScaleY="106276" custLinFactNeighborX="44181" custLinFactNeighborY="-375">
        <dgm:presLayoutVars>
          <dgm:bulletEnabled val="1"/>
        </dgm:presLayoutVars>
      </dgm:prSet>
      <dgm:spPr/>
    </dgm:pt>
  </dgm:ptLst>
  <dgm:cxnLst>
    <dgm:cxn modelId="{680CDB0F-5F5A-4628-B946-DC6F23AF67DD}" srcId="{FF9A1B6B-DA2C-4079-8315-89DA71C3C326}" destId="{53B1CAA5-3934-4C5F-ABF1-598223CD95B9}" srcOrd="0" destOrd="0" parTransId="{2BD474F2-870B-435C-9340-6594BB8D38D6}" sibTransId="{66D3A7B1-EBAE-4EFC-9A5A-7FC4E6A6277E}"/>
    <dgm:cxn modelId="{DC9F3014-7085-4F91-9C0C-2A6F347047C7}" srcId="{FF9A1B6B-DA2C-4079-8315-89DA71C3C326}" destId="{EF91C905-81B9-4401-BF74-B898D9DEA7C9}" srcOrd="1" destOrd="0" parTransId="{FD685BD1-E3A1-4EA9-9887-862088779794}" sibTransId="{FE199980-C858-440B-A17B-4149B66FC11C}"/>
    <dgm:cxn modelId="{8CD1D93A-E28E-490E-BC53-2712BC1E0014}" srcId="{FF9A1B6B-DA2C-4079-8315-89DA71C3C326}" destId="{97A33614-FF1C-41F0-8CB0-96D1D782B120}" srcOrd="2" destOrd="0" parTransId="{3ADA72C2-AA8E-47F0-A322-E87C4D1FFC50}" sibTransId="{7A132FC9-3C35-400F-86A0-141DF75007BE}"/>
    <dgm:cxn modelId="{704AB15B-CB6C-47E8-965F-4CCBF1A31EA6}" type="presOf" srcId="{53B1CAA5-3934-4C5F-ABF1-598223CD95B9}" destId="{0229119E-EBD0-4BBC-9DAC-0A9B81BFB332}" srcOrd="0" destOrd="0" presId="urn:microsoft.com/office/officeart/2005/8/layout/arrow2"/>
    <dgm:cxn modelId="{BA6EC278-1D65-4D29-B85E-130A432F0420}" type="presOf" srcId="{EF91C905-81B9-4401-BF74-B898D9DEA7C9}" destId="{E371DCF9-7D67-479E-80BD-FDA90E4DDE25}" srcOrd="0" destOrd="0" presId="urn:microsoft.com/office/officeart/2005/8/layout/arrow2"/>
    <dgm:cxn modelId="{5B9FE986-264A-4A95-82C1-9B285B8031D7}" type="presOf" srcId="{FF9A1B6B-DA2C-4079-8315-89DA71C3C326}" destId="{96392DF9-75AB-4B0B-A977-066F3A4B50D0}" srcOrd="0" destOrd="0" presId="urn:microsoft.com/office/officeart/2005/8/layout/arrow2"/>
    <dgm:cxn modelId="{94779CB7-5507-4BA3-BD91-A57EA487F82E}" type="presOf" srcId="{97A33614-FF1C-41F0-8CB0-96D1D782B120}" destId="{CF5B7BAB-D439-4010-9413-E44D6E39887E}" srcOrd="0" destOrd="0" presId="urn:microsoft.com/office/officeart/2005/8/layout/arrow2"/>
    <dgm:cxn modelId="{44A5481C-75A3-4B99-8BF9-A2D17C6F2F35}" type="presParOf" srcId="{96392DF9-75AB-4B0B-A977-066F3A4B50D0}" destId="{E9641A8C-7FAB-4403-BB5B-0AB9F65E24FE}" srcOrd="0" destOrd="0" presId="urn:microsoft.com/office/officeart/2005/8/layout/arrow2"/>
    <dgm:cxn modelId="{E09B324B-6F55-41AA-8E74-5CD55F1B69EF}" type="presParOf" srcId="{96392DF9-75AB-4B0B-A977-066F3A4B50D0}" destId="{B3F73347-13D1-4418-8B22-C3C81B58022C}" srcOrd="1" destOrd="0" presId="urn:microsoft.com/office/officeart/2005/8/layout/arrow2"/>
    <dgm:cxn modelId="{7C828F37-31BE-4401-B70B-77C8180CF0C3}" type="presParOf" srcId="{B3F73347-13D1-4418-8B22-C3C81B58022C}" destId="{984AD0C2-71A1-43CE-B672-80A5AF16651B}" srcOrd="0" destOrd="0" presId="urn:microsoft.com/office/officeart/2005/8/layout/arrow2"/>
    <dgm:cxn modelId="{08B4FA14-4C75-42B1-BDCB-BC15A2BB4BC8}" type="presParOf" srcId="{B3F73347-13D1-4418-8B22-C3C81B58022C}" destId="{0229119E-EBD0-4BBC-9DAC-0A9B81BFB332}" srcOrd="1" destOrd="0" presId="urn:microsoft.com/office/officeart/2005/8/layout/arrow2"/>
    <dgm:cxn modelId="{EE0CE68D-809D-46B4-8D93-82D6CCEC7ECC}" type="presParOf" srcId="{B3F73347-13D1-4418-8B22-C3C81B58022C}" destId="{DBC6133C-B799-43D6-A19D-BB5079205E0C}" srcOrd="2" destOrd="0" presId="urn:microsoft.com/office/officeart/2005/8/layout/arrow2"/>
    <dgm:cxn modelId="{E7B6F501-6713-4D47-8A86-B989B151A215}" type="presParOf" srcId="{B3F73347-13D1-4418-8B22-C3C81B58022C}" destId="{E371DCF9-7D67-479E-80BD-FDA90E4DDE25}" srcOrd="3" destOrd="0" presId="urn:microsoft.com/office/officeart/2005/8/layout/arrow2"/>
    <dgm:cxn modelId="{BFD727CB-A80D-4B6F-A892-1C05DF6AA597}" type="presParOf" srcId="{B3F73347-13D1-4418-8B22-C3C81B58022C}" destId="{2FF7F7A3-4C27-4C3E-989A-0104C7FE7AA2}" srcOrd="4" destOrd="0" presId="urn:microsoft.com/office/officeart/2005/8/layout/arrow2"/>
    <dgm:cxn modelId="{F27DFA35-6276-4A2C-9A4C-288166EF0B6C}" type="presParOf" srcId="{B3F73347-13D1-4418-8B22-C3C81B58022C}" destId="{CF5B7BAB-D439-4010-9413-E44D6E39887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03430-49C4-43CF-AFCE-3FBEC854AFE0}">
      <dsp:nvSpPr>
        <dsp:cNvPr id="0" name=""/>
        <dsp:cNvSpPr/>
      </dsp:nvSpPr>
      <dsp:spPr>
        <a:xfrm>
          <a:off x="152177" y="346322"/>
          <a:ext cx="2139525" cy="15897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Irányelv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10 lépés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Kódex</a:t>
          </a:r>
          <a:endParaRPr lang="en-US" sz="2100" kern="1200" dirty="0"/>
        </a:p>
      </dsp:txBody>
      <dsp:txXfrm>
        <a:off x="152177" y="346322"/>
        <a:ext cx="2139525" cy="1589716"/>
      </dsp:txXfrm>
    </dsp:sp>
    <dsp:sp modelId="{9DFD113D-DD02-4D84-99B6-4B821F73CBF7}">
      <dsp:nvSpPr>
        <dsp:cNvPr id="0" name=""/>
        <dsp:cNvSpPr/>
      </dsp:nvSpPr>
      <dsp:spPr>
        <a:xfrm>
          <a:off x="2947359" y="368817"/>
          <a:ext cx="2501674" cy="1584003"/>
        </a:xfrm>
        <a:prstGeom prst="rect">
          <a:avLst/>
        </a:prstGeom>
        <a:solidFill>
          <a:schemeClr val="accent1">
            <a:shade val="80000"/>
            <a:hueOff val="73969"/>
            <a:satOff val="-8592"/>
            <a:lumOff val="826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b="1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Humán erőforrások fejlesztése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/>
            <a:t>Eü. dolgozók képzése</a:t>
          </a:r>
          <a:endParaRPr lang="en-US" sz="2000" b="0" kern="1200" dirty="0"/>
        </a:p>
      </dsp:txBody>
      <dsp:txXfrm>
        <a:off x="2947359" y="368817"/>
        <a:ext cx="2501674" cy="1584003"/>
      </dsp:txXfrm>
    </dsp:sp>
    <dsp:sp modelId="{7DD26028-AA0B-4C6A-9366-DF1AA4E0666D}">
      <dsp:nvSpPr>
        <dsp:cNvPr id="0" name=""/>
        <dsp:cNvSpPr/>
      </dsp:nvSpPr>
      <dsp:spPr>
        <a:xfrm>
          <a:off x="195027" y="2120158"/>
          <a:ext cx="4783972" cy="2273214"/>
        </a:xfrm>
        <a:prstGeom prst="rect">
          <a:avLst/>
        </a:prstGeom>
        <a:solidFill>
          <a:schemeClr val="accent1">
            <a:shade val="80000"/>
            <a:hueOff val="147939"/>
            <a:satOff val="-17183"/>
            <a:lumOff val="1653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Elősegítés és támogatás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várandósfelkészítés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támogatás az intézményben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(bőrkontaktus, szoptatás, fejés segítése, </a:t>
          </a:r>
          <a:r>
            <a:rPr lang="en-US" sz="1800" kern="1200" dirty="0"/>
            <a:t>                             </a:t>
          </a:r>
          <a:r>
            <a:rPr lang="hu-HU" sz="1800" kern="1200" dirty="0"/>
            <a:t>igény szerinti szoptatás)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támogatás </a:t>
          </a:r>
          <a:r>
            <a:rPr lang="en-US" sz="1800" kern="1200" dirty="0"/>
            <a:t>a </a:t>
          </a:r>
          <a:r>
            <a:rPr lang="en-US" sz="1800" kern="1200" dirty="0" err="1"/>
            <a:t>hazabocsájtás</a:t>
          </a:r>
          <a:r>
            <a:rPr lang="en-US" sz="1800" kern="1200" dirty="0"/>
            <a:t> </a:t>
          </a:r>
          <a:r>
            <a:rPr lang="en-US" sz="1800" kern="1200" dirty="0" err="1"/>
            <a:t>után</a:t>
          </a:r>
          <a:endParaRPr lang="en-US" sz="1800" kern="1200" dirty="0"/>
        </a:p>
      </dsp:txBody>
      <dsp:txXfrm>
        <a:off x="195027" y="2120158"/>
        <a:ext cx="4783972" cy="2273214"/>
      </dsp:txXfrm>
    </dsp:sp>
    <dsp:sp modelId="{D824CA9C-C412-4EE6-BBCD-C8F0BBDEC251}">
      <dsp:nvSpPr>
        <dsp:cNvPr id="0" name=""/>
        <dsp:cNvSpPr/>
      </dsp:nvSpPr>
      <dsp:spPr>
        <a:xfrm>
          <a:off x="5549873" y="2201338"/>
          <a:ext cx="2041099" cy="2115621"/>
        </a:xfrm>
        <a:prstGeom prst="rect">
          <a:avLst/>
        </a:prstGeom>
        <a:solidFill>
          <a:schemeClr val="accent1">
            <a:shade val="80000"/>
            <a:hueOff val="221908"/>
            <a:satOff val="-25775"/>
            <a:lumOff val="2479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Védelem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Pótlás és cumi kerülése</a:t>
          </a:r>
          <a:endParaRPr lang="en-US" sz="24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Kódex</a:t>
          </a:r>
          <a:r>
            <a:rPr lang="en-US" sz="2400" kern="1200" dirty="0"/>
            <a:t> </a:t>
          </a:r>
          <a:r>
            <a:rPr lang="en-US" sz="2400" kern="1200" dirty="0" err="1"/>
            <a:t>betartása</a:t>
          </a:r>
          <a:endParaRPr lang="en-US" sz="2400" kern="1200" dirty="0"/>
        </a:p>
      </dsp:txBody>
      <dsp:txXfrm>
        <a:off x="5549873" y="2201338"/>
        <a:ext cx="2041099" cy="2115621"/>
      </dsp:txXfrm>
    </dsp:sp>
    <dsp:sp modelId="{1B1A5D6A-E537-4890-8186-E06EDA6AE18E}">
      <dsp:nvSpPr>
        <dsp:cNvPr id="0" name=""/>
        <dsp:cNvSpPr/>
      </dsp:nvSpPr>
      <dsp:spPr>
        <a:xfrm>
          <a:off x="6042474" y="368819"/>
          <a:ext cx="2139461" cy="1584003"/>
        </a:xfrm>
        <a:prstGeom prst="rect">
          <a:avLst/>
        </a:prstGeom>
        <a:solidFill>
          <a:schemeClr val="accent1">
            <a:shade val="80000"/>
            <a:hueOff val="295878"/>
            <a:satOff val="-34366"/>
            <a:lumOff val="3306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Struktúrális átalakítás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rooming-in</a:t>
          </a:r>
          <a:endParaRPr lang="en-US" sz="2400" kern="1200" dirty="0"/>
        </a:p>
      </dsp:txBody>
      <dsp:txXfrm>
        <a:off x="6042474" y="368819"/>
        <a:ext cx="2139461" cy="158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41A8C-7FAB-4403-BB5B-0AB9F65E24FE}">
      <dsp:nvSpPr>
        <dsp:cNvPr id="0" name=""/>
        <dsp:cNvSpPr/>
      </dsp:nvSpPr>
      <dsp:spPr>
        <a:xfrm>
          <a:off x="1890075" y="-38806"/>
          <a:ext cx="7107809" cy="36116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D0C2-71A1-43CE-B672-80A5AF16651B}">
      <dsp:nvSpPr>
        <dsp:cNvPr id="0" name=""/>
        <dsp:cNvSpPr/>
      </dsp:nvSpPr>
      <dsp:spPr>
        <a:xfrm>
          <a:off x="3288522" y="2453405"/>
          <a:ext cx="150246" cy="150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9119E-EBD0-4BBC-9DAC-0A9B81BFB332}">
      <dsp:nvSpPr>
        <dsp:cNvPr id="0" name=""/>
        <dsp:cNvSpPr/>
      </dsp:nvSpPr>
      <dsp:spPr>
        <a:xfrm>
          <a:off x="2615618" y="2567913"/>
          <a:ext cx="2653965" cy="104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12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Infrastruktúra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Személyi</a:t>
          </a:r>
          <a:r>
            <a:rPr lang="en-US" sz="2500" b="1" kern="1200" dirty="0"/>
            <a:t> </a:t>
          </a:r>
          <a:r>
            <a:rPr lang="en-US" sz="2500" b="1" kern="1200" dirty="0" err="1"/>
            <a:t>feltételek</a:t>
          </a:r>
          <a:endParaRPr lang="en-US" sz="2500" b="1" kern="1200" dirty="0"/>
        </a:p>
      </dsp:txBody>
      <dsp:txXfrm>
        <a:off x="2615618" y="2567913"/>
        <a:ext cx="2653965" cy="1043778"/>
      </dsp:txXfrm>
    </dsp:sp>
    <dsp:sp modelId="{DBC6133C-B799-43D6-A19D-BB5079205E0C}">
      <dsp:nvSpPr>
        <dsp:cNvPr id="0" name=""/>
        <dsp:cNvSpPr/>
      </dsp:nvSpPr>
      <dsp:spPr>
        <a:xfrm>
          <a:off x="4614736" y="1471748"/>
          <a:ext cx="271599" cy="271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1DCF9-7D67-479E-80BD-FDA90E4DDE25}">
      <dsp:nvSpPr>
        <dsp:cNvPr id="0" name=""/>
        <dsp:cNvSpPr/>
      </dsp:nvSpPr>
      <dsp:spPr>
        <a:xfrm>
          <a:off x="4048817" y="1831560"/>
          <a:ext cx="2488676" cy="17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1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Szemléletváltás</a:t>
          </a:r>
          <a:endParaRPr lang="en-US" sz="2800" b="1" kern="1200" dirty="0"/>
        </a:p>
      </dsp:txBody>
      <dsp:txXfrm>
        <a:off x="4048817" y="1831560"/>
        <a:ext cx="2488676" cy="1780131"/>
      </dsp:txXfrm>
    </dsp:sp>
    <dsp:sp modelId="{2FF7F7A3-4C27-4C3E-989A-0104C7FE7AA2}">
      <dsp:nvSpPr>
        <dsp:cNvPr id="0" name=""/>
        <dsp:cNvSpPr/>
      </dsp:nvSpPr>
      <dsp:spPr>
        <a:xfrm>
          <a:off x="6209659" y="874374"/>
          <a:ext cx="375615" cy="375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B7BAB-D439-4010-9413-E44D6E39887E}">
      <dsp:nvSpPr>
        <dsp:cNvPr id="0" name=""/>
        <dsp:cNvSpPr/>
      </dsp:nvSpPr>
      <dsp:spPr>
        <a:xfrm>
          <a:off x="6404706" y="974001"/>
          <a:ext cx="2597894" cy="266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3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Minőségbiztosítás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•</a:t>
          </a:r>
          <a:r>
            <a:rPr lang="en-US" sz="2400" kern="1200" dirty="0" err="1"/>
            <a:t>Felmérés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•</a:t>
          </a:r>
          <a:r>
            <a:rPr lang="en-US" sz="2400" kern="1200" dirty="0" err="1"/>
            <a:t>Monitorozás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•</a:t>
          </a:r>
          <a:r>
            <a:rPr lang="en-US" sz="2400" kern="1200" dirty="0" err="1"/>
            <a:t>Jó</a:t>
          </a:r>
          <a:r>
            <a:rPr lang="en-US" sz="2400" kern="1200" dirty="0"/>
            <a:t> </a:t>
          </a:r>
          <a:r>
            <a:rPr lang="en-US" sz="2400" kern="1200" dirty="0" err="1"/>
            <a:t>gyakorlat</a:t>
          </a:r>
          <a:r>
            <a:rPr lang="en-US" sz="2400" kern="1200" dirty="0"/>
            <a:t> –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</a:t>
          </a:r>
          <a:r>
            <a:rPr lang="en-US" sz="2400" kern="1200" dirty="0" err="1"/>
            <a:t>tapasztalatcsere</a:t>
          </a:r>
          <a:endParaRPr lang="en-US" sz="2400" kern="1200" dirty="0"/>
        </a:p>
      </dsp:txBody>
      <dsp:txXfrm>
        <a:off x="6404706" y="974001"/>
        <a:ext cx="2597894" cy="2667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2F4E-EC24-4F43-ACCB-DADCFCE6EA1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E0B0-3262-4D18-9E9C-21FB723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9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Ideal free fast food in a nice container</a:t>
            </a:r>
          </a:p>
          <a:p>
            <a:r>
              <a:rPr lang="hu-HU" dirty="0"/>
              <a:t>Ideális ingyenes gyorsétkezés szép edényben</a:t>
            </a:r>
          </a:p>
          <a:p>
            <a:r>
              <a:rPr lang="en-GB" dirty="0"/>
              <a:t>Breastfeeding might also protect against deaths in high-income countries. A meta-analysis of six high-quality studies showed that ever breastfeeding was associated with a 36% (95% CI 19–49) reduction in sudden infant deaths.34</a:t>
            </a:r>
            <a:endParaRPr lang="hu-HU" dirty="0"/>
          </a:p>
          <a:p>
            <a:r>
              <a:rPr lang="en-GB" dirty="0"/>
              <a:t>In terms of child morbidity, overwhelming evidence exists from 66 diff </a:t>
            </a:r>
            <a:r>
              <a:rPr lang="en-GB" dirty="0" err="1"/>
              <a:t>erent</a:t>
            </a:r>
            <a:r>
              <a:rPr lang="en-GB" dirty="0"/>
              <a:t> analyses, mostly from LMICs and including three randomised controlled trials, that breastfeeding protects against diarrhoea and respiratory infections (table).21</a:t>
            </a:r>
          </a:p>
          <a:p>
            <a:r>
              <a:rPr lang="en-GB" dirty="0"/>
              <a:t>About half of all diarrhoea episodes</a:t>
            </a:r>
          </a:p>
          <a:p>
            <a:r>
              <a:rPr lang="en-GB" dirty="0"/>
              <a:t>and a third of respiratory infections would be avoided by breastfeeding. Protection against hospital admissions</a:t>
            </a:r>
            <a:endParaRPr lang="hu-HU" dirty="0"/>
          </a:p>
          <a:p>
            <a:r>
              <a:rPr lang="en-GB" dirty="0"/>
              <a:t>due to these disorders is even greater: breastfeeding could prevent 72% of admissions for diarrhoea and 57% of those for respiratory infections. We discuss the risks associated with breastmilk substitutes in terms of biological and chemical contamination in appendix p 41. Our reviews suggest important protection against otitis media in children younger than 2 years of age, mostly from high-income settings, but inconclusive fi </a:t>
            </a:r>
            <a:r>
              <a:rPr lang="en-GB" dirty="0" err="1"/>
              <a:t>ndings</a:t>
            </a:r>
            <a:r>
              <a:rPr lang="en-GB" dirty="0"/>
              <a:t> for older children (table).22</a:t>
            </a:r>
          </a:p>
          <a:p>
            <a:r>
              <a:rPr lang="en-GB" dirty="0"/>
              <a:t>We saw no clear</a:t>
            </a:r>
          </a:p>
          <a:p>
            <a:r>
              <a:rPr lang="en-GB" dirty="0"/>
              <a:t>evidence of protection against allergic disorders: no association with eczema or food allergies and some evidence of protection against allergic rhinitis in children younger than 5 years.23</a:t>
            </a:r>
          </a:p>
          <a:p>
            <a:r>
              <a:rPr lang="en-GB" dirty="0"/>
              <a:t>When we analysed the</a:t>
            </a:r>
          </a:p>
          <a:p>
            <a:r>
              <a:rPr lang="en-GB" dirty="0"/>
              <a:t>29 studies of asthma, we noted statistically </a:t>
            </a:r>
            <a:r>
              <a:rPr lang="en-GB" dirty="0" err="1"/>
              <a:t>signifi</a:t>
            </a:r>
            <a:r>
              <a:rPr lang="en-GB" dirty="0"/>
              <a:t> cant evidence of a 9% (95% CI 2–15) reduction in asthma with breastfeeding, but eff </a:t>
            </a:r>
            <a:r>
              <a:rPr lang="en-GB" dirty="0" err="1"/>
              <a:t>ects</a:t>
            </a:r>
            <a:r>
              <a:rPr lang="en-GB" dirty="0"/>
              <a:t> were smaller and non-</a:t>
            </a:r>
            <a:r>
              <a:rPr lang="en-GB" dirty="0" err="1"/>
              <a:t>signifi</a:t>
            </a:r>
            <a:r>
              <a:rPr lang="en-GB" dirty="0"/>
              <a:t> cant when we restricted analyses to the 16 studies with tighter control of confounding (a reduction of 5% [−6 to 15]) or to the 13 cohort studies (6% reduction [−11 to 20]).</a:t>
            </a:r>
          </a:p>
          <a:p>
            <a:r>
              <a:rPr lang="en-GB" dirty="0"/>
              <a:t>Another meta-analysis of four randomised controlled trials showed a 58% (4–82) decrease in necrotising enterocolitis,34 in all settings.35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5404-065F-4344-A1B8-C23CACBB79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3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Yuan, C., Gaskins, A. J., Blaine, A. I., Zhang, C., Gillman, M. W.,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Missmer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A., ...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Chavarro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E. (2016). Association between cesarean birth and risk of obesity in offspring in childhood, adolescence, and early adulthood.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 pediatrics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(11), e162385-e162385.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EE0B0-3262-4D18-9E9C-21FB723B7A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4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3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7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3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58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6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5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463517-3812-4817-88FF-61B8E285C878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696B5D-BB4D-4C96-B6F5-A0BD3E95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cibrennanphotography.com/galleries/newborn-and-parent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&amp;ehk=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patymsnutritionworld.blogspot.com/2012/08/mother-to-mother-breastfeeding-suppor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974B-A7C8-466E-86E1-70698A3CE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Családbarát</a:t>
            </a:r>
            <a:r>
              <a:rPr lang="en-US" sz="4800" dirty="0"/>
              <a:t> </a:t>
            </a:r>
            <a:r>
              <a:rPr lang="en-US" sz="4800" dirty="0" err="1"/>
              <a:t>szülészet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17EC6-26FF-4D91-9025-CEFD9E019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Dr </a:t>
            </a:r>
            <a:r>
              <a:rPr lang="en-US" sz="2800" dirty="0" err="1"/>
              <a:t>Várady</a:t>
            </a:r>
            <a:r>
              <a:rPr lang="en-US" sz="2800" dirty="0"/>
              <a:t> </a:t>
            </a:r>
            <a:r>
              <a:rPr lang="en-US" sz="2800" dirty="0" err="1"/>
              <a:t>Erzsébet</a:t>
            </a:r>
            <a:endParaRPr lang="en-US" sz="2800" dirty="0"/>
          </a:p>
          <a:p>
            <a:r>
              <a:rPr lang="en-US" sz="4000" dirty="0" err="1"/>
              <a:t>neonatológus</a:t>
            </a:r>
            <a:r>
              <a:rPr lang="en-US" sz="4000" dirty="0"/>
              <a:t>, IBCLC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72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48" y="1617072"/>
            <a:ext cx="5197498" cy="801943"/>
          </a:xfrm>
        </p:spPr>
        <p:txBody>
          <a:bodyPr/>
          <a:lstStyle/>
          <a:p>
            <a:r>
              <a:rPr lang="hu-HU" dirty="0"/>
              <a:t>„Critical ga</a:t>
            </a:r>
            <a:r>
              <a:rPr lang="en-US" dirty="0"/>
              <a:t>p</a:t>
            </a:r>
            <a:r>
              <a:rPr lang="hu-HU" dirty="0"/>
              <a:t>”</a:t>
            </a:r>
            <a:r>
              <a:rPr lang="en-US" dirty="0"/>
              <a:t> – “</a:t>
            </a:r>
            <a:r>
              <a:rPr lang="en-US" dirty="0" err="1"/>
              <a:t>Kritikus</a:t>
            </a:r>
            <a:r>
              <a:rPr lang="en-US" dirty="0"/>
              <a:t> </a:t>
            </a:r>
            <a:r>
              <a:rPr lang="en-US" dirty="0" err="1"/>
              <a:t>hasadék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41" y="2052989"/>
            <a:ext cx="5733902" cy="412421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“.....</a:t>
            </a:r>
            <a:r>
              <a:rPr lang="hu-HU" sz="8000" dirty="0"/>
              <a:t>a hosszútávú egészségügyi hatásokat alábecsültük  az alapvető biológia és a humán-mikrobiális ekoszisztémával kapcsolatos </a:t>
            </a:r>
            <a:r>
              <a:rPr lang="hu-HU" sz="8000" b="1" dirty="0"/>
              <a:t>hiányos tudásunk </a:t>
            </a:r>
            <a:r>
              <a:rPr lang="hu-HU" sz="8000" dirty="0"/>
              <a:t>miatt</a:t>
            </a:r>
            <a:r>
              <a:rPr lang="hu-HU" sz="8000" b="1" dirty="0"/>
              <a:t>.</a:t>
            </a:r>
          </a:p>
          <a:p>
            <a:r>
              <a:rPr lang="hu-HU" sz="8000" b="1" dirty="0"/>
              <a:t>Cél: </a:t>
            </a:r>
          </a:p>
          <a:p>
            <a:pPr marL="457200" lvl="1" indent="0">
              <a:buNone/>
            </a:pPr>
            <a:r>
              <a:rPr lang="hu-HU" sz="7200" b="1" dirty="0"/>
              <a:t>természetes szülés előmozdítása</a:t>
            </a:r>
          </a:p>
          <a:p>
            <a:pPr marL="457200" lvl="1" indent="0">
              <a:buNone/>
            </a:pPr>
            <a:r>
              <a:rPr lang="hu-HU" sz="7200" b="1" dirty="0"/>
              <a:t>beavatkozások indikációjának gondos mérlegelése</a:t>
            </a:r>
          </a:p>
          <a:p>
            <a:pPr marL="457200" lvl="1" indent="0">
              <a:buNone/>
            </a:pPr>
            <a:r>
              <a:rPr lang="hu-HU" sz="7200" b="1" dirty="0"/>
              <a:t>további kutatások</a:t>
            </a:r>
          </a:p>
          <a:p>
            <a:pPr marL="0" indent="0">
              <a:buNone/>
            </a:pPr>
            <a:r>
              <a:rPr lang="hu-HU" sz="7200" dirty="0"/>
              <a:t>„I</a:t>
            </a:r>
            <a:r>
              <a:rPr lang="en-GB" sz="7200" dirty="0"/>
              <a:t>t has become apparent that long-term health risks were underestimated due to a </a:t>
            </a:r>
            <a:r>
              <a:rPr lang="en-GB" sz="7200" b="1" dirty="0">
                <a:solidFill>
                  <a:srgbClr val="C00000"/>
                </a:solidFill>
              </a:rPr>
              <a:t>critical gap </a:t>
            </a:r>
            <a:r>
              <a:rPr lang="en-GB" sz="7200" dirty="0"/>
              <a:t>in</a:t>
            </a:r>
            <a:r>
              <a:rPr lang="hu-HU" sz="7200" dirty="0"/>
              <a:t> </a:t>
            </a:r>
            <a:r>
              <a:rPr lang="en-GB" sz="7200" dirty="0"/>
              <a:t>the knowledge base of fundamental biology and the human-microbial ecosystem.</a:t>
            </a:r>
            <a:r>
              <a:rPr lang="hu-HU" sz="7200" dirty="0"/>
              <a:t>”</a:t>
            </a:r>
            <a:endParaRPr lang="en-GB" sz="7200" dirty="0"/>
          </a:p>
        </p:txBody>
      </p:sp>
      <p:sp>
        <p:nvSpPr>
          <p:cNvPr id="9" name="Rectangle 8"/>
          <p:cNvSpPr/>
          <p:nvPr/>
        </p:nvSpPr>
        <p:spPr>
          <a:xfrm>
            <a:off x="1" y="6175151"/>
            <a:ext cx="121243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/>
              <a:t>Dietert</a:t>
            </a:r>
            <a:r>
              <a:rPr lang="en-GB" dirty="0"/>
              <a:t> RR (2013) Natural Childbirth and Breastfeeding as Preventive Measures of Immune-Microbiome </a:t>
            </a:r>
            <a:r>
              <a:rPr lang="en-GB" dirty="0" err="1"/>
              <a:t>Dysbiosis</a:t>
            </a:r>
            <a:r>
              <a:rPr lang="en-GB" dirty="0"/>
              <a:t> and </a:t>
            </a:r>
            <a:r>
              <a:rPr lang="en-GB" dirty="0" err="1"/>
              <a:t>Misregulated</a:t>
            </a:r>
            <a:r>
              <a:rPr lang="en-GB" dirty="0"/>
              <a:t> Inflammation. J </a:t>
            </a:r>
            <a:r>
              <a:rPr lang="en-GB" dirty="0" err="1"/>
              <a:t>Anc</a:t>
            </a:r>
            <a:r>
              <a:rPr lang="en-GB" dirty="0"/>
              <a:t> Dis </a:t>
            </a:r>
            <a:r>
              <a:rPr lang="en-GB" dirty="0" err="1"/>
              <a:t>Prev</a:t>
            </a:r>
            <a:r>
              <a:rPr lang="en-GB" dirty="0"/>
              <a:t> Rem 1: 103.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44" y="47899"/>
            <a:ext cx="2040199" cy="2007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" y="47898"/>
            <a:ext cx="2725382" cy="1916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8" y="21600"/>
            <a:ext cx="1754702" cy="1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02" y="21600"/>
            <a:ext cx="2196000" cy="175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4056" y="1478567"/>
            <a:ext cx="171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Marlene Labbe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7067A1-FCDE-425C-BC57-D287C6980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2" y="2682071"/>
            <a:ext cx="4718050" cy="221233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7E5701-C559-4EB7-80BC-D298587CF82E}"/>
              </a:ext>
            </a:extLst>
          </p:cNvPr>
          <p:cNvSpPr/>
          <p:nvPr/>
        </p:nvSpPr>
        <p:spPr>
          <a:xfrm>
            <a:off x="1010945" y="5157464"/>
            <a:ext cx="424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Fotó</a:t>
            </a:r>
            <a:r>
              <a:rPr lang="en-US" dirty="0"/>
              <a:t>: www.supplychainleadersinsights.com.au</a:t>
            </a:r>
          </a:p>
        </p:txBody>
      </p:sp>
    </p:spTree>
    <p:extLst>
      <p:ext uri="{BB962C8B-B14F-4D97-AF65-F5344CB8AC3E}">
        <p14:creationId xmlns:p14="http://schemas.microsoft.com/office/powerpoint/2010/main" val="426059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4CC3-614B-411A-9EA0-B51821E9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Családbarát</a:t>
            </a:r>
            <a:r>
              <a:rPr lang="en-US" dirty="0"/>
              <a:t> </a:t>
            </a:r>
            <a:r>
              <a:rPr lang="en-US" dirty="0" err="1"/>
              <a:t>Szülészeti</a:t>
            </a:r>
            <a:r>
              <a:rPr lang="en-US" dirty="0"/>
              <a:t> </a:t>
            </a:r>
            <a:r>
              <a:rPr lang="en-US" dirty="0" err="1"/>
              <a:t>Ellátás</a:t>
            </a:r>
            <a:r>
              <a:rPr lang="en-US" dirty="0"/>
              <a:t>                         </a:t>
            </a:r>
            <a:r>
              <a:rPr lang="en-US" dirty="0" err="1"/>
              <a:t>megvalósulását</a:t>
            </a:r>
            <a:r>
              <a:rPr lang="en-US" dirty="0"/>
              <a:t> </a:t>
            </a:r>
            <a:r>
              <a:rPr lang="en-US" dirty="0" err="1"/>
              <a:t>segítő</a:t>
            </a:r>
            <a:r>
              <a:rPr lang="en-US" dirty="0"/>
              <a:t> </a:t>
            </a:r>
            <a:r>
              <a:rPr lang="en-US" dirty="0" err="1"/>
              <a:t>tényezők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7F6C28-6DFA-4A11-94B7-C0CE44F43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2040"/>
              </p:ext>
            </p:extLst>
          </p:nvPr>
        </p:nvGraphicFramePr>
        <p:xfrm>
          <a:off x="725861" y="2512244"/>
          <a:ext cx="10887961" cy="361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96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51A2E-4631-497E-9995-4A25E792C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Script MT Bold" panose="03040602040607080904" pitchFamily="66" charset="0"/>
              </a:rPr>
              <a:t>Köszönöm</a:t>
            </a:r>
            <a:r>
              <a:rPr lang="en-US" sz="6000" dirty="0">
                <a:latin typeface="Script MT Bold" panose="03040602040607080904" pitchFamily="66" charset="0"/>
              </a:rPr>
              <a:t> a </a:t>
            </a:r>
            <a:r>
              <a:rPr lang="en-US" sz="6000" dirty="0" err="1">
                <a:latin typeface="Script MT Bold" panose="03040602040607080904" pitchFamily="66" charset="0"/>
              </a:rPr>
              <a:t>figyelmet</a:t>
            </a:r>
            <a:endParaRPr lang="en-US" sz="6000" dirty="0">
              <a:latin typeface="Script MT Bold" panose="03040602040607080904" pitchFamily="66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8E3111-AB41-44D5-8580-36944D3A2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53" y="812981"/>
            <a:ext cx="3261783" cy="48926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21F5C5-32C3-48CD-9363-8E06F449183A}"/>
              </a:ext>
            </a:extLst>
          </p:cNvPr>
          <p:cNvSpPr/>
          <p:nvPr/>
        </p:nvSpPr>
        <p:spPr>
          <a:xfrm>
            <a:off x="7514804" y="5717522"/>
            <a:ext cx="386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hlinkClick r:id="rId3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Fotó</a:t>
            </a:r>
            <a:r>
              <a:rPr lang="en-US" dirty="0">
                <a:latin typeface="Arial" panose="020B0604020202020204" pitchFamily="34" charset="0"/>
                <a:hlinkClick r:id="rId3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stacibrennanphotography.com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3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DB28-44D8-46D8-82FC-622D6544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86" y="720673"/>
            <a:ext cx="2953009" cy="1783987"/>
          </a:xfrm>
        </p:spPr>
        <p:txBody>
          <a:bodyPr>
            <a:noAutofit/>
          </a:bodyPr>
          <a:lstStyle/>
          <a:p>
            <a:r>
              <a:rPr lang="en-US" sz="2800" dirty="0" err="1"/>
              <a:t>Páciens-centrikus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ellátás</a:t>
            </a:r>
            <a:r>
              <a:rPr lang="en-US" sz="2800" dirty="0"/>
              <a:t> (Picker)                        </a:t>
            </a:r>
            <a:r>
              <a:rPr lang="en-US" sz="2800" dirty="0" err="1"/>
              <a:t>pontjait</a:t>
            </a:r>
            <a:r>
              <a:rPr lang="en-US" sz="2800" dirty="0"/>
              <a:t>                              </a:t>
            </a:r>
            <a:br>
              <a:rPr lang="en-US" sz="2800" dirty="0"/>
            </a:br>
            <a:r>
              <a:rPr lang="en-US" sz="2800" dirty="0" err="1"/>
              <a:t>betartó</a:t>
            </a:r>
            <a:r>
              <a:rPr lang="en-US" sz="2800" dirty="0"/>
              <a:t> </a:t>
            </a:r>
            <a:r>
              <a:rPr lang="en-US" sz="2800" dirty="0" err="1"/>
              <a:t>intézmény</a:t>
            </a:r>
            <a:endParaRPr lang="en-US" sz="2800" dirty="0"/>
          </a:p>
        </p:txBody>
      </p:sp>
      <p:pic>
        <p:nvPicPr>
          <p:cNvPr id="4" name="Content Placeholder 3" descr="Principles of patient-centered care">
            <a:extLst>
              <a:ext uri="{FF2B5EF4-FFF2-40B4-BE49-F238E27FC236}">
                <a16:creationId xmlns:a16="http://schemas.microsoft.com/office/drawing/2014/main" id="{D58ACF7C-5D63-4B3F-B47C-E654FEEE3D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5" y="720673"/>
            <a:ext cx="8047796" cy="541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4B9BA-7F4E-470A-B1E2-71F21E68F8E2}"/>
              </a:ext>
            </a:extLst>
          </p:cNvPr>
          <p:cNvSpPr txBox="1"/>
          <p:nvPr/>
        </p:nvSpPr>
        <p:spPr>
          <a:xfrm>
            <a:off x="7088526" y="1321530"/>
            <a:ext cx="4202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páciens</a:t>
            </a:r>
            <a:r>
              <a:rPr lang="en-US" dirty="0"/>
              <a:t> </a:t>
            </a:r>
            <a:r>
              <a:rPr lang="en-US" dirty="0" err="1"/>
              <a:t>preferenciáinak</a:t>
            </a:r>
            <a:r>
              <a:rPr lang="en-US" dirty="0"/>
              <a:t> </a:t>
            </a:r>
            <a:r>
              <a:rPr lang="en-US" dirty="0" err="1"/>
              <a:t>tiszteletben</a:t>
            </a:r>
            <a:r>
              <a:rPr lang="en-US" dirty="0"/>
              <a:t> </a:t>
            </a:r>
            <a:r>
              <a:rPr lang="en-US" dirty="0" err="1"/>
              <a:t>tartása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43B8A-31DA-40B7-97CF-6B32492C1454}"/>
              </a:ext>
            </a:extLst>
          </p:cNvPr>
          <p:cNvSpPr/>
          <p:nvPr/>
        </p:nvSpPr>
        <p:spPr>
          <a:xfrm>
            <a:off x="7363131" y="1892355"/>
            <a:ext cx="37108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Az </a:t>
            </a:r>
            <a:r>
              <a:rPr lang="en-US" dirty="0" err="1"/>
              <a:t>ellátás</a:t>
            </a:r>
            <a:r>
              <a:rPr lang="en-US" dirty="0"/>
              <a:t> </a:t>
            </a:r>
            <a:r>
              <a:rPr lang="en-US" dirty="0" err="1"/>
              <a:t>koordinációja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intergrációja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1FEC0-D9F4-4331-A9B0-BEF00F9C6566}"/>
              </a:ext>
            </a:extLst>
          </p:cNvPr>
          <p:cNvSpPr/>
          <p:nvPr/>
        </p:nvSpPr>
        <p:spPr>
          <a:xfrm>
            <a:off x="8080513" y="2414898"/>
            <a:ext cx="207896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</a:rPr>
              <a:t>Információ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és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képzés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8DFF6-7ED3-4FE1-8FEB-A5C99B333920}"/>
              </a:ext>
            </a:extLst>
          </p:cNvPr>
          <p:cNvSpPr/>
          <p:nvPr/>
        </p:nvSpPr>
        <p:spPr>
          <a:xfrm>
            <a:off x="8222339" y="2934349"/>
            <a:ext cx="21613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Fizikai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komfort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9783EB-8213-475F-96B9-47D16ADD556D}"/>
              </a:ext>
            </a:extLst>
          </p:cNvPr>
          <p:cNvSpPr/>
          <p:nvPr/>
        </p:nvSpPr>
        <p:spPr>
          <a:xfrm>
            <a:off x="8078748" y="3507822"/>
            <a:ext cx="22635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Emocionális</a:t>
            </a:r>
            <a:r>
              <a:rPr lang="en-US" dirty="0"/>
              <a:t> </a:t>
            </a:r>
            <a:r>
              <a:rPr lang="en-US" dirty="0" err="1"/>
              <a:t>támogatás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2C28D-6EB4-4A64-BB30-F6A6E5918CDE}"/>
              </a:ext>
            </a:extLst>
          </p:cNvPr>
          <p:cNvSpPr/>
          <p:nvPr/>
        </p:nvSpPr>
        <p:spPr>
          <a:xfrm>
            <a:off x="7677978" y="4014841"/>
            <a:ext cx="30811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err="1">
                <a:solidFill>
                  <a:prstClr val="black"/>
                </a:solidFill>
              </a:rPr>
              <a:t>Család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és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barátok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bevonása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F2ECB-7E1E-438D-BFA9-73FE4877F4B6}"/>
              </a:ext>
            </a:extLst>
          </p:cNvPr>
          <p:cNvSpPr/>
          <p:nvPr/>
        </p:nvSpPr>
        <p:spPr>
          <a:xfrm>
            <a:off x="7919565" y="4545104"/>
            <a:ext cx="223990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</a:rPr>
              <a:t>Folyamatosság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és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átmenet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4FF19-BB7D-4439-AC90-BAAF810DD131}"/>
              </a:ext>
            </a:extLst>
          </p:cNvPr>
          <p:cNvSpPr/>
          <p:nvPr/>
        </p:nvSpPr>
        <p:spPr>
          <a:xfrm>
            <a:off x="7897922" y="5095333"/>
            <a:ext cx="213391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</a:rPr>
              <a:t>Hozzáférés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az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ellátáshoz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C87A8-32C0-4567-A68C-0297A2DDEC58}"/>
              </a:ext>
            </a:extLst>
          </p:cNvPr>
          <p:cNvSpPr/>
          <p:nvPr/>
        </p:nvSpPr>
        <p:spPr>
          <a:xfrm>
            <a:off x="4572000" y="5608559"/>
            <a:ext cx="4731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A </a:t>
            </a:r>
            <a:r>
              <a:rPr lang="en-US" sz="1600" dirty="0" err="1">
                <a:solidFill>
                  <a:prstClr val="black"/>
                </a:solidFill>
              </a:rPr>
              <a:t>páciens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preferenciáinak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tiszteletben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tartása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2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1266-C3E5-4F71-B8B7-8E6BB4DF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668128"/>
            <a:ext cx="10853531" cy="926992"/>
          </a:xfrm>
        </p:spPr>
        <p:txBody>
          <a:bodyPr>
            <a:noAutofit/>
          </a:bodyPr>
          <a:lstStyle/>
          <a:p>
            <a:r>
              <a:rPr lang="en-US" sz="3200" dirty="0" err="1"/>
              <a:t>Biztonságos</a:t>
            </a:r>
            <a:r>
              <a:rPr lang="en-US" sz="3200" dirty="0"/>
              <a:t>, </a:t>
            </a:r>
            <a:r>
              <a:rPr lang="en-US" sz="3200" dirty="0" err="1"/>
              <a:t>tisztelettudó</a:t>
            </a:r>
            <a:r>
              <a:rPr lang="en-US" sz="3200" dirty="0"/>
              <a:t> </a:t>
            </a:r>
            <a:r>
              <a:rPr lang="en-US" sz="3200" dirty="0" err="1"/>
              <a:t>AnyaCsecsemő-család</a:t>
            </a:r>
            <a:r>
              <a:rPr lang="en-US" sz="3200" dirty="0"/>
              <a:t> - </a:t>
            </a:r>
            <a:r>
              <a:rPr lang="en-US" sz="3200" dirty="0" err="1"/>
              <a:t>centrikus</a:t>
            </a:r>
            <a:r>
              <a:rPr lang="en-US" sz="3200" dirty="0"/>
              <a:t> </a:t>
            </a:r>
            <a:r>
              <a:rPr lang="en-US" sz="3200" dirty="0" err="1"/>
              <a:t>szülészeti</a:t>
            </a:r>
            <a:r>
              <a:rPr lang="en-US" sz="3200" dirty="0"/>
              <a:t> </a:t>
            </a:r>
            <a:r>
              <a:rPr lang="en-US" sz="3200" dirty="0" err="1"/>
              <a:t>ellátás</a:t>
            </a:r>
            <a:r>
              <a:rPr lang="en-US" sz="3200" dirty="0"/>
              <a:t> - ICI 12 </a:t>
            </a:r>
            <a:r>
              <a:rPr lang="en-US" sz="3200" dirty="0" err="1"/>
              <a:t>lépése</a:t>
            </a:r>
            <a:r>
              <a:rPr lang="en-US" sz="3200" dirty="0"/>
              <a:t>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DB2F-28E4-4FBC-BFFC-DD50B38C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0" y="1595120"/>
            <a:ext cx="10942984" cy="490735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Step 1 	</a:t>
            </a:r>
            <a:r>
              <a:rPr lang="en-US" dirty="0">
                <a:solidFill>
                  <a:srgbClr val="FF0000"/>
                </a:solidFill>
              </a:rPr>
              <a:t>Minden </a:t>
            </a:r>
            <a:r>
              <a:rPr lang="en-US" dirty="0" err="1">
                <a:solidFill>
                  <a:srgbClr val="FF0000"/>
                </a:solidFill>
              </a:rPr>
              <a:t>asszonyt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újszülöttet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együttérzéssel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tisztelettel</a:t>
            </a:r>
            <a:r>
              <a:rPr lang="en-US" dirty="0">
                <a:solidFill>
                  <a:srgbClr val="FF0000"/>
                </a:solidFill>
              </a:rPr>
              <a:t> … </a:t>
            </a:r>
            <a:r>
              <a:rPr lang="en-US" dirty="0" err="1">
                <a:solidFill>
                  <a:srgbClr val="FF0000"/>
                </a:solidFill>
              </a:rPr>
              <a:t>kezeljenek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tiszteletben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tartva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egyén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szokásait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értékeit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jogát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önkifejeződésre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információ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utáni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választásra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privát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szféra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biztosítására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Step 2	Respect every woman’s right to access and receive non-discriminatory and	free or at least affordable care….. </a:t>
            </a:r>
          </a:p>
          <a:p>
            <a:r>
              <a:rPr lang="en-US" dirty="0"/>
              <a:t>Step 3	 Routinely provide the </a:t>
            </a:r>
            <a:r>
              <a:rPr lang="en-US" dirty="0" err="1"/>
              <a:t>MotherBaby</a:t>
            </a:r>
            <a:r>
              <a:rPr lang="en-US" dirty="0"/>
              <a:t>-Family maternity care model integrating the	midwifery scope of practice and philosophy…	</a:t>
            </a:r>
          </a:p>
          <a:p>
            <a:r>
              <a:rPr lang="en-US" dirty="0"/>
              <a:t>Step 4  </a:t>
            </a:r>
            <a:r>
              <a:rPr lang="en-US" dirty="0" err="1">
                <a:solidFill>
                  <a:srgbClr val="FF0000"/>
                </a:solidFill>
              </a:rPr>
              <a:t>Ismerjék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anyák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jogát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arra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folyamatos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támogatásban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részesüljön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vajúdás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szülés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egészségügyi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ellátók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általa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választott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társak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személyében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Step 5 </a:t>
            </a:r>
            <a:r>
              <a:rPr lang="en-US" dirty="0" err="1">
                <a:solidFill>
                  <a:srgbClr val="FF0000"/>
                </a:solidFill>
              </a:rPr>
              <a:t>Ajánljanak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fel</a:t>
            </a:r>
            <a:r>
              <a:rPr lang="en-US" dirty="0">
                <a:solidFill>
                  <a:srgbClr val="FF0000"/>
                </a:solidFill>
              </a:rPr>
              <a:t> non-</a:t>
            </a:r>
            <a:r>
              <a:rPr lang="en-US" dirty="0" err="1">
                <a:solidFill>
                  <a:srgbClr val="FF0000"/>
                </a:solidFill>
              </a:rPr>
              <a:t>farmakológiai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fájdalomcsillapítást</a:t>
            </a:r>
            <a:r>
              <a:rPr lang="en-US" dirty="0">
                <a:solidFill>
                  <a:srgbClr val="FF0000"/>
                </a:solidFill>
              </a:rPr>
              <a:t>, mint </a:t>
            </a:r>
            <a:r>
              <a:rPr lang="en-US" dirty="0" err="1">
                <a:solidFill>
                  <a:srgbClr val="FF0000"/>
                </a:solidFill>
              </a:rPr>
              <a:t>első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biztonságos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opciót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 If pharmacological pain relief options are available and requested, explain their benefits and risks.  </a:t>
            </a:r>
          </a:p>
          <a:p>
            <a:r>
              <a:rPr lang="en-US" dirty="0"/>
              <a:t>Step 6	Provide evidence-based practices beneficial for the </a:t>
            </a:r>
            <a:r>
              <a:rPr lang="en-US" dirty="0" err="1"/>
              <a:t>MotherBaby</a:t>
            </a:r>
            <a:r>
              <a:rPr lang="en-US" dirty="0"/>
              <a:t>-Family throughout the entire childbearing continuum. </a:t>
            </a:r>
          </a:p>
          <a:p>
            <a:r>
              <a:rPr lang="en-US" dirty="0"/>
              <a:t>Step 7	Avoid	potentially harmful procedures and practices	………………</a:t>
            </a:r>
          </a:p>
          <a:p>
            <a:r>
              <a:rPr lang="en-US" dirty="0"/>
              <a:t>Step 8	Implement	measures that enhance wellness and prevent illness for the </a:t>
            </a:r>
            <a:r>
              <a:rPr lang="en-US" dirty="0" err="1"/>
              <a:t>MotherBaby</a:t>
            </a:r>
            <a:r>
              <a:rPr lang="en-US" dirty="0"/>
              <a:t>-Family…….. </a:t>
            </a:r>
          </a:p>
          <a:p>
            <a:r>
              <a:rPr lang="en-US" dirty="0" err="1"/>
              <a:t>Ajánlják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a </a:t>
            </a:r>
          </a:p>
          <a:p>
            <a:r>
              <a:rPr lang="en-US" dirty="0"/>
              <a:t> Step 10	</a:t>
            </a:r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támogató</a:t>
            </a:r>
            <a:r>
              <a:rPr lang="en-US" dirty="0">
                <a:solidFill>
                  <a:srgbClr val="FF0000"/>
                </a:solidFill>
              </a:rPr>
              <a:t> HR </a:t>
            </a:r>
            <a:r>
              <a:rPr lang="en-US" dirty="0" err="1">
                <a:solidFill>
                  <a:srgbClr val="FF0000"/>
                </a:solidFill>
              </a:rPr>
              <a:t>politika</a:t>
            </a:r>
            <a:r>
              <a:rPr lang="en-US" dirty="0"/>
              <a:t>………….. in a </a:t>
            </a:r>
            <a:r>
              <a:rPr lang="en-US" dirty="0" err="1">
                <a:solidFill>
                  <a:srgbClr val="FF0000"/>
                </a:solidFill>
              </a:rPr>
              <a:t>pozitív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munkahelyi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légkörben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r>
              <a:rPr lang="en-US" dirty="0"/>
              <a:t>Step 11	Provide a continuum of collaborative care with all relevant health care providers, institutions, and organizations </a:t>
            </a:r>
          </a:p>
          <a:p>
            <a:endParaRPr lang="en-US" sz="600" dirty="0"/>
          </a:p>
          <a:p>
            <a:r>
              <a:rPr lang="en-US" dirty="0"/>
              <a:t>                  </a:t>
            </a:r>
            <a:r>
              <a:rPr lang="en-US" sz="3800" dirty="0"/>
              <a:t>12. </a:t>
            </a:r>
            <a:r>
              <a:rPr lang="en-US" sz="3800" dirty="0" err="1"/>
              <a:t>lépés</a:t>
            </a:r>
            <a:r>
              <a:rPr lang="en-US" sz="3800" dirty="0"/>
              <a:t> </a:t>
            </a:r>
            <a:r>
              <a:rPr lang="en-US" sz="3800" dirty="0" err="1"/>
              <a:t>Valósítsák</a:t>
            </a:r>
            <a:r>
              <a:rPr lang="en-US" sz="3800" dirty="0"/>
              <a:t> meg a </a:t>
            </a:r>
            <a:r>
              <a:rPr lang="en-US" sz="3800" dirty="0" err="1"/>
              <a:t>felülvizsgált</a:t>
            </a:r>
            <a:r>
              <a:rPr lang="en-US" sz="3800" dirty="0"/>
              <a:t> BBKK 10 </a:t>
            </a:r>
            <a:r>
              <a:rPr lang="en-US" sz="3800" dirty="0" err="1"/>
              <a:t>pontját</a:t>
            </a:r>
            <a:r>
              <a:rPr lang="en-US" sz="3800" dirty="0"/>
              <a:t>: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800" dirty="0"/>
              <a:t>                             </a:t>
            </a:r>
            <a:r>
              <a:rPr lang="en-US" dirty="0"/>
              <a:t>A </a:t>
            </a:r>
            <a:r>
              <a:rPr lang="en-US" dirty="0" err="1"/>
              <a:t>szoptatás</a:t>
            </a:r>
            <a:r>
              <a:rPr lang="en-US" dirty="0"/>
              <a:t> </a:t>
            </a:r>
            <a:r>
              <a:rPr lang="en-US" dirty="0" err="1"/>
              <a:t>védelme</a:t>
            </a:r>
            <a:r>
              <a:rPr lang="en-US" dirty="0"/>
              <a:t>, </a:t>
            </a:r>
            <a:r>
              <a:rPr lang="en-US" dirty="0" err="1"/>
              <a:t>elősegítése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r>
              <a:rPr lang="en-US" dirty="0"/>
              <a:t> a  </a:t>
            </a:r>
            <a:r>
              <a:rPr lang="en-US" dirty="0" err="1"/>
              <a:t>szülészeti</a:t>
            </a:r>
            <a:r>
              <a:rPr lang="en-US" dirty="0"/>
              <a:t> </a:t>
            </a:r>
            <a:r>
              <a:rPr lang="en-US" dirty="0" err="1"/>
              <a:t>ellátást</a:t>
            </a:r>
            <a:r>
              <a:rPr lang="en-US" dirty="0"/>
              <a:t> </a:t>
            </a:r>
            <a:r>
              <a:rPr lang="en-US" dirty="0" err="1"/>
              <a:t>nyújtó</a:t>
            </a:r>
            <a:r>
              <a:rPr lang="en-US" dirty="0"/>
              <a:t> </a:t>
            </a:r>
            <a:r>
              <a:rPr lang="en-US" dirty="0" err="1"/>
              <a:t>intézményekben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34D4E4-67C6-42DB-AB5C-B766B75277A6}"/>
              </a:ext>
            </a:extLst>
          </p:cNvPr>
          <p:cNvSpPr/>
          <p:nvPr/>
        </p:nvSpPr>
        <p:spPr>
          <a:xfrm>
            <a:off x="506896" y="5436705"/>
            <a:ext cx="10982738" cy="1300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B4E8-7244-4431-9358-28FA35E5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csecsemő ellátásának etikája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59440-3BDE-468E-8912-5AAB6474BF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6992" y="2017343"/>
            <a:ext cx="6810100" cy="4752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A4CA-E27A-453C-92C6-E6272CB5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700" y="1910694"/>
            <a:ext cx="4645152" cy="416163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sz="3600" b="1" dirty="0"/>
              <a:t>A </a:t>
            </a:r>
            <a:r>
              <a:rPr lang="en-GB" sz="3600" b="1" dirty="0" err="1"/>
              <a:t>csecsemő</a:t>
            </a:r>
            <a:endParaRPr lang="en-GB" sz="2300" dirty="0"/>
          </a:p>
          <a:p>
            <a:r>
              <a:rPr lang="en-GB" sz="2800" dirty="0" err="1"/>
              <a:t>nem</a:t>
            </a:r>
            <a:r>
              <a:rPr lang="en-GB" sz="2800" dirty="0"/>
              <a:t> </a:t>
            </a:r>
            <a:r>
              <a:rPr lang="en-GB" sz="2800" dirty="0" err="1"/>
              <a:t>rendelkezik</a:t>
            </a:r>
            <a:r>
              <a:rPr lang="en-GB" sz="2800" dirty="0"/>
              <a:t> </a:t>
            </a:r>
            <a:r>
              <a:rPr lang="en-GB" sz="2800" dirty="0" err="1"/>
              <a:t>értékítélettel</a:t>
            </a:r>
            <a:endParaRPr lang="en-GB" sz="1800" dirty="0"/>
          </a:p>
          <a:p>
            <a:r>
              <a:rPr lang="en-GB" sz="2800" dirty="0" err="1"/>
              <a:t>nem</a:t>
            </a:r>
            <a:r>
              <a:rPr lang="en-GB" sz="2800" dirty="0"/>
              <a:t> </a:t>
            </a:r>
            <a:r>
              <a:rPr lang="en-GB" sz="2800" dirty="0" err="1"/>
              <a:t>lehet</a:t>
            </a:r>
            <a:r>
              <a:rPr lang="en-GB" sz="2800" dirty="0"/>
              <a:t> </a:t>
            </a:r>
            <a:r>
              <a:rPr lang="en-GB" sz="2800" dirty="0" err="1"/>
              <a:t>tájékoztatni</a:t>
            </a:r>
            <a:endParaRPr lang="en-GB" sz="1800" dirty="0"/>
          </a:p>
          <a:p>
            <a:r>
              <a:rPr lang="en-GB" sz="2800" dirty="0" err="1"/>
              <a:t>nincs</a:t>
            </a:r>
            <a:r>
              <a:rPr lang="en-GB" sz="2800" dirty="0"/>
              <a:t> </a:t>
            </a:r>
            <a:r>
              <a:rPr lang="en-GB" sz="2800" dirty="0" err="1"/>
              <a:t>módjában</a:t>
            </a:r>
            <a:r>
              <a:rPr lang="en-GB" sz="2800" dirty="0"/>
              <a:t> </a:t>
            </a:r>
            <a:r>
              <a:rPr lang="en-GB" sz="2800" dirty="0" err="1"/>
              <a:t>választani</a:t>
            </a:r>
            <a:r>
              <a:rPr lang="en-GB" sz="2800" dirty="0"/>
              <a:t> </a:t>
            </a:r>
            <a:endParaRPr lang="en-GB" sz="1800" dirty="0"/>
          </a:p>
          <a:p>
            <a:r>
              <a:rPr lang="en-GB" sz="2800" u="sng" dirty="0" err="1"/>
              <a:t>teljes</a:t>
            </a:r>
            <a:r>
              <a:rPr lang="en-GB" sz="2800" u="sng" dirty="0"/>
              <a:t> </a:t>
            </a:r>
            <a:r>
              <a:rPr lang="en-GB" sz="2800" u="sng" dirty="0" err="1"/>
              <a:t>mértékben</a:t>
            </a:r>
            <a:r>
              <a:rPr lang="en-GB" sz="2800" u="sng" dirty="0"/>
              <a:t> </a:t>
            </a:r>
            <a:r>
              <a:rPr lang="en-GB" sz="2800" u="sng" dirty="0" err="1"/>
              <a:t>másokra</a:t>
            </a:r>
            <a:r>
              <a:rPr lang="en-GB" sz="2800" u="sng" dirty="0"/>
              <a:t> van  </a:t>
            </a:r>
            <a:endParaRPr lang="en-GB" sz="1800" dirty="0"/>
          </a:p>
          <a:p>
            <a:pPr marL="0" indent="0">
              <a:buNone/>
            </a:pPr>
            <a:r>
              <a:rPr lang="hu-HU" sz="2800" dirty="0"/>
              <a:t>    </a:t>
            </a:r>
            <a:r>
              <a:rPr lang="en-GB" sz="2800" u="sng" dirty="0" err="1"/>
              <a:t>utalva</a:t>
            </a:r>
            <a:r>
              <a:rPr lang="en-GB" sz="2800" u="sng" dirty="0"/>
              <a:t>, </a:t>
            </a:r>
            <a:r>
              <a:rPr lang="en-GB" sz="2800" u="sng" dirty="0" err="1"/>
              <a:t>hogy</a:t>
            </a:r>
            <a:r>
              <a:rPr lang="en-GB" sz="2800" u="sng" dirty="0"/>
              <a:t> </a:t>
            </a:r>
            <a:r>
              <a:rPr lang="en-GB" sz="2800" u="sng" dirty="0" err="1"/>
              <a:t>az</a:t>
            </a:r>
            <a:r>
              <a:rPr lang="en-GB" sz="2800" u="sng" dirty="0"/>
              <a:t> </a:t>
            </a:r>
            <a:r>
              <a:rPr lang="en-GB" sz="2800" u="sng" dirty="0" err="1"/>
              <a:t>érdekeit</a:t>
            </a:r>
            <a:r>
              <a:rPr lang="en-GB" sz="2800" u="sng" dirty="0"/>
              <a:t> </a:t>
            </a:r>
            <a:r>
              <a:rPr lang="en-GB" sz="2800" u="sng" dirty="0" err="1"/>
              <a:t>védjék</a:t>
            </a:r>
            <a:endParaRPr lang="en-GB" sz="1800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hu-HU" sz="2300" i="1" dirty="0"/>
              <a:t>   </a:t>
            </a:r>
            <a:r>
              <a:rPr lang="en-GB" sz="2300" i="1" dirty="0" err="1"/>
              <a:t>Pomerance</a:t>
            </a:r>
            <a:r>
              <a:rPr lang="hu-HU" sz="2300" i="1" dirty="0"/>
              <a:t>. J. előadása </a:t>
            </a:r>
            <a:r>
              <a:rPr lang="en-GB" sz="2300" i="1" dirty="0"/>
              <a:t>  Boston 2001</a:t>
            </a:r>
            <a:endParaRPr lang="en-GB" sz="23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B9B7F-C82A-47BF-8EF0-CA50E9799DAC}"/>
              </a:ext>
            </a:extLst>
          </p:cNvPr>
          <p:cNvSpPr txBox="1"/>
          <p:nvPr/>
        </p:nvSpPr>
        <p:spPr>
          <a:xfrm>
            <a:off x="3941686" y="553966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WHO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9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902D-1578-421C-A0D0-8006C5A4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 a </a:t>
            </a:r>
            <a:r>
              <a:rPr lang="en-US" dirty="0" err="1"/>
              <a:t>családbarát</a:t>
            </a:r>
            <a:r>
              <a:rPr lang="en-US" dirty="0"/>
              <a:t> </a:t>
            </a:r>
            <a:r>
              <a:rPr lang="en-US" dirty="0" err="1"/>
              <a:t>szülészeti</a:t>
            </a:r>
            <a:r>
              <a:rPr lang="en-US" dirty="0"/>
              <a:t> </a:t>
            </a:r>
            <a:r>
              <a:rPr lang="en-US" dirty="0" err="1"/>
              <a:t>ellátás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E2DE-A845-4934-BFE9-69D77054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en-US" dirty="0"/>
              <a:t>A</a:t>
            </a:r>
            <a:r>
              <a:rPr lang="hu-HU" dirty="0"/>
              <a:t>nya- és bababarát” alapelvek</a:t>
            </a:r>
            <a:r>
              <a:rPr lang="en-US" dirty="0"/>
              <a:t> –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International Childbirth Initiative 12 </a:t>
            </a:r>
            <a:r>
              <a:rPr lang="en-US" dirty="0" err="1"/>
              <a:t>lépése</a:t>
            </a:r>
            <a:r>
              <a:rPr lang="hu-HU" dirty="0"/>
              <a:t>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WHO</a:t>
            </a:r>
            <a:r>
              <a:rPr lang="hu-HU" dirty="0"/>
              <a:t>/UNICEF Bababarát Kórház</a:t>
            </a:r>
            <a:r>
              <a:rPr lang="en-US" dirty="0"/>
              <a:t> </a:t>
            </a:r>
            <a:r>
              <a:rPr lang="en-US" dirty="0" err="1"/>
              <a:t>Kezdeményezés</a:t>
            </a:r>
            <a:r>
              <a:rPr lang="en-US" dirty="0"/>
              <a:t> – felülvizsgált:2018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WHO </a:t>
            </a:r>
            <a:r>
              <a:rPr lang="hu-HU" dirty="0"/>
              <a:t> „Anyabarát” minősítés</a:t>
            </a:r>
            <a:r>
              <a:rPr lang="en-US" dirty="0"/>
              <a:t> </a:t>
            </a:r>
            <a:r>
              <a:rPr lang="en-US" dirty="0" err="1"/>
              <a:t>alapelvei</a:t>
            </a:r>
            <a:endParaRPr lang="en-US" dirty="0"/>
          </a:p>
          <a:p>
            <a:r>
              <a:rPr lang="en-US" dirty="0" err="1"/>
              <a:t>Kötődés</a:t>
            </a:r>
            <a:r>
              <a:rPr lang="en-US" dirty="0"/>
              <a:t> </a:t>
            </a:r>
            <a:r>
              <a:rPr lang="en-US" dirty="0" err="1"/>
              <a:t>elősegítése</a:t>
            </a:r>
            <a:r>
              <a:rPr lang="en-US" dirty="0"/>
              <a:t> – a </a:t>
            </a:r>
            <a:r>
              <a:rPr lang="en-US" dirty="0" err="1"/>
              <a:t>szeretet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család</a:t>
            </a:r>
            <a:r>
              <a:rPr lang="en-US" dirty="0"/>
              <a:t> </a:t>
            </a:r>
            <a:r>
              <a:rPr lang="en-US" dirty="0" err="1"/>
              <a:t>születése</a:t>
            </a:r>
            <a:r>
              <a:rPr lang="en-US" dirty="0"/>
              <a:t> /</a:t>
            </a:r>
            <a:r>
              <a:rPr lang="en-US" dirty="0" err="1"/>
              <a:t>megerősítése</a:t>
            </a:r>
            <a:endParaRPr lang="en-US" dirty="0"/>
          </a:p>
          <a:p>
            <a:r>
              <a:rPr lang="en-US" dirty="0" err="1"/>
              <a:t>Fentiek</a:t>
            </a:r>
            <a:r>
              <a:rPr lang="en-US" dirty="0"/>
              <a:t> </a:t>
            </a:r>
            <a:r>
              <a:rPr lang="en-US" dirty="0" err="1"/>
              <a:t>magukba</a:t>
            </a:r>
            <a:r>
              <a:rPr lang="en-US" dirty="0"/>
              <a:t> </a:t>
            </a:r>
            <a:r>
              <a:rPr lang="en-US" dirty="0" err="1"/>
              <a:t>foglalják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család</a:t>
            </a:r>
            <a:r>
              <a:rPr lang="en-US" dirty="0"/>
              <a:t> </a:t>
            </a:r>
            <a:r>
              <a:rPr lang="en-US" dirty="0" err="1"/>
              <a:t>integrálását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5022-B7BE-4225-92BE-FD4CE19E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743593"/>
            <a:ext cx="10754139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ICI 12 </a:t>
            </a:r>
            <a:r>
              <a:rPr lang="en-US" dirty="0" err="1"/>
              <a:t>pontját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intézményekkel</a:t>
            </a:r>
            <a:r>
              <a:rPr lang="en-US" dirty="0"/>
              <a:t> </a:t>
            </a:r>
            <a:r>
              <a:rPr lang="en-US" dirty="0" err="1"/>
              <a:t>konszenzusban</a:t>
            </a:r>
            <a:r>
              <a:rPr lang="en-US" dirty="0"/>
              <a:t> </a:t>
            </a:r>
            <a:r>
              <a:rPr lang="en-US" dirty="0" err="1"/>
              <a:t>fejlesztették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4C459-3631-4243-92E5-7A1FFB80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78512"/>
            <a:ext cx="9601196" cy="393589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sz="3800" b="1" dirty="0"/>
              <a:t>International Federation of </a:t>
            </a:r>
            <a:r>
              <a:rPr lang="en-US" sz="3800" b="1" dirty="0" err="1"/>
              <a:t>Gynaecology</a:t>
            </a:r>
            <a:r>
              <a:rPr lang="en-US" sz="3800" b="1" dirty="0"/>
              <a:t> and Obstetrics (FIGO)</a:t>
            </a:r>
          </a:p>
          <a:p>
            <a:r>
              <a:rPr lang="en-US" sz="2900" dirty="0"/>
              <a:t>International </a:t>
            </a:r>
            <a:r>
              <a:rPr lang="en-US" sz="2900" dirty="0" err="1"/>
              <a:t>MotherBaby</a:t>
            </a:r>
            <a:r>
              <a:rPr lang="en-US" sz="2900" dirty="0"/>
              <a:t> Childbirth Organization (IMBCO)</a:t>
            </a:r>
          </a:p>
          <a:p>
            <a:r>
              <a:rPr lang="en-US" sz="2900" dirty="0"/>
              <a:t>White Ribbon Alliance for Safe Motherhood (WRA)</a:t>
            </a:r>
          </a:p>
          <a:p>
            <a:r>
              <a:rPr lang="en-US" sz="3800" b="1" dirty="0"/>
              <a:t>International Confederation of Midwives (ICM)</a:t>
            </a:r>
          </a:p>
          <a:p>
            <a:r>
              <a:rPr lang="en-US" sz="3800" b="1" dirty="0"/>
              <a:t>International Pediatrics Association (IPA)</a:t>
            </a:r>
          </a:p>
          <a:p>
            <a:r>
              <a:rPr lang="en-US" sz="2900" dirty="0"/>
              <a:t>Lamaze International</a:t>
            </a:r>
          </a:p>
          <a:p>
            <a:r>
              <a:rPr lang="en-US" sz="2900" dirty="0"/>
              <a:t>International Childbirth Education Association (ICEA) </a:t>
            </a:r>
          </a:p>
          <a:p>
            <a:r>
              <a:rPr lang="en-US" sz="2900" dirty="0"/>
              <a:t>Every Mother Counts </a:t>
            </a:r>
          </a:p>
          <a:p>
            <a:r>
              <a:rPr lang="en-US" sz="2900" dirty="0" err="1"/>
              <a:t>Bumi</a:t>
            </a:r>
            <a:r>
              <a:rPr lang="en-US" sz="2900" dirty="0"/>
              <a:t> </a:t>
            </a:r>
            <a:r>
              <a:rPr lang="en-US" sz="2900" dirty="0" err="1"/>
              <a:t>Sehat</a:t>
            </a:r>
            <a:r>
              <a:rPr lang="en-US" sz="2900" dirty="0"/>
              <a:t> Foundation</a:t>
            </a:r>
          </a:p>
          <a:p>
            <a:r>
              <a:rPr lang="en-US" sz="2900" dirty="0"/>
              <a:t>DONA International</a:t>
            </a:r>
          </a:p>
          <a:p>
            <a:r>
              <a:rPr lang="en-US" sz="2900" dirty="0"/>
              <a:t>Mercy in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CA07-176F-4EC3-B704-B984E119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IMBCI*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alapelve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EE02-BB51-47E1-8D49-7AEF481B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A </a:t>
            </a:r>
            <a:r>
              <a:rPr lang="en-US" sz="5100" dirty="0" err="1"/>
              <a:t>várandósság</a:t>
            </a:r>
            <a:r>
              <a:rPr lang="en-US" sz="5100" dirty="0"/>
              <a:t>, </a:t>
            </a:r>
            <a:r>
              <a:rPr lang="en-US" sz="5100" dirty="0" err="1"/>
              <a:t>vajúdás</a:t>
            </a:r>
            <a:r>
              <a:rPr lang="en-US" sz="5100" dirty="0"/>
              <a:t>, </a:t>
            </a:r>
            <a:r>
              <a:rPr lang="en-US" sz="5100" dirty="0" err="1"/>
              <a:t>szülés</a:t>
            </a:r>
            <a:r>
              <a:rPr lang="en-US" sz="5100" dirty="0"/>
              <a:t> </a:t>
            </a:r>
            <a:r>
              <a:rPr lang="en-US" sz="5100" dirty="0" err="1"/>
              <a:t>és</a:t>
            </a:r>
            <a:r>
              <a:rPr lang="en-US" sz="5100" dirty="0"/>
              <a:t> </a:t>
            </a:r>
            <a:r>
              <a:rPr lang="en-US" sz="5100" dirty="0" err="1"/>
              <a:t>szoptatás</a:t>
            </a:r>
            <a:r>
              <a:rPr lang="en-US" sz="5100" dirty="0"/>
              <a:t>                                                                     </a:t>
            </a:r>
            <a:r>
              <a:rPr lang="en-US" sz="5100" dirty="0" err="1"/>
              <a:t>normális</a:t>
            </a:r>
            <a:r>
              <a:rPr lang="en-US" sz="5100" dirty="0"/>
              <a:t> </a:t>
            </a:r>
            <a:r>
              <a:rPr lang="en-US" sz="5100" dirty="0" err="1"/>
              <a:t>és</a:t>
            </a:r>
            <a:r>
              <a:rPr lang="en-US" sz="5100" dirty="0"/>
              <a:t> </a:t>
            </a:r>
            <a:r>
              <a:rPr lang="en-US" sz="5100" dirty="0" err="1"/>
              <a:t>egészséges</a:t>
            </a:r>
            <a:r>
              <a:rPr lang="en-US" sz="5100" dirty="0"/>
              <a:t> </a:t>
            </a:r>
            <a:r>
              <a:rPr lang="en-US" sz="5100" dirty="0" err="1"/>
              <a:t>folyamatok</a:t>
            </a:r>
            <a:r>
              <a:rPr lang="en-US" sz="5100" dirty="0"/>
              <a:t>, </a:t>
            </a:r>
            <a:r>
              <a:rPr lang="en-US" sz="5100" dirty="0" err="1"/>
              <a:t>melyek</a:t>
            </a:r>
            <a:r>
              <a:rPr lang="en-US" sz="5100" dirty="0"/>
              <a:t> a </a:t>
            </a:r>
            <a:r>
              <a:rPr lang="en-US" sz="5100" b="1" i="1" dirty="0" err="1"/>
              <a:t>legtöbb</a:t>
            </a:r>
            <a:r>
              <a:rPr lang="en-US" sz="5100" b="1" i="1" dirty="0"/>
              <a:t> </a:t>
            </a:r>
            <a:r>
              <a:rPr lang="en-US" sz="5100" b="1" i="1" dirty="0" err="1"/>
              <a:t>esetben</a:t>
            </a:r>
            <a:r>
              <a:rPr lang="en-US" sz="5100" b="1" i="1" dirty="0"/>
              <a:t>                                             </a:t>
            </a:r>
            <a:r>
              <a:rPr lang="en-US" sz="5100" dirty="0" err="1"/>
              <a:t>csak</a:t>
            </a:r>
            <a:r>
              <a:rPr lang="en-US" sz="5100" dirty="0"/>
              <a:t> </a:t>
            </a:r>
            <a:r>
              <a:rPr lang="en-US" sz="5100" b="1" dirty="0" err="1"/>
              <a:t>odafigyelést</a:t>
            </a:r>
            <a:r>
              <a:rPr lang="en-US" sz="5100" b="1" dirty="0"/>
              <a:t> </a:t>
            </a:r>
            <a:r>
              <a:rPr lang="en-US" sz="5100" b="1" dirty="0" err="1"/>
              <a:t>és</a:t>
            </a:r>
            <a:r>
              <a:rPr lang="en-US" sz="5100" b="1" dirty="0"/>
              <a:t> </a:t>
            </a:r>
            <a:r>
              <a:rPr lang="en-US" sz="5100" b="1" dirty="0" err="1"/>
              <a:t>támogatást</a:t>
            </a:r>
            <a:r>
              <a:rPr lang="en-US" sz="5100" b="1" dirty="0"/>
              <a:t> </a:t>
            </a:r>
            <a:r>
              <a:rPr lang="en-US" sz="5100" dirty="0" err="1"/>
              <a:t>igényelnek</a:t>
            </a:r>
            <a:r>
              <a:rPr lang="en-US" sz="5100" dirty="0"/>
              <a:t> </a:t>
            </a:r>
            <a:r>
              <a:rPr lang="en-US" sz="5100" dirty="0" err="1"/>
              <a:t>az</a:t>
            </a:r>
            <a:r>
              <a:rPr lang="en-US" sz="5100" dirty="0"/>
              <a:t> </a:t>
            </a:r>
            <a:r>
              <a:rPr lang="en-US" sz="5100" dirty="0" err="1"/>
              <a:t>ellátók</a:t>
            </a:r>
            <a:r>
              <a:rPr lang="en-US" sz="5100" dirty="0"/>
              <a:t> </a:t>
            </a:r>
            <a:r>
              <a:rPr lang="en-US" sz="5100" dirty="0" err="1"/>
              <a:t>részéről</a:t>
            </a:r>
            <a:r>
              <a:rPr lang="en-US" sz="5100" dirty="0"/>
              <a:t>.         </a:t>
            </a:r>
          </a:p>
          <a:p>
            <a:pPr marL="0" indent="0">
              <a:buNone/>
            </a:pPr>
            <a:r>
              <a:rPr lang="en-US" sz="4200" dirty="0"/>
              <a:t>    </a:t>
            </a:r>
            <a:r>
              <a:rPr lang="en-US" sz="4200" dirty="0" err="1"/>
              <a:t>Jelen</a:t>
            </a:r>
            <a:r>
              <a:rPr lang="en-US" sz="4200" dirty="0"/>
              <a:t> </a:t>
            </a:r>
            <a:r>
              <a:rPr lang="en-US" sz="4200" dirty="0" err="1"/>
              <a:t>bizonyítékok</a:t>
            </a:r>
            <a:r>
              <a:rPr lang="en-US" sz="4200" dirty="0"/>
              <a:t> </a:t>
            </a:r>
            <a:r>
              <a:rPr lang="en-US" sz="4200" dirty="0" err="1"/>
              <a:t>ezen</a:t>
            </a:r>
            <a:r>
              <a:rPr lang="en-US" sz="4200" dirty="0"/>
              <a:t> </a:t>
            </a:r>
            <a:r>
              <a:rPr lang="en-US" sz="4200" dirty="0" err="1"/>
              <a:t>megközelítés</a:t>
            </a:r>
            <a:r>
              <a:rPr lang="en-US" sz="4200" dirty="0"/>
              <a:t> </a:t>
            </a:r>
            <a:r>
              <a:rPr lang="en-US" sz="4200" dirty="0" err="1"/>
              <a:t>biztonságosságát</a:t>
            </a:r>
            <a:r>
              <a:rPr lang="en-US" sz="4200" dirty="0"/>
              <a:t> </a:t>
            </a:r>
            <a:r>
              <a:rPr lang="en-US" sz="4200" dirty="0" err="1"/>
              <a:t>és</a:t>
            </a:r>
            <a:r>
              <a:rPr lang="en-US" sz="4200" dirty="0"/>
              <a:t> </a:t>
            </a:r>
            <a:r>
              <a:rPr lang="en-US" sz="4200" dirty="0" err="1"/>
              <a:t>magasabbrend</a:t>
            </a:r>
            <a:r>
              <a:rPr lang="hu-HU" sz="4200" dirty="0"/>
              <a:t>ű</a:t>
            </a:r>
            <a:r>
              <a:rPr lang="en-US" sz="4200" dirty="0" err="1"/>
              <a:t>ségét</a:t>
            </a:r>
            <a:r>
              <a:rPr lang="en-US" sz="4200" dirty="0"/>
              <a:t> </a:t>
            </a:r>
          </a:p>
          <a:p>
            <a:pPr marL="0" indent="0">
              <a:buNone/>
            </a:pPr>
            <a:r>
              <a:rPr lang="en-US" sz="4200" dirty="0"/>
              <a:t>    </a:t>
            </a:r>
            <a:r>
              <a:rPr lang="en-US" sz="4200" dirty="0" err="1"/>
              <a:t>mutatják</a:t>
            </a:r>
            <a:r>
              <a:rPr lang="en-US" sz="4200" dirty="0"/>
              <a:t>.            </a:t>
            </a:r>
          </a:p>
          <a:p>
            <a:pPr marL="0" indent="0">
              <a:buNone/>
            </a:pPr>
            <a:r>
              <a:rPr lang="en-US" sz="4200" dirty="0"/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300" dirty="0"/>
              <a:t> “Pregnancy, </a:t>
            </a:r>
            <a:r>
              <a:rPr lang="en-US" sz="3300" dirty="0" err="1"/>
              <a:t>labour</a:t>
            </a:r>
            <a:r>
              <a:rPr lang="en-US" sz="3300" dirty="0"/>
              <a:t>, birth, and breastfeeding are normal and healthy processes that in most cases need only attention and support from caregivers. Current evidence demonstrates the safety and superior outcomes of this approach.” 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800" dirty="0"/>
              <a:t>*IMBCI: International </a:t>
            </a:r>
            <a:r>
              <a:rPr lang="en-US" sz="3800" dirty="0" err="1"/>
              <a:t>MotherBaby</a:t>
            </a:r>
            <a:r>
              <a:rPr lang="en-US" sz="3800" dirty="0"/>
              <a:t> Childbirth Initiative</a:t>
            </a:r>
          </a:p>
        </p:txBody>
      </p:sp>
    </p:spTree>
    <p:extLst>
      <p:ext uri="{BB962C8B-B14F-4D97-AF65-F5344CB8AC3E}">
        <p14:creationId xmlns:p14="http://schemas.microsoft.com/office/powerpoint/2010/main" val="129532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F65A-2536-4D6A-B731-86285D92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655984"/>
            <a:ext cx="10147851" cy="1679712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AnyaBaba</a:t>
            </a:r>
            <a:r>
              <a:rPr lang="en-US" dirty="0"/>
              <a:t>”-</a:t>
            </a:r>
            <a:r>
              <a:rPr lang="en-US" dirty="0" err="1"/>
              <a:t>Család</a:t>
            </a:r>
            <a:r>
              <a:rPr lang="en-US" dirty="0"/>
              <a:t> </a:t>
            </a:r>
            <a:r>
              <a:rPr lang="en-US" dirty="0" err="1"/>
              <a:t>centrikus</a:t>
            </a:r>
            <a:r>
              <a:rPr lang="en-US" dirty="0"/>
              <a:t>  </a:t>
            </a:r>
            <a:r>
              <a:rPr lang="en-US" dirty="0" err="1"/>
              <a:t>ellátás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és</a:t>
            </a:r>
            <a:r>
              <a:rPr lang="en-US" dirty="0"/>
              <a:t> ICI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meghatározott</a:t>
            </a:r>
            <a:r>
              <a:rPr lang="en-US" dirty="0"/>
              <a:t> </a:t>
            </a:r>
            <a:r>
              <a:rPr lang="en-US" dirty="0" err="1"/>
              <a:t>lépéseit</a:t>
            </a:r>
            <a:r>
              <a:rPr lang="en-US" dirty="0"/>
              <a:t> (2018) </a:t>
            </a:r>
            <a:r>
              <a:rPr lang="en-US" dirty="0" err="1"/>
              <a:t>betartó</a:t>
            </a:r>
            <a:r>
              <a:rPr lang="en-US" dirty="0"/>
              <a:t> </a:t>
            </a:r>
            <a:r>
              <a:rPr lang="en-US" dirty="0" err="1"/>
              <a:t>ellátás</a:t>
            </a:r>
            <a:r>
              <a:rPr lang="en-US" dirty="0"/>
              <a:t> a </a:t>
            </a:r>
            <a:r>
              <a:rPr lang="en-US" dirty="0" err="1"/>
              <a:t>szülészeti</a:t>
            </a:r>
            <a:r>
              <a:rPr lang="en-US" dirty="0"/>
              <a:t> </a:t>
            </a:r>
            <a:r>
              <a:rPr lang="en-US" dirty="0" err="1"/>
              <a:t>intézményben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0573-877F-4B25-B8AF-F0A790A2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ICI 12 </a:t>
            </a:r>
            <a:r>
              <a:rPr lang="en-US" sz="3600" dirty="0" err="1"/>
              <a:t>pont</a:t>
            </a:r>
            <a:endParaRPr lang="en-US" sz="3600" dirty="0"/>
          </a:p>
          <a:p>
            <a:pPr lvl="1"/>
            <a:r>
              <a:rPr lang="en-US" sz="3200" dirty="0"/>
              <a:t>ICI 12. </a:t>
            </a:r>
            <a:r>
              <a:rPr lang="en-US" sz="3200" dirty="0" err="1"/>
              <a:t>pontja</a:t>
            </a:r>
            <a:r>
              <a:rPr lang="en-US" sz="2600" dirty="0"/>
              <a:t>                                                                        a WHO “</a:t>
            </a:r>
            <a:r>
              <a:rPr lang="en-US" sz="2600" dirty="0" err="1"/>
              <a:t>bababarát</a:t>
            </a:r>
            <a:r>
              <a:rPr lang="en-US" sz="2600" dirty="0"/>
              <a:t>” </a:t>
            </a:r>
            <a:r>
              <a:rPr lang="en-US" sz="2600" dirty="0" err="1"/>
              <a:t>elveken</a:t>
            </a:r>
            <a:r>
              <a:rPr lang="en-US" sz="2600" dirty="0"/>
              <a:t> </a:t>
            </a:r>
            <a:r>
              <a:rPr lang="en-US" sz="2600" dirty="0" err="1"/>
              <a:t>alapuló</a:t>
            </a:r>
            <a:r>
              <a:rPr lang="en-US" sz="2600" dirty="0"/>
              <a:t>, 2018-ban </a:t>
            </a:r>
            <a:r>
              <a:rPr lang="en-US" sz="2600" dirty="0" err="1"/>
              <a:t>felülvizsgált</a:t>
            </a:r>
            <a:r>
              <a:rPr lang="en-US" sz="2600" dirty="0"/>
              <a:t> </a:t>
            </a:r>
            <a:r>
              <a:rPr lang="en-US" sz="2600" dirty="0" err="1"/>
              <a:t>minőségbiztosítási</a:t>
            </a:r>
            <a:r>
              <a:rPr lang="en-US" sz="2600" dirty="0"/>
              <a:t> </a:t>
            </a:r>
            <a:r>
              <a:rPr lang="en-US" sz="2600" dirty="0" err="1"/>
              <a:t>rendszerének</a:t>
            </a:r>
            <a:r>
              <a:rPr lang="en-US" sz="2600" dirty="0"/>
              <a:t> </a:t>
            </a:r>
            <a:r>
              <a:rPr lang="en-US" sz="2600" dirty="0" err="1"/>
              <a:t>betartása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CD619-83B3-4D75-8593-D4C742AF9B7D}"/>
              </a:ext>
            </a:extLst>
          </p:cNvPr>
          <p:cNvSpPr txBox="1"/>
          <p:nvPr/>
        </p:nvSpPr>
        <p:spPr>
          <a:xfrm>
            <a:off x="1110670" y="5691202"/>
            <a:ext cx="596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D0FB0-B7ED-4262-8D3A-C183D6FB8BF2}"/>
              </a:ext>
            </a:extLst>
          </p:cNvPr>
          <p:cNvSpPr txBox="1"/>
          <p:nvPr/>
        </p:nvSpPr>
        <p:spPr>
          <a:xfrm>
            <a:off x="1152940" y="5416826"/>
            <a:ext cx="485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ICI- International Childbirth Initiative</a:t>
            </a:r>
          </a:p>
        </p:txBody>
      </p:sp>
    </p:spTree>
    <p:extLst>
      <p:ext uri="{BB962C8B-B14F-4D97-AF65-F5344CB8AC3E}">
        <p14:creationId xmlns:p14="http://schemas.microsoft.com/office/powerpoint/2010/main" val="107466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A01E-92A7-4487-A677-1551C80A1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3942" y="425817"/>
            <a:ext cx="11033928" cy="1581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/>
              <a:t>Bababarát Kórház Kezdeményezés </a:t>
            </a:r>
            <a:br>
              <a:rPr lang="hu-HU" dirty="0"/>
            </a:br>
            <a:r>
              <a:rPr lang="hu-HU" sz="2700" dirty="0"/>
              <a:t>minőségbiztosítási rendszer és fejlesztés</a:t>
            </a:r>
            <a:r>
              <a:rPr lang="en-US" sz="2700" dirty="0"/>
              <a:t> -                                                                                                                    </a:t>
            </a:r>
            <a:r>
              <a:rPr lang="hu-HU" sz="2700" dirty="0"/>
              <a:t>a szoptatás </a:t>
            </a:r>
            <a:r>
              <a:rPr lang="en-US" sz="2700" dirty="0" err="1"/>
              <a:t>védelme</a:t>
            </a:r>
            <a:r>
              <a:rPr lang="en-US" sz="2700" dirty="0"/>
              <a:t>, </a:t>
            </a:r>
            <a:r>
              <a:rPr lang="en-US" sz="2700" dirty="0" err="1"/>
              <a:t>elősegítése</a:t>
            </a:r>
            <a:r>
              <a:rPr lang="en-US" sz="2700" dirty="0"/>
              <a:t> </a:t>
            </a:r>
            <a:r>
              <a:rPr lang="en-US" sz="2700" dirty="0" err="1"/>
              <a:t>és</a:t>
            </a:r>
            <a:r>
              <a:rPr lang="en-US" sz="2700" dirty="0"/>
              <a:t> </a:t>
            </a:r>
            <a:r>
              <a:rPr lang="en-US" sz="2700" dirty="0" err="1"/>
              <a:t>támogatása</a:t>
            </a:r>
            <a:r>
              <a:rPr lang="en-US" sz="2700" dirty="0"/>
              <a:t> a </a:t>
            </a:r>
            <a:r>
              <a:rPr lang="en-US" sz="2700" dirty="0" err="1"/>
              <a:t>szülészeti</a:t>
            </a:r>
            <a:r>
              <a:rPr lang="en-US" sz="2700" dirty="0"/>
              <a:t> </a:t>
            </a:r>
            <a:r>
              <a:rPr lang="en-US" sz="2700" dirty="0" err="1"/>
              <a:t>intézményben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0DC4A4-6C4F-4B3D-BC5E-A22B9D088E5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8868764"/>
              </p:ext>
            </p:extLst>
          </p:nvPr>
        </p:nvGraphicFramePr>
        <p:xfrm>
          <a:off x="1564225" y="1599374"/>
          <a:ext cx="9393361" cy="477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Rectangle 4">
            <a:extLst>
              <a:ext uri="{FF2B5EF4-FFF2-40B4-BE49-F238E27FC236}">
                <a16:creationId xmlns:a16="http://schemas.microsoft.com/office/drawing/2014/main" id="{1DDB9ACF-7AAD-44A2-8C00-B951ABE2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2" y="6054208"/>
            <a:ext cx="11436957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en-US" dirty="0"/>
              <a:t>Perez-Escamilla, R., Martinez, J. </a:t>
            </a:r>
            <a:r>
              <a:rPr lang="en-GB" altLang="en-US" dirty="0" err="1"/>
              <a:t>L.,Segura</a:t>
            </a:r>
            <a:r>
              <a:rPr lang="en-GB" altLang="en-US" dirty="0"/>
              <a:t>-Perez, S. (2016). Impact of the </a:t>
            </a:r>
            <a:r>
              <a:rPr lang="hu-HU" altLang="en-US" dirty="0"/>
              <a:t>BFHI</a:t>
            </a:r>
            <a:r>
              <a:rPr lang="en-GB" altLang="en-US" dirty="0"/>
              <a:t> on breastfeeding and child health outcomes:  A systematic review. </a:t>
            </a:r>
            <a:r>
              <a:rPr lang="en-GB" altLang="en-US" dirty="0" err="1"/>
              <a:t>Matern</a:t>
            </a:r>
            <a:r>
              <a:rPr lang="en-GB" altLang="en-US" dirty="0"/>
              <a:t> Child </a:t>
            </a:r>
            <a:r>
              <a:rPr lang="en-GB" altLang="en-US" dirty="0" err="1"/>
              <a:t>Nutr</a:t>
            </a:r>
            <a:r>
              <a:rPr lang="en-GB" altLang="en-US" dirty="0"/>
              <a:t>, 12(3), 402-417. WHO 2018</a:t>
            </a:r>
          </a:p>
        </p:txBody>
      </p:sp>
    </p:spTree>
    <p:extLst>
      <p:ext uri="{BB962C8B-B14F-4D97-AF65-F5344CB8AC3E}">
        <p14:creationId xmlns:p14="http://schemas.microsoft.com/office/powerpoint/2010/main" val="35439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67E6-C506-4BF5-A591-CD46F0E7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31" y="67104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Családbarát</a:t>
            </a:r>
            <a:r>
              <a:rPr lang="en-US" dirty="0"/>
              <a:t> </a:t>
            </a:r>
            <a:r>
              <a:rPr lang="en-US" dirty="0" err="1"/>
              <a:t>ellátás</a:t>
            </a:r>
            <a:r>
              <a:rPr lang="en-US" dirty="0"/>
              <a:t> </a:t>
            </a:r>
            <a:r>
              <a:rPr lang="en-US" dirty="0" err="1"/>
              <a:t>pozitív</a:t>
            </a:r>
            <a:r>
              <a:rPr lang="en-US" dirty="0"/>
              <a:t> </a:t>
            </a:r>
            <a:r>
              <a:rPr lang="en-US" dirty="0" err="1"/>
              <a:t>hatásai</a:t>
            </a:r>
            <a:r>
              <a:rPr lang="en-US" dirty="0"/>
              <a:t> –                                                                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újszülött</a:t>
            </a:r>
            <a:r>
              <a:rPr lang="en-US" sz="3600" dirty="0"/>
              <a:t>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dirty="0" err="1"/>
              <a:t>anya-újszülött</a:t>
            </a:r>
            <a:r>
              <a:rPr lang="en-US" sz="3600" dirty="0"/>
              <a:t> </a:t>
            </a:r>
            <a:r>
              <a:rPr lang="en-US" sz="3600" dirty="0" err="1"/>
              <a:t>páros</a:t>
            </a:r>
            <a:r>
              <a:rPr lang="en-US" sz="3600" dirty="0"/>
              <a:t> </a:t>
            </a:r>
            <a:r>
              <a:rPr lang="en-US" sz="3600" dirty="0" err="1"/>
              <a:t>szempontjából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5A73A-9790-4A12-9658-EEFE013B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2130458"/>
            <a:ext cx="10642862" cy="414779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Anya-</a:t>
            </a:r>
            <a:r>
              <a:rPr lang="en-US" dirty="0" err="1"/>
              <a:t>újszülött</a:t>
            </a:r>
            <a:r>
              <a:rPr lang="en-US" dirty="0"/>
              <a:t> </a:t>
            </a:r>
            <a:r>
              <a:rPr lang="en-US" b="1" dirty="0"/>
              <a:t>bio-</a:t>
            </a:r>
            <a:r>
              <a:rPr lang="en-US" b="1" dirty="0" err="1"/>
              <a:t>pszicho</a:t>
            </a:r>
            <a:r>
              <a:rPr lang="en-US" b="1" dirty="0"/>
              <a:t>-</a:t>
            </a:r>
            <a:r>
              <a:rPr lang="en-US" b="1" dirty="0" err="1"/>
              <a:t>szociális</a:t>
            </a:r>
            <a:r>
              <a:rPr lang="en-US" b="1" dirty="0"/>
              <a:t> </a:t>
            </a:r>
            <a:r>
              <a:rPr lang="en-US" b="1" dirty="0" err="1"/>
              <a:t>egység</a:t>
            </a:r>
            <a:r>
              <a:rPr lang="en-US" b="1" dirty="0"/>
              <a:t> </a:t>
            </a:r>
            <a:r>
              <a:rPr lang="en-US" dirty="0" err="1"/>
              <a:t>fenntartásának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r>
              <a:rPr lang="en-US" dirty="0"/>
              <a:t> – </a:t>
            </a:r>
            <a:r>
              <a:rPr lang="en-US" dirty="0" err="1"/>
              <a:t>Kötődés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szülést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 </a:t>
            </a:r>
            <a:r>
              <a:rPr lang="en-US" dirty="0" err="1"/>
              <a:t>követő</a:t>
            </a:r>
            <a:r>
              <a:rPr lang="en-US" dirty="0"/>
              <a:t> </a:t>
            </a:r>
            <a:r>
              <a:rPr lang="en-US" dirty="0" err="1"/>
              <a:t>legalább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óra</a:t>
            </a:r>
            <a:r>
              <a:rPr lang="en-US" dirty="0"/>
              <a:t> </a:t>
            </a:r>
            <a:r>
              <a:rPr lang="en-US" dirty="0" err="1"/>
              <a:t>hosszat</a:t>
            </a:r>
            <a:r>
              <a:rPr lang="en-US" dirty="0"/>
              <a:t> </a:t>
            </a:r>
            <a:r>
              <a:rPr lang="en-US" dirty="0" err="1"/>
              <a:t>tartó</a:t>
            </a:r>
            <a:r>
              <a:rPr lang="en-US" dirty="0"/>
              <a:t> </a:t>
            </a:r>
            <a:r>
              <a:rPr lang="en-US" dirty="0" err="1"/>
              <a:t>bőr-bőr</a:t>
            </a:r>
            <a:r>
              <a:rPr lang="en-US" dirty="0"/>
              <a:t> </a:t>
            </a:r>
            <a:r>
              <a:rPr lang="en-US" dirty="0" err="1"/>
              <a:t>kontaktus</a:t>
            </a:r>
            <a:r>
              <a:rPr lang="en-US" dirty="0"/>
              <a:t> </a:t>
            </a:r>
            <a:r>
              <a:rPr lang="en-US" dirty="0" err="1"/>
              <a:t>megvalósulása</a:t>
            </a:r>
            <a:r>
              <a:rPr lang="en-US" dirty="0"/>
              <a:t> – “</a:t>
            </a:r>
            <a:r>
              <a:rPr lang="en-US" dirty="0" err="1"/>
              <a:t>sarokkő</a:t>
            </a:r>
            <a:r>
              <a:rPr lang="en-US" dirty="0"/>
              <a:t>” – </a:t>
            </a:r>
            <a:r>
              <a:rPr lang="en-US" dirty="0" err="1"/>
              <a:t>emberi</a:t>
            </a:r>
            <a:r>
              <a:rPr lang="en-US" dirty="0"/>
              <a:t> jog</a:t>
            </a:r>
          </a:p>
          <a:p>
            <a:pPr lvl="1"/>
            <a:r>
              <a:rPr lang="en-US" dirty="0"/>
              <a:t>24 </a:t>
            </a:r>
            <a:r>
              <a:rPr lang="en-US" dirty="0" err="1"/>
              <a:t>órás</a:t>
            </a:r>
            <a:r>
              <a:rPr lang="en-US" dirty="0"/>
              <a:t> rooming-in </a:t>
            </a:r>
            <a:r>
              <a:rPr lang="en-US" dirty="0" err="1"/>
              <a:t>rendszer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sikeres</a:t>
            </a:r>
            <a:r>
              <a:rPr lang="en-US" dirty="0"/>
              <a:t>, </a:t>
            </a:r>
            <a:r>
              <a:rPr lang="en-US" b="1" dirty="0" err="1"/>
              <a:t>kizárólagos</a:t>
            </a:r>
            <a:r>
              <a:rPr lang="en-US" b="1" dirty="0"/>
              <a:t>, </a:t>
            </a:r>
            <a:r>
              <a:rPr lang="en-US" b="1" dirty="0" err="1"/>
              <a:t>igény</a:t>
            </a:r>
            <a:r>
              <a:rPr lang="en-US" b="1" dirty="0"/>
              <a:t> </a:t>
            </a:r>
            <a:r>
              <a:rPr lang="en-US" b="1" dirty="0" err="1"/>
              <a:t>szerinti</a:t>
            </a:r>
            <a:r>
              <a:rPr lang="en-US" b="1" dirty="0"/>
              <a:t> </a:t>
            </a:r>
            <a:r>
              <a:rPr lang="en-US" b="1" dirty="0" err="1"/>
              <a:t>szoptatás</a:t>
            </a:r>
            <a:r>
              <a:rPr lang="en-US" b="1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arányban</a:t>
            </a:r>
            <a:r>
              <a:rPr lang="en-US" dirty="0"/>
              <a:t> </a:t>
            </a:r>
            <a:r>
              <a:rPr lang="en-US" dirty="0" err="1"/>
              <a:t>valósul</a:t>
            </a:r>
            <a:r>
              <a:rPr lang="en-US" dirty="0"/>
              <a:t> meg  </a:t>
            </a:r>
          </a:p>
          <a:p>
            <a:pPr lvl="1"/>
            <a:r>
              <a:rPr lang="en-US" dirty="0" err="1"/>
              <a:t>válaszkész</a:t>
            </a:r>
            <a:r>
              <a:rPr lang="en-US" dirty="0"/>
              <a:t> </a:t>
            </a:r>
            <a:r>
              <a:rPr lang="en-US" dirty="0" err="1"/>
              <a:t>táplálást</a:t>
            </a:r>
            <a:r>
              <a:rPr lang="en-US" dirty="0"/>
              <a:t> </a:t>
            </a:r>
            <a:r>
              <a:rPr lang="en-US" dirty="0" err="1"/>
              <a:t>jelent</a:t>
            </a:r>
            <a:endParaRPr lang="en-US" dirty="0"/>
          </a:p>
          <a:p>
            <a:pPr lvl="1"/>
            <a:r>
              <a:rPr lang="en-US" dirty="0" err="1"/>
              <a:t>segíti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optimális</a:t>
            </a:r>
            <a:r>
              <a:rPr lang="en-US" dirty="0"/>
              <a:t> </a:t>
            </a:r>
            <a:r>
              <a:rPr lang="en-US" dirty="0" err="1"/>
              <a:t>mikrobiom</a:t>
            </a:r>
            <a:r>
              <a:rPr lang="en-US" dirty="0"/>
              <a:t> </a:t>
            </a:r>
            <a:r>
              <a:rPr lang="en-US" dirty="0" err="1"/>
              <a:t>kialakulását</a:t>
            </a:r>
            <a:endParaRPr lang="en-US" dirty="0"/>
          </a:p>
          <a:p>
            <a:pPr lvl="1"/>
            <a:r>
              <a:rPr lang="en-US" dirty="0" err="1"/>
              <a:t>elsősegíti</a:t>
            </a:r>
            <a:r>
              <a:rPr lang="en-US" dirty="0"/>
              <a:t> a </a:t>
            </a:r>
            <a:r>
              <a:rPr lang="en-US" dirty="0" err="1"/>
              <a:t>kötődést</a:t>
            </a:r>
            <a:r>
              <a:rPr lang="en-US" dirty="0"/>
              <a:t> </a:t>
            </a:r>
          </a:p>
          <a:p>
            <a:r>
              <a:rPr lang="en-US" dirty="0" err="1"/>
              <a:t>Várhatóan</a:t>
            </a:r>
            <a:r>
              <a:rPr lang="en-US" dirty="0"/>
              <a:t> </a:t>
            </a:r>
            <a:r>
              <a:rPr lang="en-US" dirty="0" err="1"/>
              <a:t>csökken</a:t>
            </a:r>
            <a:r>
              <a:rPr lang="en-US" dirty="0"/>
              <a:t> a </a:t>
            </a:r>
            <a:r>
              <a:rPr lang="en-US" dirty="0" err="1"/>
              <a:t>medikalizált</a:t>
            </a:r>
            <a:r>
              <a:rPr lang="en-US" dirty="0"/>
              <a:t> </a:t>
            </a:r>
            <a:r>
              <a:rPr lang="en-US" dirty="0" err="1"/>
              <a:t>szülések</a:t>
            </a:r>
            <a:r>
              <a:rPr lang="en-US" dirty="0"/>
              <a:t>, </a:t>
            </a:r>
            <a:r>
              <a:rPr lang="en-US" dirty="0" err="1"/>
              <a:t>császármetszések</a:t>
            </a:r>
            <a:r>
              <a:rPr lang="en-US" dirty="0"/>
              <a:t> </a:t>
            </a:r>
            <a:r>
              <a:rPr lang="en-US" dirty="0" err="1"/>
              <a:t>számaránya</a:t>
            </a:r>
            <a:endParaRPr lang="en-US" dirty="0"/>
          </a:p>
          <a:p>
            <a:r>
              <a:rPr lang="en-US" dirty="0" err="1"/>
              <a:t>Rövid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hosszútávú</a:t>
            </a:r>
            <a:r>
              <a:rPr lang="en-US" dirty="0"/>
              <a:t> </a:t>
            </a:r>
            <a:r>
              <a:rPr lang="en-US" dirty="0" err="1"/>
              <a:t>pozitív</a:t>
            </a:r>
            <a:r>
              <a:rPr lang="en-US" dirty="0"/>
              <a:t> </a:t>
            </a:r>
            <a:r>
              <a:rPr lang="en-US" dirty="0" err="1"/>
              <a:t>hatások</a:t>
            </a:r>
            <a:r>
              <a:rPr lang="en-US" dirty="0"/>
              <a:t> a </a:t>
            </a:r>
            <a:r>
              <a:rPr lang="en-US" dirty="0" err="1"/>
              <a:t>mentális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szomatikus</a:t>
            </a:r>
            <a:r>
              <a:rPr lang="en-US" dirty="0"/>
              <a:t> </a:t>
            </a:r>
            <a:r>
              <a:rPr lang="en-US" dirty="0" err="1"/>
              <a:t>egészség</a:t>
            </a:r>
            <a:r>
              <a:rPr lang="en-US" dirty="0"/>
              <a:t> </a:t>
            </a:r>
            <a:r>
              <a:rPr lang="en-US" dirty="0" err="1"/>
              <a:t>szempontjából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2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9537-BCD8-4FB3-8FA0-7AABAAB35E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4764" y="104830"/>
            <a:ext cx="9602787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</a:t>
            </a:r>
            <a:r>
              <a:rPr lang="hu-HU" dirty="0"/>
              <a:t> szoptatás több mint táplálás</a:t>
            </a:r>
            <a:br>
              <a:rPr lang="hu-HU" dirty="0"/>
            </a:br>
            <a:r>
              <a:rPr lang="hu-HU" dirty="0"/>
              <a:t>J</a:t>
            </a:r>
            <a:r>
              <a:rPr lang="en-US" dirty="0"/>
              <a:t>ó</a:t>
            </a:r>
            <a:r>
              <a:rPr lang="hu-HU" dirty="0"/>
              <a:t>tékony hatások</a:t>
            </a:r>
            <a:endParaRPr lang="en-GB" dirty="0"/>
          </a:p>
        </p:txBody>
      </p:sp>
      <p:pic>
        <p:nvPicPr>
          <p:cNvPr id="8" name="Picture 7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C7F9D60-141D-40DF-AAD8-ADC722A8D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3666" y="2338233"/>
            <a:ext cx="2278491" cy="2278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5714AF-982A-42BF-9A8E-9A5ED369AAFA}"/>
              </a:ext>
            </a:extLst>
          </p:cNvPr>
          <p:cNvSpPr txBox="1">
            <a:spLocks noChangeAspect="1"/>
          </p:cNvSpPr>
          <p:nvPr/>
        </p:nvSpPr>
        <p:spPr>
          <a:xfrm>
            <a:off x="3513158" y="9586104"/>
            <a:ext cx="2304000" cy="23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patymsnutritionworld.blogspot.com/2012/08/mother-to-mother-breastfeeding-suppor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BEB9A-670A-4352-859F-DCCBF6CFD5CE}"/>
              </a:ext>
            </a:extLst>
          </p:cNvPr>
          <p:cNvSpPr/>
          <p:nvPr/>
        </p:nvSpPr>
        <p:spPr>
          <a:xfrm>
            <a:off x="7978920" y="2888384"/>
            <a:ext cx="2052000" cy="11520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Idegrendszer, érzékszervek stimulációja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EDB66A-6771-4C49-BBF7-91F7628BD41A}"/>
              </a:ext>
            </a:extLst>
          </p:cNvPr>
          <p:cNvSpPr/>
          <p:nvPr/>
        </p:nvSpPr>
        <p:spPr>
          <a:xfrm>
            <a:off x="5047516" y="1546322"/>
            <a:ext cx="1795641" cy="11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Növekedés</a:t>
            </a:r>
          </a:p>
          <a:p>
            <a:pPr algn="ctr"/>
            <a:r>
              <a:rPr lang="hu-HU" dirty="0"/>
              <a:t>Fejlődés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123408-D2DB-4DBC-9C40-7B340A18880C}"/>
              </a:ext>
            </a:extLst>
          </p:cNvPr>
          <p:cNvSpPr/>
          <p:nvPr/>
        </p:nvSpPr>
        <p:spPr>
          <a:xfrm>
            <a:off x="6687081" y="2187028"/>
            <a:ext cx="1745719" cy="9808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Biztonság</a:t>
            </a:r>
          </a:p>
          <a:p>
            <a:pPr algn="ctr"/>
            <a:r>
              <a:rPr lang="hu-HU" dirty="0"/>
              <a:t>kötődés</a:t>
            </a: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E2767E-1DE0-41CE-99C4-0D3DCBCAFE63}"/>
              </a:ext>
            </a:extLst>
          </p:cNvPr>
          <p:cNvSpPr/>
          <p:nvPr/>
        </p:nvSpPr>
        <p:spPr>
          <a:xfrm>
            <a:off x="8069137" y="4150695"/>
            <a:ext cx="1698335" cy="769481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IQ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B08EC6-221F-418F-AD85-37AD87E8E68B}"/>
              </a:ext>
            </a:extLst>
          </p:cNvPr>
          <p:cNvSpPr/>
          <p:nvPr/>
        </p:nvSpPr>
        <p:spPr>
          <a:xfrm>
            <a:off x="7839542" y="4921962"/>
            <a:ext cx="2310298" cy="11520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Otitis</a:t>
            </a:r>
          </a:p>
          <a:p>
            <a:pPr algn="ctr"/>
            <a:r>
              <a:rPr lang="hu-HU" dirty="0"/>
              <a:t>GI infekció</a:t>
            </a:r>
          </a:p>
          <a:p>
            <a:pPr algn="ctr"/>
            <a:r>
              <a:rPr lang="hu-HU" dirty="0"/>
              <a:t>Resp. infekció</a:t>
            </a:r>
          </a:p>
          <a:p>
            <a:pPr algn="ctr"/>
            <a:r>
              <a:rPr lang="hu-HU" dirty="0"/>
              <a:t>NEC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ED8CFD-B752-4987-89F3-69E6DC6B4F5B}"/>
              </a:ext>
            </a:extLst>
          </p:cNvPr>
          <p:cNvSpPr/>
          <p:nvPr/>
        </p:nvSpPr>
        <p:spPr>
          <a:xfrm>
            <a:off x="3146846" y="4838945"/>
            <a:ext cx="2633039" cy="10702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Obes, diabetes</a:t>
            </a:r>
          </a:p>
          <a:p>
            <a:pPr algn="ctr"/>
            <a:r>
              <a:rPr lang="hu-HU" dirty="0"/>
              <a:t>Gykori leukémia</a:t>
            </a:r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79CACD-D6C2-4366-B0C3-F8EA14F03A75}"/>
              </a:ext>
            </a:extLst>
          </p:cNvPr>
          <p:cNvSpPr/>
          <p:nvPr/>
        </p:nvSpPr>
        <p:spPr>
          <a:xfrm>
            <a:off x="364567" y="3972352"/>
            <a:ext cx="2084832" cy="10850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mellrák</a:t>
            </a:r>
          </a:p>
          <a:p>
            <a:pPr algn="ctr"/>
            <a:r>
              <a:rPr lang="hu-HU" dirty="0"/>
              <a:t>petefészekrák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9FA06A-2DBB-416A-91C7-048C29389C3F}"/>
              </a:ext>
            </a:extLst>
          </p:cNvPr>
          <p:cNvCxnSpPr>
            <a:cxnSpLocks/>
          </p:cNvCxnSpPr>
          <p:nvPr/>
        </p:nvCxnSpPr>
        <p:spPr>
          <a:xfrm flipV="1">
            <a:off x="4679391" y="2712545"/>
            <a:ext cx="959881" cy="1191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F8B6B3-8845-4BD0-B00A-96F9B5AB8F46}"/>
              </a:ext>
            </a:extLst>
          </p:cNvPr>
          <p:cNvCxnSpPr>
            <a:cxnSpLocks/>
          </p:cNvCxnSpPr>
          <p:nvPr/>
        </p:nvCxnSpPr>
        <p:spPr>
          <a:xfrm flipV="1">
            <a:off x="4637716" y="2880013"/>
            <a:ext cx="2057993" cy="1107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3856BC-C54C-4667-820A-FBB6C1BB0BA7}"/>
              </a:ext>
            </a:extLst>
          </p:cNvPr>
          <p:cNvCxnSpPr>
            <a:cxnSpLocks/>
          </p:cNvCxnSpPr>
          <p:nvPr/>
        </p:nvCxnSpPr>
        <p:spPr>
          <a:xfrm flipV="1">
            <a:off x="4637716" y="3695638"/>
            <a:ext cx="3307231" cy="332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10CDAC-2D9C-47A0-9A5F-69B5C52A72D5}"/>
              </a:ext>
            </a:extLst>
          </p:cNvPr>
          <p:cNvCxnSpPr>
            <a:cxnSpLocks/>
          </p:cNvCxnSpPr>
          <p:nvPr/>
        </p:nvCxnSpPr>
        <p:spPr>
          <a:xfrm>
            <a:off x="4679391" y="4162867"/>
            <a:ext cx="3472197" cy="889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325175-86D4-429C-9682-DD4B86EAAEE2}"/>
              </a:ext>
            </a:extLst>
          </p:cNvPr>
          <p:cNvCxnSpPr>
            <a:cxnSpLocks/>
          </p:cNvCxnSpPr>
          <p:nvPr/>
        </p:nvCxnSpPr>
        <p:spPr>
          <a:xfrm>
            <a:off x="4455688" y="4181232"/>
            <a:ext cx="1823192" cy="809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879067-8FD0-4F7F-8DFD-DA673B344AE3}"/>
              </a:ext>
            </a:extLst>
          </p:cNvPr>
          <p:cNvCxnSpPr>
            <a:cxnSpLocks/>
          </p:cNvCxnSpPr>
          <p:nvPr/>
        </p:nvCxnSpPr>
        <p:spPr>
          <a:xfrm>
            <a:off x="4637716" y="4066613"/>
            <a:ext cx="3341204" cy="441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9AFFA15-10EE-44A5-B6F2-F3A10299FD5E}"/>
              </a:ext>
            </a:extLst>
          </p:cNvPr>
          <p:cNvSpPr/>
          <p:nvPr/>
        </p:nvSpPr>
        <p:spPr>
          <a:xfrm>
            <a:off x="1121664" y="1912697"/>
            <a:ext cx="2129954" cy="10850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szülés utáni felépülés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B92FCF8-E630-434A-A14C-9304F160A212}"/>
              </a:ext>
            </a:extLst>
          </p:cNvPr>
          <p:cNvSpPr/>
          <p:nvPr/>
        </p:nvSpPr>
        <p:spPr>
          <a:xfrm>
            <a:off x="46474" y="2864300"/>
            <a:ext cx="2084832" cy="10850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stressztűrő képesség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6540F0E2-7598-4EF8-A36B-F6FA8458B341}"/>
              </a:ext>
            </a:extLst>
          </p:cNvPr>
          <p:cNvSpPr/>
          <p:nvPr/>
        </p:nvSpPr>
        <p:spPr>
          <a:xfrm>
            <a:off x="6993267" y="5150256"/>
            <a:ext cx="273165" cy="64203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8EEE3768-1EBB-4874-969A-D31DC6629DD1}"/>
              </a:ext>
            </a:extLst>
          </p:cNvPr>
          <p:cNvSpPr/>
          <p:nvPr/>
        </p:nvSpPr>
        <p:spPr>
          <a:xfrm>
            <a:off x="5206503" y="5080016"/>
            <a:ext cx="275650" cy="6446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F5307ED7-B2EB-4F1B-ADAE-448AB0B19B6A}"/>
              </a:ext>
            </a:extLst>
          </p:cNvPr>
          <p:cNvSpPr/>
          <p:nvPr/>
        </p:nvSpPr>
        <p:spPr>
          <a:xfrm>
            <a:off x="9148349" y="4289697"/>
            <a:ext cx="256789" cy="56444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CC744C21-9004-4AFB-B5CA-8751CABB906F}"/>
              </a:ext>
            </a:extLst>
          </p:cNvPr>
          <p:cNvSpPr/>
          <p:nvPr/>
        </p:nvSpPr>
        <p:spPr>
          <a:xfrm>
            <a:off x="2063788" y="4245821"/>
            <a:ext cx="245705" cy="48014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A9741CB9-39F8-46EF-94EA-59EFA9874167}"/>
              </a:ext>
            </a:extLst>
          </p:cNvPr>
          <p:cNvSpPr/>
          <p:nvPr/>
        </p:nvSpPr>
        <p:spPr>
          <a:xfrm>
            <a:off x="1650099" y="3252952"/>
            <a:ext cx="219710" cy="39358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5A59871-7357-473C-9403-F2AFF6981CAF}"/>
              </a:ext>
            </a:extLst>
          </p:cNvPr>
          <p:cNvSpPr/>
          <p:nvPr/>
        </p:nvSpPr>
        <p:spPr>
          <a:xfrm>
            <a:off x="474034" y="5078928"/>
            <a:ext cx="2397247" cy="99503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 diabetes</a:t>
            </a:r>
          </a:p>
          <a:p>
            <a:pPr algn="ctr"/>
            <a:r>
              <a:rPr lang="hu-HU" dirty="0"/>
              <a:t>CV betegség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17493F6-FF80-4121-9519-DECE3460C5E3}"/>
              </a:ext>
            </a:extLst>
          </p:cNvPr>
          <p:cNvSpPr/>
          <p:nvPr/>
        </p:nvSpPr>
        <p:spPr>
          <a:xfrm>
            <a:off x="5869864" y="4995754"/>
            <a:ext cx="1698335" cy="796541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SIDS</a:t>
            </a:r>
            <a:endParaRPr lang="en-GB" dirty="0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75EB774D-92F0-488F-94EF-7A9DF4D939E4}"/>
              </a:ext>
            </a:extLst>
          </p:cNvPr>
          <p:cNvSpPr/>
          <p:nvPr/>
        </p:nvSpPr>
        <p:spPr>
          <a:xfrm>
            <a:off x="9627856" y="5162265"/>
            <a:ext cx="245705" cy="6907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3115F2D2-E472-42DC-B943-E92006FC092C}"/>
              </a:ext>
            </a:extLst>
          </p:cNvPr>
          <p:cNvSpPr/>
          <p:nvPr/>
        </p:nvSpPr>
        <p:spPr>
          <a:xfrm>
            <a:off x="6993266" y="5130732"/>
            <a:ext cx="273166" cy="5141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BD9FBA33-9EFE-4588-8C30-1156E620C73B}"/>
              </a:ext>
            </a:extLst>
          </p:cNvPr>
          <p:cNvSpPr/>
          <p:nvPr/>
        </p:nvSpPr>
        <p:spPr>
          <a:xfrm>
            <a:off x="2284990" y="5372829"/>
            <a:ext cx="245705" cy="48014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CE348E4-ED16-490D-84CD-2F3EB9E6AEE2}"/>
              </a:ext>
            </a:extLst>
          </p:cNvPr>
          <p:cNvCxnSpPr>
            <a:cxnSpLocks/>
          </p:cNvCxnSpPr>
          <p:nvPr/>
        </p:nvCxnSpPr>
        <p:spPr>
          <a:xfrm flipH="1" flipV="1">
            <a:off x="2530695" y="3064766"/>
            <a:ext cx="1468281" cy="43986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0F70466-47C9-4A36-A9F6-269D74FBA43E}"/>
              </a:ext>
            </a:extLst>
          </p:cNvPr>
          <p:cNvCxnSpPr>
            <a:cxnSpLocks/>
          </p:cNvCxnSpPr>
          <p:nvPr/>
        </p:nvCxnSpPr>
        <p:spPr>
          <a:xfrm flipH="1">
            <a:off x="2476824" y="3759493"/>
            <a:ext cx="1287457" cy="6902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3622C1D-337D-4039-87BC-E111340189F7}"/>
              </a:ext>
            </a:extLst>
          </p:cNvPr>
          <p:cNvCxnSpPr>
            <a:cxnSpLocks/>
          </p:cNvCxnSpPr>
          <p:nvPr/>
        </p:nvCxnSpPr>
        <p:spPr>
          <a:xfrm flipH="1" flipV="1">
            <a:off x="2192263" y="3456432"/>
            <a:ext cx="1526341" cy="15597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BA40989-4A09-4BC0-A099-73BCDF1FCAD6}"/>
              </a:ext>
            </a:extLst>
          </p:cNvPr>
          <p:cNvCxnSpPr>
            <a:cxnSpLocks/>
          </p:cNvCxnSpPr>
          <p:nvPr/>
        </p:nvCxnSpPr>
        <p:spPr>
          <a:xfrm flipH="1">
            <a:off x="2479504" y="3972352"/>
            <a:ext cx="1294912" cy="11569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2CB99E2-D8F4-4B8D-91E8-60149B465D58}"/>
              </a:ext>
            </a:extLst>
          </p:cNvPr>
          <p:cNvCxnSpPr>
            <a:cxnSpLocks/>
          </p:cNvCxnSpPr>
          <p:nvPr/>
        </p:nvCxnSpPr>
        <p:spPr>
          <a:xfrm>
            <a:off x="4158586" y="4201038"/>
            <a:ext cx="568920" cy="61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3FD84E0-A280-495A-88C7-5D9306D63005}"/>
              </a:ext>
            </a:extLst>
          </p:cNvPr>
          <p:cNvSpPr/>
          <p:nvPr/>
        </p:nvSpPr>
        <p:spPr>
          <a:xfrm>
            <a:off x="-13120" y="6112137"/>
            <a:ext cx="1205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Segoe UI" panose="020B0502040204020203" pitchFamily="34" charset="0"/>
              </a:rPr>
              <a:t>Dieterich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, CM.</a:t>
            </a:r>
            <a:r>
              <a:rPr lang="hu-HU" sz="1600" dirty="0">
                <a:solidFill>
                  <a:schemeClr val="bg1"/>
                </a:solidFill>
                <a:latin typeface="Segoe UI" panose="020B0502040204020203" pitchFamily="34" charset="0"/>
              </a:rPr>
              <a:t> et al.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(2013)</a:t>
            </a:r>
            <a:r>
              <a:rPr lang="hu-HU" sz="16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Breastfeeding and health outcomes for the mother-infant dyad. </a:t>
            </a:r>
            <a:r>
              <a:rPr lang="en-GB" sz="1600" i="1" dirty="0" err="1">
                <a:solidFill>
                  <a:schemeClr val="bg1"/>
                </a:solidFill>
                <a:latin typeface="Segoe UI" panose="020B0502040204020203" pitchFamily="34" charset="0"/>
              </a:rPr>
              <a:t>Pediatr</a:t>
            </a:r>
            <a:r>
              <a:rPr lang="en-GB" sz="1600" i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Segoe UI" panose="020B0502040204020203" pitchFamily="34" charset="0"/>
              </a:rPr>
              <a:t>Clin</a:t>
            </a:r>
            <a:r>
              <a:rPr lang="en-GB" sz="1600" i="1" dirty="0">
                <a:solidFill>
                  <a:schemeClr val="bg1"/>
                </a:solidFill>
                <a:latin typeface="Segoe UI" panose="020B0502040204020203" pitchFamily="34" charset="0"/>
              </a:rPr>
              <a:t> North Am, 60(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(1 ), 31.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C8014-CAB7-4E6E-94B9-B487F3E39F39}"/>
              </a:ext>
            </a:extLst>
          </p:cNvPr>
          <p:cNvSpPr/>
          <p:nvPr/>
        </p:nvSpPr>
        <p:spPr>
          <a:xfrm>
            <a:off x="-41521" y="6332759"/>
            <a:ext cx="11973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Segoe UI" panose="020B0502040204020203" pitchFamily="34" charset="0"/>
              </a:rPr>
              <a:t>Victora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, CG.</a:t>
            </a:r>
            <a:r>
              <a:rPr lang="hu-HU" sz="1600" dirty="0">
                <a:solidFill>
                  <a:schemeClr val="bg1"/>
                </a:solidFill>
                <a:latin typeface="Segoe UI" panose="020B0502040204020203" pitchFamily="34" charset="0"/>
              </a:rPr>
              <a:t> et al.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(2016)Breastfeeding1 breastfeeding in the 21st </a:t>
            </a:r>
            <a:r>
              <a:rPr lang="en-GB" sz="1600" dirty="0" err="1">
                <a:solidFill>
                  <a:schemeClr val="bg1"/>
                </a:solidFill>
                <a:latin typeface="Segoe UI" panose="020B0502040204020203" pitchFamily="34" charset="0"/>
              </a:rPr>
              <a:t>century:Epidemiology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, mechanisms, and lifelong effect. </a:t>
            </a:r>
            <a:r>
              <a:rPr lang="en-GB" sz="1600" i="1" dirty="0">
                <a:solidFill>
                  <a:schemeClr val="bg1"/>
                </a:solidFill>
                <a:latin typeface="Segoe UI" panose="020B0502040204020203" pitchFamily="34" charset="0"/>
              </a:rPr>
              <a:t>Lancet, 387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, 475</a:t>
            </a:r>
            <a:r>
              <a:rPr lang="hu-HU" sz="1600" dirty="0">
                <a:solidFill>
                  <a:schemeClr val="bg1"/>
                </a:solidFill>
                <a:latin typeface="Segoe UI" panose="020B0502040204020203" pitchFamily="34" charset="0"/>
              </a:rPr>
              <a:t>.</a:t>
            </a: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CB81A-9480-4D6E-9174-5EC3C1880A5C}"/>
              </a:ext>
            </a:extLst>
          </p:cNvPr>
          <p:cNvSpPr/>
          <p:nvPr/>
        </p:nvSpPr>
        <p:spPr>
          <a:xfrm>
            <a:off x="1088890" y="1257301"/>
            <a:ext cx="1119858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hu-HU" sz="2800" dirty="0"/>
              <a:t>ANYA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33D60A-83E7-4DDC-974D-55F02E2168D1}"/>
              </a:ext>
            </a:extLst>
          </p:cNvPr>
          <p:cNvSpPr/>
          <p:nvPr/>
        </p:nvSpPr>
        <p:spPr>
          <a:xfrm>
            <a:off x="6649148" y="1244505"/>
            <a:ext cx="174571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GYERMEK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74920-8F37-40ED-A347-CE035D3604F3}"/>
              </a:ext>
            </a:extLst>
          </p:cNvPr>
          <p:cNvSpPr txBox="1"/>
          <p:nvPr/>
        </p:nvSpPr>
        <p:spPr>
          <a:xfrm>
            <a:off x="9148349" y="976535"/>
            <a:ext cx="2437193" cy="82800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TÁRSADALOM &amp; KÖRNYEZET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897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4B0E-DABF-42E9-AE80-B82EE6CF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0"/>
            <a:ext cx="12104451" cy="133268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Császármetszés vs hüvelyi szülés  összefüggése</a:t>
            </a:r>
            <a:r>
              <a:rPr lang="hu-H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               </a:t>
            </a:r>
            <a:r>
              <a:rPr lang="hu-H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allergia, 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</a:t>
            </a:r>
            <a:r>
              <a:rPr lang="hu-H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utoimmun betegségek, daganat, obezitás megnövekedett kockázatával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0CF5F0-5B4F-4A40-8E34-81E3F4868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626617"/>
              </p:ext>
            </p:extLst>
          </p:nvPr>
        </p:nvGraphicFramePr>
        <p:xfrm>
          <a:off x="337225" y="1332689"/>
          <a:ext cx="11517549" cy="494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428">
                  <a:extLst>
                    <a:ext uri="{9D8B030D-6E8A-4147-A177-3AD203B41FA5}">
                      <a16:colId xmlns:a16="http://schemas.microsoft.com/office/drawing/2014/main" val="861743771"/>
                    </a:ext>
                  </a:extLst>
                </a:gridCol>
                <a:gridCol w="3366040">
                  <a:extLst>
                    <a:ext uri="{9D8B030D-6E8A-4147-A177-3AD203B41FA5}">
                      <a16:colId xmlns:a16="http://schemas.microsoft.com/office/drawing/2014/main" val="2329261723"/>
                    </a:ext>
                  </a:extLst>
                </a:gridCol>
                <a:gridCol w="5425081">
                  <a:extLst>
                    <a:ext uri="{9D8B030D-6E8A-4147-A177-3AD203B41FA5}">
                      <a16:colId xmlns:a16="http://schemas.microsoft.com/office/drawing/2014/main" val="4224472126"/>
                    </a:ext>
                  </a:extLst>
                </a:gridCol>
              </a:tblGrid>
              <a:tr h="66475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effectLst/>
                        </a:rPr>
                        <a:t>Betegség</a:t>
                      </a:r>
                      <a:r>
                        <a:rPr lang="en-GB" sz="2000" kern="1200" dirty="0">
                          <a:effectLst/>
                        </a:rPr>
                        <a:t>/</a:t>
                      </a:r>
                      <a:r>
                        <a:rPr lang="hu-HU" sz="2000" kern="1200" dirty="0">
                          <a:effectLst/>
                        </a:rPr>
                        <a:t>Állapot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effectLst/>
                        </a:rPr>
                        <a:t>Kategória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effectLst/>
                        </a:rPr>
                        <a:t>Betegség</a:t>
                      </a:r>
                      <a:r>
                        <a:rPr lang="en-GB" sz="2000" kern="1200" dirty="0">
                          <a:effectLst/>
                        </a:rPr>
                        <a:t>/</a:t>
                      </a:r>
                      <a:r>
                        <a:rPr lang="hu-HU" sz="2000" kern="1200" dirty="0">
                          <a:effectLst/>
                        </a:rPr>
                        <a:t>Állapot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effectLst/>
                        </a:rPr>
                        <a:t>Referenc</a:t>
                      </a:r>
                      <a:r>
                        <a:rPr lang="hu-HU" sz="2000" kern="1200" dirty="0">
                          <a:effectLst/>
                        </a:rPr>
                        <a:t>iák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 anchor="b"/>
                </a:tc>
                <a:extLst>
                  <a:ext uri="{0D108BD9-81ED-4DB2-BD59-A6C34878D82A}">
                    <a16:rowId xmlns:a16="http://schemas.microsoft.com/office/drawing/2014/main" val="2721210680"/>
                  </a:ext>
                </a:extLst>
              </a:tr>
              <a:tr h="367983">
                <a:tc rowSpan="2"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effectLst/>
                        </a:rPr>
                        <a:t>Allergi</a:t>
                      </a:r>
                      <a:r>
                        <a:rPr lang="hu-HU" sz="2000" kern="12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As</a:t>
                      </a:r>
                      <a:r>
                        <a:rPr lang="hu-HU" sz="2000" kern="1200">
                          <a:effectLst/>
                        </a:rPr>
                        <a:t>z</a:t>
                      </a:r>
                      <a:r>
                        <a:rPr lang="en-GB" sz="2000" kern="1200">
                          <a:effectLst/>
                        </a:rPr>
                        <a:t>tma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 rowSpan="2"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effectLst/>
                        </a:rPr>
                        <a:t>Kolokotroni</a:t>
                      </a:r>
                      <a:r>
                        <a:rPr lang="en-GB" sz="1400" kern="1200" dirty="0">
                          <a:effectLst/>
                        </a:rPr>
                        <a:t>, O.</a:t>
                      </a:r>
                      <a:r>
                        <a:rPr lang="hu-HU" sz="1400" kern="1200" dirty="0">
                          <a:effectLst/>
                        </a:rPr>
                        <a:t> et al.</a:t>
                      </a:r>
                      <a:r>
                        <a:rPr lang="en-GB" sz="1400" kern="1200" dirty="0">
                          <a:effectLst/>
                        </a:rPr>
                        <a:t> (2012). Asthma and atopy in children born by caesarean section: Effect modification by family history of allergies - a population based cross-sectional study. BMC </a:t>
                      </a:r>
                      <a:r>
                        <a:rPr lang="en-GB" sz="1400" kern="1200" dirty="0" err="1">
                          <a:effectLst/>
                        </a:rPr>
                        <a:t>Pediatr</a:t>
                      </a:r>
                      <a:r>
                        <a:rPr lang="en-GB" sz="1400" kern="1200" dirty="0">
                          <a:effectLst/>
                        </a:rPr>
                        <a:t>, 12, 179.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1627480852"/>
                  </a:ext>
                </a:extLst>
              </a:tr>
              <a:tr h="396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At</a:t>
                      </a:r>
                      <a:r>
                        <a:rPr lang="hu-HU" sz="2000" kern="1200">
                          <a:effectLst/>
                        </a:rPr>
                        <a:t>ó</a:t>
                      </a:r>
                      <a:r>
                        <a:rPr lang="en-GB" sz="2000" kern="1200">
                          <a:effectLst/>
                        </a:rPr>
                        <a:t>p</a:t>
                      </a:r>
                      <a:r>
                        <a:rPr lang="hu-HU" sz="2000" kern="1200">
                          <a:effectLst/>
                        </a:rPr>
                        <a:t>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5179"/>
                  </a:ext>
                </a:extLst>
              </a:tr>
              <a:tr h="713370">
                <a:tc rowSpan="4"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Autoimmun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C</a:t>
                      </a:r>
                      <a:r>
                        <a:rPr lang="hu-HU" sz="2000" kern="1200">
                          <a:effectLst/>
                        </a:rPr>
                        <a:t>öliakia </a:t>
                      </a:r>
                      <a:endParaRPr lang="en-US" sz="2000">
                        <a:effectLst/>
                      </a:endParaRP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(</a:t>
                      </a:r>
                      <a:r>
                        <a:rPr lang="hu-HU" sz="2000" kern="1200">
                          <a:effectLst/>
                        </a:rPr>
                        <a:t>elektív császármetszés esetén)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Mårild, K.</a:t>
                      </a:r>
                      <a:r>
                        <a:rPr lang="hu-HU" sz="1400" kern="1200">
                          <a:effectLst/>
                        </a:rPr>
                        <a:t> et al.</a:t>
                      </a:r>
                      <a:r>
                        <a:rPr lang="en-GB" sz="1400" kern="1200">
                          <a:effectLst/>
                        </a:rPr>
                        <a:t> (2012). Pregnancy outcome and risk of celiac disease in offspring: A nationwide case-control study. Gastroenterology, 142(1), 39-45.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471874717"/>
                  </a:ext>
                </a:extLst>
              </a:tr>
              <a:tr h="506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Inflammatory </a:t>
                      </a:r>
                      <a:r>
                        <a:rPr lang="hu-HU" sz="2000" kern="1200">
                          <a:effectLst/>
                        </a:rPr>
                        <a:t>B</a:t>
                      </a:r>
                      <a:r>
                        <a:rPr lang="en-GB" sz="2000" kern="1200">
                          <a:effectLst/>
                        </a:rPr>
                        <a:t>owel </a:t>
                      </a:r>
                      <a:r>
                        <a:rPr lang="hu-HU" sz="2000" kern="1200">
                          <a:effectLst/>
                        </a:rPr>
                        <a:t>D</a:t>
                      </a:r>
                      <a:r>
                        <a:rPr lang="en-GB" sz="2000" kern="1200">
                          <a:effectLst/>
                        </a:rPr>
                        <a:t>isease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effectLst/>
                        </a:rPr>
                        <a:t>Bager</a:t>
                      </a:r>
                      <a:r>
                        <a:rPr lang="en-GB" sz="1400" kern="1200" dirty="0">
                          <a:effectLst/>
                        </a:rPr>
                        <a:t> P, </a:t>
                      </a:r>
                      <a:r>
                        <a:rPr lang="hu-HU" sz="1400" kern="1200" dirty="0">
                          <a:effectLst/>
                        </a:rPr>
                        <a:t>t al.</a:t>
                      </a:r>
                      <a:r>
                        <a:rPr lang="en-GB" sz="1400" kern="1200" dirty="0">
                          <a:effectLst/>
                        </a:rPr>
                        <a:t>(2012) </a:t>
                      </a:r>
                      <a:r>
                        <a:rPr lang="en-GB" sz="1400" kern="1200" dirty="0" err="1">
                          <a:effectLst/>
                        </a:rPr>
                        <a:t>Cesarean</a:t>
                      </a:r>
                      <a:r>
                        <a:rPr lang="en-GB" sz="1400" kern="1200" dirty="0">
                          <a:effectLst/>
                        </a:rPr>
                        <a:t> section and offspring’s risk of inflammatory bowel disease: a national cohort study. </a:t>
                      </a:r>
                      <a:r>
                        <a:rPr lang="en-GB" sz="1400" kern="1200" dirty="0" err="1">
                          <a:effectLst/>
                        </a:rPr>
                        <a:t>Inflamm</a:t>
                      </a:r>
                      <a:r>
                        <a:rPr lang="en-GB" sz="1400" kern="1200" dirty="0">
                          <a:effectLst/>
                        </a:rPr>
                        <a:t> Bowel Dis 18: 857-862.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2402713253"/>
                  </a:ext>
                </a:extLst>
              </a:tr>
              <a:tr h="506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>
                          <a:effectLst/>
                        </a:rPr>
                        <a:t>Szk</a:t>
                      </a:r>
                      <a:r>
                        <a:rPr lang="en-GB" sz="2000" kern="1200">
                          <a:effectLst/>
                        </a:rPr>
                        <a:t>ler</a:t>
                      </a:r>
                      <a:r>
                        <a:rPr lang="hu-HU" sz="2000" kern="1200">
                          <a:effectLst/>
                        </a:rPr>
                        <a:t>óz</a:t>
                      </a:r>
                      <a:r>
                        <a:rPr lang="en-GB" sz="2000" kern="1200">
                          <a:effectLst/>
                        </a:rPr>
                        <a:t>is</a:t>
                      </a:r>
                      <a:r>
                        <a:rPr lang="hu-HU" sz="2000" kern="1200">
                          <a:effectLst/>
                        </a:rPr>
                        <a:t> multiplex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effectLst/>
                        </a:rPr>
                        <a:t>Maghzi</a:t>
                      </a:r>
                      <a:r>
                        <a:rPr lang="en-GB" sz="1400" kern="1200" dirty="0">
                          <a:effectLst/>
                        </a:rPr>
                        <a:t> AH</a:t>
                      </a:r>
                      <a:r>
                        <a:rPr lang="hu-HU" sz="1400" kern="1200" dirty="0">
                          <a:effectLst/>
                        </a:rPr>
                        <a:t>. et al.</a:t>
                      </a:r>
                      <a:r>
                        <a:rPr lang="en-GB" sz="1400" kern="1200" dirty="0">
                          <a:effectLst/>
                        </a:rPr>
                        <a:t>(2012) </a:t>
                      </a:r>
                      <a:r>
                        <a:rPr lang="en-GB" sz="1400" kern="1200" dirty="0" err="1">
                          <a:effectLst/>
                        </a:rPr>
                        <a:t>Cesarean</a:t>
                      </a:r>
                      <a:r>
                        <a:rPr lang="en-GB" sz="1400" kern="1200" dirty="0">
                          <a:effectLst/>
                        </a:rPr>
                        <a:t> delivery may increase the risk of multiple sclerosis. </a:t>
                      </a:r>
                      <a:r>
                        <a:rPr lang="en-GB" sz="1400" kern="1200" dirty="0" err="1">
                          <a:effectLst/>
                        </a:rPr>
                        <a:t>Mult</a:t>
                      </a:r>
                      <a:r>
                        <a:rPr lang="en-GB" sz="1400" kern="1200" dirty="0">
                          <a:effectLst/>
                        </a:rPr>
                        <a:t> </a:t>
                      </a:r>
                      <a:r>
                        <a:rPr lang="en-GB" sz="1400" kern="1200" dirty="0" err="1">
                          <a:effectLst/>
                        </a:rPr>
                        <a:t>Scler</a:t>
                      </a:r>
                      <a:r>
                        <a:rPr lang="en-GB" sz="1400" kern="1200" dirty="0">
                          <a:effectLst/>
                        </a:rPr>
                        <a:t> ,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Marcotte, E. L. et al. (2016) </a:t>
                      </a:r>
                      <a:r>
                        <a:rPr lang="en-US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Lancet</a:t>
                      </a:r>
                      <a:r>
                        <a:rPr lang="en-US" sz="16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Haematology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2976380168"/>
                  </a:ext>
                </a:extLst>
              </a:tr>
              <a:tr h="747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1</a:t>
                      </a:r>
                      <a:r>
                        <a:rPr lang="hu-HU" sz="2000" kern="1200">
                          <a:effectLst/>
                        </a:rPr>
                        <a:t>-es típusú</a:t>
                      </a:r>
                      <a:r>
                        <a:rPr lang="en-GB" sz="2000" kern="1200">
                          <a:effectLst/>
                        </a:rPr>
                        <a:t> diab</a:t>
                      </a:r>
                      <a:r>
                        <a:rPr lang="hu-HU" sz="2000" kern="1200">
                          <a:effectLst/>
                        </a:rPr>
                        <a:t>é</a:t>
                      </a:r>
                      <a:r>
                        <a:rPr lang="en-GB" sz="2000" kern="1200">
                          <a:effectLst/>
                        </a:rPr>
                        <a:t>tes</a:t>
                      </a:r>
                      <a:r>
                        <a:rPr lang="hu-HU" sz="2000" kern="1200">
                          <a:effectLst/>
                        </a:rPr>
                        <a:t>z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Cardwell CR</a:t>
                      </a:r>
                      <a:r>
                        <a:rPr lang="hu-HU" sz="1400" kern="1200" dirty="0">
                          <a:effectLst/>
                        </a:rPr>
                        <a:t>. et al.</a:t>
                      </a:r>
                      <a:r>
                        <a:rPr lang="en-GB" sz="1400" kern="1200" dirty="0">
                          <a:effectLst/>
                        </a:rPr>
                        <a:t> (2008) Caesarean section is associated with an increased risk of childhood-onset type 1 diabetes mellitus: a meta-analysis of observational studies. </a:t>
                      </a:r>
                      <a:r>
                        <a:rPr lang="en-GB" sz="1400" kern="1200" dirty="0" err="1">
                          <a:effectLst/>
                        </a:rPr>
                        <a:t>Diabetologia</a:t>
                      </a:r>
                      <a:r>
                        <a:rPr lang="en-GB" sz="1400" kern="12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1423554597"/>
                  </a:ext>
                </a:extLst>
              </a:tr>
              <a:tr h="533121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effectLst/>
                        </a:rPr>
                        <a:t>K</a:t>
                      </a:r>
                      <a:r>
                        <a:rPr lang="en-GB" sz="2000" kern="1200" dirty="0">
                          <a:effectLst/>
                        </a:rPr>
                        <a:t>a</a:t>
                      </a:r>
                      <a:r>
                        <a:rPr lang="hu-HU" sz="2000" kern="1200" dirty="0">
                          <a:effectLst/>
                        </a:rPr>
                        <a:t>rcinóma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kern="1200">
                          <a:effectLst/>
                        </a:rPr>
                        <a:t>Gyermekkori</a:t>
                      </a:r>
                      <a:r>
                        <a:rPr lang="en-GB" sz="2000" kern="1200">
                          <a:effectLst/>
                        </a:rPr>
                        <a:t> myeloid leuk</a:t>
                      </a:r>
                      <a:r>
                        <a:rPr lang="hu-HU" sz="2000" kern="1200">
                          <a:effectLst/>
                        </a:rPr>
                        <a:t>é</a:t>
                      </a:r>
                      <a:r>
                        <a:rPr lang="en-GB" sz="2000" kern="1200">
                          <a:effectLst/>
                        </a:rPr>
                        <a:t>mia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Cnattingius S,</a:t>
                      </a:r>
                      <a:r>
                        <a:rPr lang="hu-HU" sz="1400" kern="1200">
                          <a:effectLst/>
                        </a:rPr>
                        <a:t> et al.</a:t>
                      </a:r>
                      <a:r>
                        <a:rPr lang="en-GB" sz="1400" kern="1200">
                          <a:effectLst/>
                        </a:rPr>
                        <a:t> (1995) Prenatal and neonatal risk factors for childhood myeloid leukemia. Cancer Epidemiol Biomarkers Prev 4: 441-445.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2376979535"/>
                  </a:ext>
                </a:extLst>
              </a:tr>
              <a:tr h="506111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Metab</a:t>
                      </a:r>
                      <a:r>
                        <a:rPr lang="hu-HU" sz="2000" kern="1200">
                          <a:effectLst/>
                        </a:rPr>
                        <a:t>óliás</a:t>
                      </a:r>
                      <a:r>
                        <a:rPr lang="en-GB" sz="2000" kern="1200">
                          <a:effectLst/>
                        </a:rPr>
                        <a:t>/</a:t>
                      </a:r>
                      <a:r>
                        <a:rPr lang="hu-HU" sz="2000" kern="1200">
                          <a:effectLst/>
                        </a:rPr>
                        <a:t>Gyulladásos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effectLst/>
                        </a:rPr>
                        <a:t>Obe</a:t>
                      </a:r>
                      <a:r>
                        <a:rPr lang="hu-HU" sz="2000" kern="1200" dirty="0">
                          <a:effectLst/>
                        </a:rPr>
                        <a:t>z</a:t>
                      </a:r>
                      <a:r>
                        <a:rPr lang="en-GB" sz="2000" kern="1200" dirty="0" err="1">
                          <a:effectLst/>
                        </a:rPr>
                        <a:t>i</a:t>
                      </a:r>
                      <a:r>
                        <a:rPr lang="hu-HU" sz="2000" kern="1200" dirty="0">
                          <a:effectLst/>
                        </a:rPr>
                        <a:t>tás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Li HT,</a:t>
                      </a:r>
                      <a:r>
                        <a:rPr lang="hu-HU" sz="1400" kern="1200" dirty="0">
                          <a:effectLst/>
                        </a:rPr>
                        <a:t>. et al</a:t>
                      </a:r>
                      <a:r>
                        <a:rPr lang="en-GB" sz="1400" kern="1200" dirty="0">
                          <a:effectLst/>
                        </a:rPr>
                        <a:t>(2012)Int J </a:t>
                      </a:r>
                      <a:r>
                        <a:rPr lang="en-GB" sz="1400" kern="1200" dirty="0" err="1">
                          <a:effectLst/>
                        </a:rPr>
                        <a:t>Obes</a:t>
                      </a:r>
                      <a:r>
                        <a:rPr lang="en-GB" sz="1400" kern="1200" dirty="0">
                          <a:effectLst/>
                        </a:rPr>
                        <a:t> (</a:t>
                      </a:r>
                      <a:r>
                        <a:rPr lang="en-GB" sz="1400" kern="1200" dirty="0" err="1">
                          <a:effectLst/>
                        </a:rPr>
                        <a:t>Lond</a:t>
                      </a:r>
                      <a:r>
                        <a:rPr lang="en-GB" sz="1400" kern="1200" dirty="0">
                          <a:effectLst/>
                        </a:rPr>
                        <a:t>),  Yuan, C. et al. (2016) JAMA </a:t>
                      </a:r>
                      <a:r>
                        <a:rPr lang="en-GB" sz="1400" kern="1200" dirty="0" err="1">
                          <a:effectLst/>
                        </a:rPr>
                        <a:t>Pediatrics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9" marR="10669" marT="10669" marB="10669"/>
                </a:tc>
                <a:extLst>
                  <a:ext uri="{0D108BD9-81ED-4DB2-BD59-A6C34878D82A}">
                    <a16:rowId xmlns:a16="http://schemas.microsoft.com/office/drawing/2014/main" val="417328556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BAD39E4-7F08-4262-8C26-C3AA008323F5}"/>
              </a:ext>
            </a:extLst>
          </p:cNvPr>
          <p:cNvSpPr/>
          <p:nvPr/>
        </p:nvSpPr>
        <p:spPr>
          <a:xfrm>
            <a:off x="43775" y="6274340"/>
            <a:ext cx="121044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600" dirty="0" err="1">
                <a:latin typeface="Segoe UI" panose="020B0502040204020203" pitchFamily="34" charset="0"/>
              </a:rPr>
              <a:t>Dietert</a:t>
            </a:r>
            <a:r>
              <a:rPr lang="en-GB" sz="1600" dirty="0">
                <a:latin typeface="Segoe UI" panose="020B0502040204020203" pitchFamily="34" charset="0"/>
              </a:rPr>
              <a:t>, R. R. (2013). Natural childbirth and breastfeeding as preventive measures of immune-microbiome dysbiosis and </a:t>
            </a:r>
            <a:r>
              <a:rPr lang="en-GB" sz="1600" dirty="0" err="1">
                <a:latin typeface="Segoe UI" panose="020B0502040204020203" pitchFamily="34" charset="0"/>
              </a:rPr>
              <a:t>misregulated</a:t>
            </a:r>
            <a:r>
              <a:rPr lang="en-GB" sz="1600" dirty="0">
                <a:latin typeface="Segoe UI" panose="020B0502040204020203" pitchFamily="34" charset="0"/>
              </a:rPr>
              <a:t> inflammation. </a:t>
            </a:r>
            <a:r>
              <a:rPr lang="en-GB" sz="1600" i="1" dirty="0">
                <a:latin typeface="Segoe UI" panose="020B0502040204020203" pitchFamily="34" charset="0"/>
              </a:rPr>
              <a:t>Journal of Ancient Diseases &amp; Preventive Remedies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93062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395</TotalTime>
  <Words>1485</Words>
  <Application>Microsoft Office PowerPoint</Application>
  <PresentationFormat>Widescreen</PresentationFormat>
  <Paragraphs>186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Garamond</vt:lpstr>
      <vt:lpstr>Script MT Bold</vt:lpstr>
      <vt:lpstr>Segoe UI</vt:lpstr>
      <vt:lpstr>Organic</vt:lpstr>
      <vt:lpstr>Családbarát szülészet </vt:lpstr>
      <vt:lpstr>Mit jelent a családbarát szülészeti ellátás?</vt:lpstr>
      <vt:lpstr>ICI 12 pontját az alábbi intézményekkel konszenzusban fejlesztették ki:</vt:lpstr>
      <vt:lpstr>IMBCI* egyik fontos alapelve</vt:lpstr>
      <vt:lpstr>“AnyaBaba”-Család centrikus  ellátás  WHO és ICI által meghatározott lépéseit (2018) betartó ellátás a szülészeti intézményben</vt:lpstr>
      <vt:lpstr>Bababarát Kórház Kezdeményezés  minőségbiztosítási rendszer és fejlesztés -                                                                                                                    a szoptatás védelme, elősegítése és támogatása a szülészeti intézményben</vt:lpstr>
      <vt:lpstr>Családbarát ellátás pozitív hatásai –                                                                 az újszülött és az      anya-újszülött páros szempontjából</vt:lpstr>
      <vt:lpstr>A szoptatás több mint táplálás Jótékony hatások</vt:lpstr>
      <vt:lpstr>Császármetszés vs hüvelyi szülés  összefüggése                                              allergia,  autoimmun betegségek, daganat, obezitás megnövekedett kockázatával</vt:lpstr>
      <vt:lpstr>PowerPoint Presentation</vt:lpstr>
      <vt:lpstr>Családbarát Szülészeti Ellátás                         megvalósulását segítő tényezők</vt:lpstr>
      <vt:lpstr>PowerPoint Presentation</vt:lpstr>
      <vt:lpstr>Páciens-centrikus  ellátás (Picker)                        pontjait                               betartó intézmény</vt:lpstr>
      <vt:lpstr>Biztonságos, tisztelettudó AnyaCsecsemő-család - centrikus szülészeti ellátás - ICI 12 lépése (2018)</vt:lpstr>
      <vt:lpstr>A csecsemő ellátásának etikája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Családbarát szülészet</dc:title>
  <dc:creator>Varady Erzsebet</dc:creator>
  <cp:lastModifiedBy>Varady Erzsebet</cp:lastModifiedBy>
  <cp:revision>35</cp:revision>
  <dcterms:created xsi:type="dcterms:W3CDTF">2019-06-03T15:49:41Z</dcterms:created>
  <dcterms:modified xsi:type="dcterms:W3CDTF">2019-06-03T22:46:43Z</dcterms:modified>
</cp:coreProperties>
</file>