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77" r:id="rId2"/>
    <p:sldId id="262" r:id="rId3"/>
    <p:sldId id="275" r:id="rId4"/>
    <p:sldId id="271" r:id="rId5"/>
    <p:sldId id="273" r:id="rId6"/>
    <p:sldId id="258" r:id="rId7"/>
    <p:sldId id="259" r:id="rId8"/>
    <p:sldId id="257" r:id="rId9"/>
    <p:sldId id="276" r:id="rId10"/>
    <p:sldId id="260" r:id="rId1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24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53E9BB-9622-854B-81F5-2617CFA7AD3C}" type="datetimeFigureOut">
              <a:rPr lang="fr-FR" smtClean="0"/>
              <a:t>04/06/2019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a:t>Cliquez pour modifier les styles du texte du masque</a:t>
            </a:r>
          </a:p>
          <a:p>
            <a:pPr lvl="1"/>
            <a:r>
              <a:rPr lang="hu-HU"/>
              <a:t>Deuxième niveau</a:t>
            </a:r>
          </a:p>
          <a:p>
            <a:pPr lvl="2"/>
            <a:r>
              <a:rPr lang="hu-HU"/>
              <a:t>Troisième niveau</a:t>
            </a:r>
          </a:p>
          <a:p>
            <a:pPr lvl="3"/>
            <a:r>
              <a:rPr lang="hu-HU"/>
              <a:t>Quatrième niveau</a:t>
            </a:r>
          </a:p>
          <a:p>
            <a:pPr lvl="4"/>
            <a:r>
              <a:rPr lang="hu-HU"/>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DBF5D1-5D70-B24E-A456-CE6A333F58AC}" type="slidenum">
              <a:rPr lang="fr-FR" smtClean="0"/>
              <a:t>‹#›</a:t>
            </a:fld>
            <a:endParaRPr lang="fr-FR"/>
          </a:p>
        </p:txBody>
      </p:sp>
    </p:spTree>
    <p:extLst>
      <p:ext uri="{BB962C8B-B14F-4D97-AF65-F5344CB8AC3E}">
        <p14:creationId xmlns:p14="http://schemas.microsoft.com/office/powerpoint/2010/main" val="4218701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Nemzetközi</a:t>
            </a:r>
            <a:r>
              <a:rPr lang="fr-FR" dirty="0"/>
              <a:t> </a:t>
            </a:r>
            <a:r>
              <a:rPr lang="fr-FR" dirty="0" err="1"/>
              <a:t>szüőszervezet</a:t>
            </a:r>
            <a:endParaRPr lang="fr-FR" dirty="0"/>
          </a:p>
        </p:txBody>
      </p:sp>
      <p:sp>
        <p:nvSpPr>
          <p:cNvPr id="4" name="Espace réservé du numéro de diapositive 3"/>
          <p:cNvSpPr>
            <a:spLocks noGrp="1"/>
          </p:cNvSpPr>
          <p:nvPr>
            <p:ph type="sldNum" sz="quarter" idx="10"/>
          </p:nvPr>
        </p:nvSpPr>
        <p:spPr/>
        <p:txBody>
          <a:bodyPr/>
          <a:lstStyle/>
          <a:p>
            <a:fld id="{0BDBF5D1-5D70-B24E-A456-CE6A333F58AC}" type="slidenum">
              <a:rPr lang="fr-FR" smtClean="0"/>
              <a:t>4</a:t>
            </a:fld>
            <a:endParaRPr lang="fr-FR"/>
          </a:p>
        </p:txBody>
      </p:sp>
    </p:spTree>
    <p:extLst>
      <p:ext uri="{BB962C8B-B14F-4D97-AF65-F5344CB8AC3E}">
        <p14:creationId xmlns:p14="http://schemas.microsoft.com/office/powerpoint/2010/main" val="212567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PlaceHolder 1"/>
          <p:cNvSpPr>
            <a:spLocks noGrp="1" noRot="1" noChangeAspect="1"/>
          </p:cNvSpPr>
          <p:nvPr>
            <p:ph type="sldImg"/>
          </p:nvPr>
        </p:nvSpPr>
        <p:spPr>
          <a:xfrm>
            <a:off x="1143000" y="685800"/>
            <a:ext cx="4572000" cy="3429000"/>
          </a:xfrm>
          <a:prstGeom prst="rect">
            <a:avLst/>
          </a:prstGeom>
        </p:spPr>
      </p:sp>
      <p:sp>
        <p:nvSpPr>
          <p:cNvPr id="497" name="PlaceHolder 2"/>
          <p:cNvSpPr>
            <a:spLocks noGrp="1"/>
          </p:cNvSpPr>
          <p:nvPr>
            <p:ph type="body"/>
          </p:nvPr>
        </p:nvSpPr>
        <p:spPr>
          <a:xfrm>
            <a:off x="685800" y="4343400"/>
            <a:ext cx="5486040" cy="4114440"/>
          </a:xfrm>
          <a:prstGeom prst="rect">
            <a:avLst/>
          </a:prstGeom>
        </p:spPr>
        <p:txBody>
          <a:bodyPr/>
          <a:lstStyle/>
          <a:p>
            <a:r>
              <a:rPr lang="hu-HU" sz="2000" b="0" strike="noStrike" spc="-1">
                <a:latin typeface="Arial"/>
              </a:rPr>
              <a:t>Probably the most important thing we can do is to encourage parents to be involved with their baby’s care and this is what we will be exploring in this next presentation. </a:t>
            </a:r>
          </a:p>
        </p:txBody>
      </p:sp>
      <p:sp>
        <p:nvSpPr>
          <p:cNvPr id="498" name="TextShape 3"/>
          <p:cNvSpPr txBox="1"/>
          <p:nvPr/>
        </p:nvSpPr>
        <p:spPr>
          <a:xfrm>
            <a:off x="3884760" y="8685360"/>
            <a:ext cx="2971440" cy="456840"/>
          </a:xfrm>
          <a:prstGeom prst="rect">
            <a:avLst/>
          </a:prstGeom>
          <a:noFill/>
          <a:ln>
            <a:noFill/>
          </a:ln>
        </p:spPr>
        <p:txBody>
          <a:bodyPr anchor="b"/>
          <a:lstStyle/>
          <a:p>
            <a:pPr algn="r">
              <a:lnSpc>
                <a:spcPct val="100000"/>
              </a:lnSpc>
            </a:pPr>
            <a:fld id="{5A7ACD9A-F93C-4D5A-A861-9B61E61CCFE7}" type="slidenum">
              <a:rPr lang="hu-HU" sz="1200" b="0" strike="noStrike" spc="-1">
                <a:solidFill>
                  <a:srgbClr val="000000"/>
                </a:solidFill>
                <a:latin typeface="+mn-lt"/>
                <a:ea typeface="+mn-ea"/>
              </a:rPr>
              <a:t>8</a:t>
            </a:fld>
            <a:endParaRPr lang="hu-HU" sz="1200" b="0" strike="noStrike" spc="-1">
              <a:latin typeface="Times New Roman"/>
            </a:endParaRPr>
          </a:p>
        </p:txBody>
      </p:sp>
    </p:spTree>
    <p:extLst>
      <p:ext uri="{BB962C8B-B14F-4D97-AF65-F5344CB8AC3E}">
        <p14:creationId xmlns:p14="http://schemas.microsoft.com/office/powerpoint/2010/main" val="2185678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hu-HU"/>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Cliquez pour modifier le style des sous-titres du masque</a:t>
            </a:r>
            <a:endParaRPr lang="fr-FR"/>
          </a:p>
        </p:txBody>
      </p:sp>
      <p:sp>
        <p:nvSpPr>
          <p:cNvPr id="4" name="Espace réservé de la date 3"/>
          <p:cNvSpPr>
            <a:spLocks noGrp="1"/>
          </p:cNvSpPr>
          <p:nvPr>
            <p:ph type="dt" sz="half" idx="10"/>
          </p:nvPr>
        </p:nvSpPr>
        <p:spPr/>
        <p:txBody>
          <a:bodyPr/>
          <a:lstStyle/>
          <a:p>
            <a:fld id="{357421A0-C23E-8A40-AFDC-D16218768A0C}" type="datetimeFigureOut">
              <a:rPr lang="fr-FR" smtClean="0"/>
              <a:t>04/06/2019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E4B188-122A-6D4D-802B-28C866D5839B}" type="slidenum">
              <a:rPr lang="fr-FR" smtClean="0"/>
              <a:t>‹#›</a:t>
            </a:fld>
            <a:endParaRPr lang="fr-FR"/>
          </a:p>
        </p:txBody>
      </p:sp>
    </p:spTree>
    <p:extLst>
      <p:ext uri="{BB962C8B-B14F-4D97-AF65-F5344CB8AC3E}">
        <p14:creationId xmlns:p14="http://schemas.microsoft.com/office/powerpoint/2010/main" val="184393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hu-HU"/>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hu-HU"/>
              <a:t>Cliquez pour modifier les styles du texte du masque</a:t>
            </a:r>
          </a:p>
          <a:p>
            <a:pPr lvl="1"/>
            <a:r>
              <a:rPr lang="hu-HU"/>
              <a:t>Deuxième niveau</a:t>
            </a:r>
          </a:p>
          <a:p>
            <a:pPr lvl="2"/>
            <a:r>
              <a:rPr lang="hu-HU"/>
              <a:t>Troisième niveau</a:t>
            </a:r>
          </a:p>
          <a:p>
            <a:pPr lvl="3"/>
            <a:r>
              <a:rPr lang="hu-HU"/>
              <a:t>Quatrième niveau</a:t>
            </a:r>
          </a:p>
          <a:p>
            <a:pPr lvl="4"/>
            <a:r>
              <a:rPr lang="hu-HU"/>
              <a:t>Cinquième niveau</a:t>
            </a:r>
            <a:endParaRPr lang="fr-FR"/>
          </a:p>
        </p:txBody>
      </p:sp>
      <p:sp>
        <p:nvSpPr>
          <p:cNvPr id="4" name="Espace réservé de la date 3"/>
          <p:cNvSpPr>
            <a:spLocks noGrp="1"/>
          </p:cNvSpPr>
          <p:nvPr>
            <p:ph type="dt" sz="half" idx="10"/>
          </p:nvPr>
        </p:nvSpPr>
        <p:spPr/>
        <p:txBody>
          <a:bodyPr/>
          <a:lstStyle/>
          <a:p>
            <a:fld id="{357421A0-C23E-8A40-AFDC-D16218768A0C}" type="datetimeFigureOut">
              <a:rPr lang="fr-FR" smtClean="0"/>
              <a:t>04/06/2019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E4B188-122A-6D4D-802B-28C866D5839B}" type="slidenum">
              <a:rPr lang="fr-FR" smtClean="0"/>
              <a:t>‹#›</a:t>
            </a:fld>
            <a:endParaRPr lang="fr-FR"/>
          </a:p>
        </p:txBody>
      </p:sp>
    </p:spTree>
    <p:extLst>
      <p:ext uri="{BB962C8B-B14F-4D97-AF65-F5344CB8AC3E}">
        <p14:creationId xmlns:p14="http://schemas.microsoft.com/office/powerpoint/2010/main" val="106540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hu-HU"/>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hu-HU"/>
              <a:t>Cliquez pour modifier les styles du texte du masque</a:t>
            </a:r>
          </a:p>
          <a:p>
            <a:pPr lvl="1"/>
            <a:r>
              <a:rPr lang="hu-HU"/>
              <a:t>Deuxième niveau</a:t>
            </a:r>
          </a:p>
          <a:p>
            <a:pPr lvl="2"/>
            <a:r>
              <a:rPr lang="hu-HU"/>
              <a:t>Troisième niveau</a:t>
            </a:r>
          </a:p>
          <a:p>
            <a:pPr lvl="3"/>
            <a:r>
              <a:rPr lang="hu-HU"/>
              <a:t>Quatrième niveau</a:t>
            </a:r>
          </a:p>
          <a:p>
            <a:pPr lvl="4"/>
            <a:r>
              <a:rPr lang="hu-HU"/>
              <a:t>Cinquième niveau</a:t>
            </a:r>
            <a:endParaRPr lang="fr-FR"/>
          </a:p>
        </p:txBody>
      </p:sp>
      <p:sp>
        <p:nvSpPr>
          <p:cNvPr id="4" name="Espace réservé de la date 3"/>
          <p:cNvSpPr>
            <a:spLocks noGrp="1"/>
          </p:cNvSpPr>
          <p:nvPr>
            <p:ph type="dt" sz="half" idx="10"/>
          </p:nvPr>
        </p:nvSpPr>
        <p:spPr/>
        <p:txBody>
          <a:bodyPr/>
          <a:lstStyle/>
          <a:p>
            <a:fld id="{357421A0-C23E-8A40-AFDC-D16218768A0C}" type="datetimeFigureOut">
              <a:rPr lang="fr-FR" smtClean="0"/>
              <a:t>04/06/2019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E4B188-122A-6D4D-802B-28C866D5839B}" type="slidenum">
              <a:rPr lang="fr-FR" smtClean="0"/>
              <a:t>‹#›</a:t>
            </a:fld>
            <a:endParaRPr lang="fr-FR"/>
          </a:p>
        </p:txBody>
      </p:sp>
    </p:spTree>
    <p:extLst>
      <p:ext uri="{BB962C8B-B14F-4D97-AF65-F5344CB8AC3E}">
        <p14:creationId xmlns:p14="http://schemas.microsoft.com/office/powerpoint/2010/main" val="952120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hu-HU"/>
              <a:t>Cliquez et modifiez le titre</a:t>
            </a:r>
            <a:endParaRPr lang="fr-FR"/>
          </a:p>
        </p:txBody>
      </p:sp>
      <p:sp>
        <p:nvSpPr>
          <p:cNvPr id="3" name="Espace réservé du contenu 2"/>
          <p:cNvSpPr>
            <a:spLocks noGrp="1"/>
          </p:cNvSpPr>
          <p:nvPr>
            <p:ph idx="1"/>
          </p:nvPr>
        </p:nvSpPr>
        <p:spPr/>
        <p:txBody>
          <a:bodyPr/>
          <a:lstStyle/>
          <a:p>
            <a:pPr lvl="0"/>
            <a:r>
              <a:rPr lang="hu-HU"/>
              <a:t>Cliquez pour modifier les styles du texte du masque</a:t>
            </a:r>
          </a:p>
          <a:p>
            <a:pPr lvl="1"/>
            <a:r>
              <a:rPr lang="hu-HU"/>
              <a:t>Deuxième niveau</a:t>
            </a:r>
          </a:p>
          <a:p>
            <a:pPr lvl="2"/>
            <a:r>
              <a:rPr lang="hu-HU"/>
              <a:t>Troisième niveau</a:t>
            </a:r>
          </a:p>
          <a:p>
            <a:pPr lvl="3"/>
            <a:r>
              <a:rPr lang="hu-HU"/>
              <a:t>Quatrième niveau</a:t>
            </a:r>
          </a:p>
          <a:p>
            <a:pPr lvl="4"/>
            <a:r>
              <a:rPr lang="hu-HU"/>
              <a:t>Cinquième niveau</a:t>
            </a:r>
            <a:endParaRPr lang="fr-FR"/>
          </a:p>
        </p:txBody>
      </p:sp>
      <p:sp>
        <p:nvSpPr>
          <p:cNvPr id="4" name="Espace réservé de la date 3"/>
          <p:cNvSpPr>
            <a:spLocks noGrp="1"/>
          </p:cNvSpPr>
          <p:nvPr>
            <p:ph type="dt" sz="half" idx="10"/>
          </p:nvPr>
        </p:nvSpPr>
        <p:spPr/>
        <p:txBody>
          <a:bodyPr/>
          <a:lstStyle/>
          <a:p>
            <a:fld id="{357421A0-C23E-8A40-AFDC-D16218768A0C}" type="datetimeFigureOut">
              <a:rPr lang="fr-FR" smtClean="0"/>
              <a:t>04/06/2019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E4B188-122A-6D4D-802B-28C866D5839B}" type="slidenum">
              <a:rPr lang="fr-FR" smtClean="0"/>
              <a:t>‹#›</a:t>
            </a:fld>
            <a:endParaRPr lang="fr-FR"/>
          </a:p>
        </p:txBody>
      </p:sp>
    </p:spTree>
    <p:extLst>
      <p:ext uri="{BB962C8B-B14F-4D97-AF65-F5344CB8AC3E}">
        <p14:creationId xmlns:p14="http://schemas.microsoft.com/office/powerpoint/2010/main" val="204540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hu-HU"/>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Cliquez pour modifier les styles du texte du masque</a:t>
            </a:r>
          </a:p>
        </p:txBody>
      </p:sp>
      <p:sp>
        <p:nvSpPr>
          <p:cNvPr id="4" name="Espace réservé de la date 3"/>
          <p:cNvSpPr>
            <a:spLocks noGrp="1"/>
          </p:cNvSpPr>
          <p:nvPr>
            <p:ph type="dt" sz="half" idx="10"/>
          </p:nvPr>
        </p:nvSpPr>
        <p:spPr/>
        <p:txBody>
          <a:bodyPr/>
          <a:lstStyle/>
          <a:p>
            <a:fld id="{357421A0-C23E-8A40-AFDC-D16218768A0C}" type="datetimeFigureOut">
              <a:rPr lang="fr-FR" smtClean="0"/>
              <a:t>04/06/2019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E4B188-122A-6D4D-802B-28C866D5839B}" type="slidenum">
              <a:rPr lang="fr-FR" smtClean="0"/>
              <a:t>‹#›</a:t>
            </a:fld>
            <a:endParaRPr lang="fr-FR"/>
          </a:p>
        </p:txBody>
      </p:sp>
    </p:spTree>
    <p:extLst>
      <p:ext uri="{BB962C8B-B14F-4D97-AF65-F5344CB8AC3E}">
        <p14:creationId xmlns:p14="http://schemas.microsoft.com/office/powerpoint/2010/main" val="317108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hu-HU"/>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Cliquez pour modifier les styles du texte du masque</a:t>
            </a:r>
          </a:p>
          <a:p>
            <a:pPr lvl="1"/>
            <a:r>
              <a:rPr lang="hu-HU"/>
              <a:t>Deuxième niveau</a:t>
            </a:r>
          </a:p>
          <a:p>
            <a:pPr lvl="2"/>
            <a:r>
              <a:rPr lang="hu-HU"/>
              <a:t>Troisième niveau</a:t>
            </a:r>
          </a:p>
          <a:p>
            <a:pPr lvl="3"/>
            <a:r>
              <a:rPr lang="hu-HU"/>
              <a:t>Quatrième niveau</a:t>
            </a:r>
          </a:p>
          <a:p>
            <a:pPr lvl="4"/>
            <a:r>
              <a:rPr lang="hu-HU"/>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Cliquez pour modifier les styles du texte du masque</a:t>
            </a:r>
          </a:p>
          <a:p>
            <a:pPr lvl="1"/>
            <a:r>
              <a:rPr lang="hu-HU"/>
              <a:t>Deuxième niveau</a:t>
            </a:r>
          </a:p>
          <a:p>
            <a:pPr lvl="2"/>
            <a:r>
              <a:rPr lang="hu-HU"/>
              <a:t>Troisième niveau</a:t>
            </a:r>
          </a:p>
          <a:p>
            <a:pPr lvl="3"/>
            <a:r>
              <a:rPr lang="hu-HU"/>
              <a:t>Quatrième niveau</a:t>
            </a:r>
          </a:p>
          <a:p>
            <a:pPr lvl="4"/>
            <a:r>
              <a:rPr lang="hu-HU"/>
              <a:t>Cinquième niveau</a:t>
            </a:r>
            <a:endParaRPr lang="fr-FR"/>
          </a:p>
        </p:txBody>
      </p:sp>
      <p:sp>
        <p:nvSpPr>
          <p:cNvPr id="5" name="Espace réservé de la date 4"/>
          <p:cNvSpPr>
            <a:spLocks noGrp="1"/>
          </p:cNvSpPr>
          <p:nvPr>
            <p:ph type="dt" sz="half" idx="10"/>
          </p:nvPr>
        </p:nvSpPr>
        <p:spPr/>
        <p:txBody>
          <a:bodyPr/>
          <a:lstStyle/>
          <a:p>
            <a:fld id="{357421A0-C23E-8A40-AFDC-D16218768A0C}" type="datetimeFigureOut">
              <a:rPr lang="fr-FR" smtClean="0"/>
              <a:t>04/06/2019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E4B188-122A-6D4D-802B-28C866D5839B}" type="slidenum">
              <a:rPr lang="fr-FR" smtClean="0"/>
              <a:t>‹#›</a:t>
            </a:fld>
            <a:endParaRPr lang="fr-FR"/>
          </a:p>
        </p:txBody>
      </p:sp>
    </p:spTree>
    <p:extLst>
      <p:ext uri="{BB962C8B-B14F-4D97-AF65-F5344CB8AC3E}">
        <p14:creationId xmlns:p14="http://schemas.microsoft.com/office/powerpoint/2010/main" val="292234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hu-HU"/>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Cliquez pour modifier les styles du texte du masque</a:t>
            </a:r>
          </a:p>
          <a:p>
            <a:pPr lvl="1"/>
            <a:r>
              <a:rPr lang="hu-HU"/>
              <a:t>Deuxième niveau</a:t>
            </a:r>
          </a:p>
          <a:p>
            <a:pPr lvl="2"/>
            <a:r>
              <a:rPr lang="hu-HU"/>
              <a:t>Troisième niveau</a:t>
            </a:r>
          </a:p>
          <a:p>
            <a:pPr lvl="3"/>
            <a:r>
              <a:rPr lang="hu-HU"/>
              <a:t>Quatrième niveau</a:t>
            </a:r>
          </a:p>
          <a:p>
            <a:pPr lvl="4"/>
            <a:r>
              <a:rPr lang="hu-HU"/>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Cliquez pour modifier les styles du texte du masque</a:t>
            </a:r>
          </a:p>
          <a:p>
            <a:pPr lvl="1"/>
            <a:r>
              <a:rPr lang="hu-HU"/>
              <a:t>Deuxième niveau</a:t>
            </a:r>
          </a:p>
          <a:p>
            <a:pPr lvl="2"/>
            <a:r>
              <a:rPr lang="hu-HU"/>
              <a:t>Troisième niveau</a:t>
            </a:r>
          </a:p>
          <a:p>
            <a:pPr lvl="3"/>
            <a:r>
              <a:rPr lang="hu-HU"/>
              <a:t>Quatrième niveau</a:t>
            </a:r>
          </a:p>
          <a:p>
            <a:pPr lvl="4"/>
            <a:r>
              <a:rPr lang="hu-HU"/>
              <a:t>Cinquième niveau</a:t>
            </a:r>
            <a:endParaRPr lang="fr-FR"/>
          </a:p>
        </p:txBody>
      </p:sp>
      <p:sp>
        <p:nvSpPr>
          <p:cNvPr id="7" name="Espace réservé de la date 6"/>
          <p:cNvSpPr>
            <a:spLocks noGrp="1"/>
          </p:cNvSpPr>
          <p:nvPr>
            <p:ph type="dt" sz="half" idx="10"/>
          </p:nvPr>
        </p:nvSpPr>
        <p:spPr/>
        <p:txBody>
          <a:bodyPr/>
          <a:lstStyle/>
          <a:p>
            <a:fld id="{357421A0-C23E-8A40-AFDC-D16218768A0C}" type="datetimeFigureOut">
              <a:rPr lang="fr-FR" smtClean="0"/>
              <a:t>04/06/2019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1E4B188-122A-6D4D-802B-28C866D5839B}" type="slidenum">
              <a:rPr lang="fr-FR" smtClean="0"/>
              <a:t>‹#›</a:t>
            </a:fld>
            <a:endParaRPr lang="fr-FR"/>
          </a:p>
        </p:txBody>
      </p:sp>
    </p:spTree>
    <p:extLst>
      <p:ext uri="{BB962C8B-B14F-4D97-AF65-F5344CB8AC3E}">
        <p14:creationId xmlns:p14="http://schemas.microsoft.com/office/powerpoint/2010/main" val="153120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hu-HU"/>
              <a:t>Cliquez et modifiez le titre</a:t>
            </a:r>
            <a:endParaRPr lang="fr-FR"/>
          </a:p>
        </p:txBody>
      </p:sp>
      <p:sp>
        <p:nvSpPr>
          <p:cNvPr id="3" name="Espace réservé de la date 2"/>
          <p:cNvSpPr>
            <a:spLocks noGrp="1"/>
          </p:cNvSpPr>
          <p:nvPr>
            <p:ph type="dt" sz="half" idx="10"/>
          </p:nvPr>
        </p:nvSpPr>
        <p:spPr/>
        <p:txBody>
          <a:bodyPr/>
          <a:lstStyle/>
          <a:p>
            <a:fld id="{357421A0-C23E-8A40-AFDC-D16218768A0C}" type="datetimeFigureOut">
              <a:rPr lang="fr-FR" smtClean="0"/>
              <a:t>04/06/2019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1E4B188-122A-6D4D-802B-28C866D5839B}" type="slidenum">
              <a:rPr lang="fr-FR" smtClean="0"/>
              <a:t>‹#›</a:t>
            </a:fld>
            <a:endParaRPr lang="fr-FR"/>
          </a:p>
        </p:txBody>
      </p:sp>
    </p:spTree>
    <p:extLst>
      <p:ext uri="{BB962C8B-B14F-4D97-AF65-F5344CB8AC3E}">
        <p14:creationId xmlns:p14="http://schemas.microsoft.com/office/powerpoint/2010/main" val="32651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57421A0-C23E-8A40-AFDC-D16218768A0C}" type="datetimeFigureOut">
              <a:rPr lang="fr-FR" smtClean="0"/>
              <a:t>04/06/2019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1E4B188-122A-6D4D-802B-28C866D5839B}" type="slidenum">
              <a:rPr lang="fr-FR" smtClean="0"/>
              <a:t>‹#›</a:t>
            </a:fld>
            <a:endParaRPr lang="fr-FR"/>
          </a:p>
        </p:txBody>
      </p:sp>
    </p:spTree>
    <p:extLst>
      <p:ext uri="{BB962C8B-B14F-4D97-AF65-F5344CB8AC3E}">
        <p14:creationId xmlns:p14="http://schemas.microsoft.com/office/powerpoint/2010/main" val="839027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hu-HU"/>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Cliquez pour modifier les styles du texte du masque</a:t>
            </a:r>
          </a:p>
          <a:p>
            <a:pPr lvl="1"/>
            <a:r>
              <a:rPr lang="hu-HU"/>
              <a:t>Deuxième niveau</a:t>
            </a:r>
          </a:p>
          <a:p>
            <a:pPr lvl="2"/>
            <a:r>
              <a:rPr lang="hu-HU"/>
              <a:t>Troisième niveau</a:t>
            </a:r>
          </a:p>
          <a:p>
            <a:pPr lvl="3"/>
            <a:r>
              <a:rPr lang="hu-HU"/>
              <a:t>Quatrième niveau</a:t>
            </a:r>
          </a:p>
          <a:p>
            <a:pPr lvl="4"/>
            <a:r>
              <a:rPr lang="hu-HU"/>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Cliquez pour modifier les styles du texte du masque</a:t>
            </a:r>
          </a:p>
        </p:txBody>
      </p:sp>
      <p:sp>
        <p:nvSpPr>
          <p:cNvPr id="5" name="Espace réservé de la date 4"/>
          <p:cNvSpPr>
            <a:spLocks noGrp="1"/>
          </p:cNvSpPr>
          <p:nvPr>
            <p:ph type="dt" sz="half" idx="10"/>
          </p:nvPr>
        </p:nvSpPr>
        <p:spPr/>
        <p:txBody>
          <a:bodyPr/>
          <a:lstStyle/>
          <a:p>
            <a:fld id="{357421A0-C23E-8A40-AFDC-D16218768A0C}" type="datetimeFigureOut">
              <a:rPr lang="fr-FR" smtClean="0"/>
              <a:t>04/06/2019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E4B188-122A-6D4D-802B-28C866D5839B}" type="slidenum">
              <a:rPr lang="fr-FR" smtClean="0"/>
              <a:t>‹#›</a:t>
            </a:fld>
            <a:endParaRPr lang="fr-FR"/>
          </a:p>
        </p:txBody>
      </p:sp>
    </p:spTree>
    <p:extLst>
      <p:ext uri="{BB962C8B-B14F-4D97-AF65-F5344CB8AC3E}">
        <p14:creationId xmlns:p14="http://schemas.microsoft.com/office/powerpoint/2010/main" val="67311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hu-HU"/>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Cliquez pour modifier les styles du texte du masque</a:t>
            </a:r>
          </a:p>
        </p:txBody>
      </p:sp>
      <p:sp>
        <p:nvSpPr>
          <p:cNvPr id="5" name="Espace réservé de la date 4"/>
          <p:cNvSpPr>
            <a:spLocks noGrp="1"/>
          </p:cNvSpPr>
          <p:nvPr>
            <p:ph type="dt" sz="half" idx="10"/>
          </p:nvPr>
        </p:nvSpPr>
        <p:spPr/>
        <p:txBody>
          <a:bodyPr/>
          <a:lstStyle/>
          <a:p>
            <a:fld id="{357421A0-C23E-8A40-AFDC-D16218768A0C}" type="datetimeFigureOut">
              <a:rPr lang="fr-FR" smtClean="0"/>
              <a:t>04/06/2019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E4B188-122A-6D4D-802B-28C866D5839B}" type="slidenum">
              <a:rPr lang="fr-FR" smtClean="0"/>
              <a:t>‹#›</a:t>
            </a:fld>
            <a:endParaRPr lang="fr-FR"/>
          </a:p>
        </p:txBody>
      </p:sp>
    </p:spTree>
    <p:extLst>
      <p:ext uri="{BB962C8B-B14F-4D97-AF65-F5344CB8AC3E}">
        <p14:creationId xmlns:p14="http://schemas.microsoft.com/office/powerpoint/2010/main" val="173350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a:t>Cliquez pour modifier les styles du texte du masque</a:t>
            </a:r>
          </a:p>
          <a:p>
            <a:pPr lvl="1"/>
            <a:r>
              <a:rPr lang="hu-HU"/>
              <a:t>Deuxième niveau</a:t>
            </a:r>
          </a:p>
          <a:p>
            <a:pPr lvl="2"/>
            <a:r>
              <a:rPr lang="hu-HU"/>
              <a:t>Troisième niveau</a:t>
            </a:r>
          </a:p>
          <a:p>
            <a:pPr lvl="3"/>
            <a:r>
              <a:rPr lang="hu-HU"/>
              <a:t>Quatrième niveau</a:t>
            </a:r>
          </a:p>
          <a:p>
            <a:pPr lvl="4"/>
            <a:r>
              <a:rPr lang="hu-HU"/>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421A0-C23E-8A40-AFDC-D16218768A0C}" type="datetimeFigureOut">
              <a:rPr lang="fr-FR" smtClean="0"/>
              <a:t>04/06/2019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4B188-122A-6D4D-802B-28C866D5839B}" type="slidenum">
              <a:rPr lang="fr-FR" smtClean="0"/>
              <a:t>‹#›</a:t>
            </a:fld>
            <a:endParaRPr lang="fr-FR"/>
          </a:p>
        </p:txBody>
      </p:sp>
    </p:spTree>
    <p:extLst>
      <p:ext uri="{BB962C8B-B14F-4D97-AF65-F5344CB8AC3E}">
        <p14:creationId xmlns:p14="http://schemas.microsoft.com/office/powerpoint/2010/main" val="2815853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ncbi.nlm.nih.gov/pubmed/2842074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9144000" cy="6858000"/>
          </a:xfrm>
          <a:prstGeom prst="rect">
            <a:avLst/>
          </a:prstGeom>
        </p:spPr>
      </p:pic>
      <p:sp>
        <p:nvSpPr>
          <p:cNvPr id="4" name="Szövegdoboz 3">
            <a:extLst>
              <a:ext uri="{FF2B5EF4-FFF2-40B4-BE49-F238E27FC236}">
                <a16:creationId xmlns:a16="http://schemas.microsoft.com/office/drawing/2014/main" id="{C9175E9B-2CDC-4CF6-B3E0-45409F7C957B}"/>
              </a:ext>
            </a:extLst>
          </p:cNvPr>
          <p:cNvSpPr txBox="1"/>
          <p:nvPr/>
        </p:nvSpPr>
        <p:spPr>
          <a:xfrm>
            <a:off x="1263979" y="1602556"/>
            <a:ext cx="6026523" cy="1569660"/>
          </a:xfrm>
          <a:prstGeom prst="rect">
            <a:avLst/>
          </a:prstGeom>
          <a:noFill/>
        </p:spPr>
        <p:txBody>
          <a:bodyPr wrap="none" rtlCol="0">
            <a:spAutoFit/>
          </a:bodyPr>
          <a:lstStyle/>
          <a:p>
            <a:pPr algn="ctr"/>
            <a:r>
              <a:rPr lang="hu-HU" sz="4800" b="1" dirty="0">
                <a:solidFill>
                  <a:srgbClr val="CC0099"/>
                </a:solidFill>
              </a:rPr>
              <a:t>Családközpontú ellátás</a:t>
            </a:r>
          </a:p>
          <a:p>
            <a:pPr algn="ctr"/>
            <a:r>
              <a:rPr lang="hu-HU" sz="4800" b="1" dirty="0">
                <a:solidFill>
                  <a:srgbClr val="CC0099"/>
                </a:solidFill>
              </a:rPr>
              <a:t>és a </a:t>
            </a:r>
            <a:r>
              <a:rPr lang="hu-HU" sz="4800" b="1" dirty="0" err="1">
                <a:solidFill>
                  <a:srgbClr val="CC0099"/>
                </a:solidFill>
              </a:rPr>
              <a:t>neonatológus</a:t>
            </a:r>
            <a:endParaRPr lang="hu-HU" sz="4800" b="1" dirty="0">
              <a:solidFill>
                <a:srgbClr val="CC0099"/>
              </a:solidFill>
            </a:endParaRPr>
          </a:p>
        </p:txBody>
      </p:sp>
      <p:sp>
        <p:nvSpPr>
          <p:cNvPr id="5" name="Szövegdoboz 4">
            <a:extLst>
              <a:ext uri="{FF2B5EF4-FFF2-40B4-BE49-F238E27FC236}">
                <a16:creationId xmlns:a16="http://schemas.microsoft.com/office/drawing/2014/main" id="{F122B962-ACBC-4AD7-9288-A84CFF00AA94}"/>
              </a:ext>
            </a:extLst>
          </p:cNvPr>
          <p:cNvSpPr txBox="1"/>
          <p:nvPr/>
        </p:nvSpPr>
        <p:spPr>
          <a:xfrm>
            <a:off x="4674763" y="3307025"/>
            <a:ext cx="4469237" cy="1938992"/>
          </a:xfrm>
          <a:prstGeom prst="rect">
            <a:avLst/>
          </a:prstGeom>
          <a:noFill/>
        </p:spPr>
        <p:txBody>
          <a:bodyPr wrap="none" rtlCol="0">
            <a:spAutoFit/>
          </a:bodyPr>
          <a:lstStyle/>
          <a:p>
            <a:pPr algn="r"/>
            <a:r>
              <a:rPr lang="hu-HU" sz="2400" dirty="0"/>
              <a:t>Dr. Nádor Csaba</a:t>
            </a:r>
          </a:p>
          <a:p>
            <a:pPr algn="r"/>
            <a:r>
              <a:rPr lang="hu-HU" sz="2400" dirty="0"/>
              <a:t>Semmelweis Egyetem</a:t>
            </a:r>
          </a:p>
          <a:p>
            <a:pPr algn="r"/>
            <a:r>
              <a:rPr lang="hu-HU" sz="2400" dirty="0"/>
              <a:t>Szülészeti és Nőgyógyászati Klinika</a:t>
            </a:r>
          </a:p>
          <a:p>
            <a:pPr algn="r"/>
            <a:r>
              <a:rPr lang="hu-HU" sz="2400" dirty="0"/>
              <a:t>Üllői úti részleg</a:t>
            </a:r>
          </a:p>
          <a:p>
            <a:pPr algn="r"/>
            <a:r>
              <a:rPr lang="hu-HU" sz="2400" dirty="0"/>
              <a:t>PIC</a:t>
            </a:r>
          </a:p>
        </p:txBody>
      </p:sp>
    </p:spTree>
    <p:extLst>
      <p:ext uri="{BB962C8B-B14F-4D97-AF65-F5344CB8AC3E}">
        <p14:creationId xmlns:p14="http://schemas.microsoft.com/office/powerpoint/2010/main" val="4172609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61461"/>
            <a:ext cx="9144000" cy="6858000"/>
          </a:xfrm>
          <a:prstGeom prst="rect">
            <a:avLst/>
          </a:prstGeom>
        </p:spPr>
      </p:pic>
      <p:pic>
        <p:nvPicPr>
          <p:cNvPr id="3" name="Image 2"/>
          <p:cNvPicPr>
            <a:picLocks noChangeAspect="1"/>
          </p:cNvPicPr>
          <p:nvPr/>
        </p:nvPicPr>
        <p:blipFill>
          <a:blip r:embed="rId3"/>
          <a:stretch>
            <a:fillRect/>
          </a:stretch>
        </p:blipFill>
        <p:spPr>
          <a:xfrm>
            <a:off x="136771" y="820616"/>
            <a:ext cx="2901462" cy="5158153"/>
          </a:xfrm>
          <a:prstGeom prst="rect">
            <a:avLst/>
          </a:prstGeom>
        </p:spPr>
      </p:pic>
      <p:sp>
        <p:nvSpPr>
          <p:cNvPr id="4" name="ZoneTexte 3"/>
          <p:cNvSpPr txBox="1"/>
          <p:nvPr/>
        </p:nvSpPr>
        <p:spPr>
          <a:xfrm>
            <a:off x="3289955" y="820616"/>
            <a:ext cx="5190842" cy="3416320"/>
          </a:xfrm>
          <a:prstGeom prst="rect">
            <a:avLst/>
          </a:prstGeom>
          <a:noFill/>
        </p:spPr>
        <p:txBody>
          <a:bodyPr wrap="square" rtlCol="0">
            <a:spAutoFit/>
          </a:bodyPr>
          <a:lstStyle/>
          <a:p>
            <a:r>
              <a:rPr lang="fr-FR" sz="2400" dirty="0"/>
              <a:t>“Gondoljunk magunkra úgy, mint a szülőkkel aktívan együttműködő emberre és ne mint</a:t>
            </a:r>
            <a:r>
              <a:rPr lang="hu-HU" sz="2400" dirty="0"/>
              <a:t> </a:t>
            </a:r>
            <a:r>
              <a:rPr lang="fr-FR" sz="2400" dirty="0"/>
              <a:t>szaktekintélyre. Ez a baba az ő gyermekük, ezért a megfelelő ho</a:t>
            </a:r>
            <a:r>
              <a:rPr lang="hu-HU" sz="2400" dirty="0"/>
              <a:t>z</a:t>
            </a:r>
            <a:r>
              <a:rPr lang="fr-FR" sz="2400" dirty="0"/>
              <a:t>záállás az, ha egyenrangú félként tekintünk rájuk, megosztva velük gondolatainkat és</a:t>
            </a:r>
            <a:r>
              <a:rPr lang="hu-HU" sz="2400" dirty="0"/>
              <a:t> </a:t>
            </a:r>
            <a:r>
              <a:rPr lang="fr-FR" sz="2400" dirty="0"/>
              <a:t>megfigyeléseinket.“</a:t>
            </a:r>
            <a:endParaRPr lang="hu-HU" sz="2400" dirty="0"/>
          </a:p>
          <a:p>
            <a:pPr algn="r"/>
            <a:r>
              <a:rPr lang="hu-HU" sz="2400" dirty="0" err="1"/>
              <a:t>Zack</a:t>
            </a:r>
            <a:r>
              <a:rPr lang="hu-HU" sz="2400" dirty="0"/>
              <a:t> </a:t>
            </a:r>
            <a:r>
              <a:rPr lang="fr-FR" sz="2400" dirty="0"/>
              <a:t>Boukydis</a:t>
            </a:r>
            <a:r>
              <a:rPr lang="hu-HU" sz="2400" dirty="0"/>
              <a:t> </a:t>
            </a:r>
            <a:r>
              <a:rPr lang="fr-FR" sz="2400" dirty="0"/>
              <a:t>2012</a:t>
            </a:r>
            <a:endParaRPr lang="hu-HU" sz="2400" dirty="0"/>
          </a:p>
          <a:p>
            <a:pPr algn="r"/>
            <a:r>
              <a:rPr lang="fr-FR" sz="2400" dirty="0"/>
              <a:t>Collaborative Consultation </a:t>
            </a:r>
          </a:p>
        </p:txBody>
      </p:sp>
      <p:pic>
        <p:nvPicPr>
          <p:cNvPr id="2050" name="Picture 2" descr="KapcsolÃ³dÃ³ kÃ©p">
            <a:extLst>
              <a:ext uri="{FF2B5EF4-FFF2-40B4-BE49-F238E27FC236}">
                <a16:creationId xmlns:a16="http://schemas.microsoft.com/office/drawing/2014/main" id="{CD072836-F446-49FF-B99D-D8A753791D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4" y="4235694"/>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902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20487"/>
            <a:ext cx="9144000" cy="6858000"/>
          </a:xfrm>
          <a:prstGeom prst="rect">
            <a:avLst/>
          </a:prstGeom>
        </p:spPr>
      </p:pic>
      <p:pic>
        <p:nvPicPr>
          <p:cNvPr id="3" name="Image 2"/>
          <p:cNvPicPr>
            <a:picLocks noChangeAspect="1"/>
          </p:cNvPicPr>
          <p:nvPr/>
        </p:nvPicPr>
        <p:blipFill>
          <a:blip r:embed="rId3"/>
          <a:stretch>
            <a:fillRect/>
          </a:stretch>
        </p:blipFill>
        <p:spPr>
          <a:xfrm>
            <a:off x="266305" y="1942226"/>
            <a:ext cx="5203195" cy="3467929"/>
          </a:xfrm>
          <a:prstGeom prst="rect">
            <a:avLst/>
          </a:prstGeom>
        </p:spPr>
      </p:pic>
      <p:sp>
        <p:nvSpPr>
          <p:cNvPr id="4" name="ZoneTexte 3"/>
          <p:cNvSpPr txBox="1"/>
          <p:nvPr/>
        </p:nvSpPr>
        <p:spPr>
          <a:xfrm>
            <a:off x="266305" y="778504"/>
            <a:ext cx="6487600" cy="523220"/>
          </a:xfrm>
          <a:prstGeom prst="rect">
            <a:avLst/>
          </a:prstGeom>
          <a:noFill/>
        </p:spPr>
        <p:txBody>
          <a:bodyPr wrap="square" rtlCol="0">
            <a:spAutoFit/>
          </a:bodyPr>
          <a:lstStyle/>
          <a:p>
            <a:r>
              <a:rPr lang="en-US" sz="2800" b="1" strike="noStrike" spc="-1" dirty="0" err="1">
                <a:solidFill>
                  <a:srgbClr val="000000"/>
                </a:solidFill>
                <a:latin typeface="Calibri Light"/>
              </a:rPr>
              <a:t>Mit</a:t>
            </a:r>
            <a:r>
              <a:rPr lang="en-US" sz="2800" b="1" strike="noStrike" spc="-1" dirty="0">
                <a:solidFill>
                  <a:srgbClr val="000000"/>
                </a:solidFill>
                <a:latin typeface="Calibri Light"/>
              </a:rPr>
              <a:t> </a:t>
            </a:r>
            <a:r>
              <a:rPr lang="en-US" sz="2800" b="1" strike="noStrike" spc="-1" dirty="0" err="1">
                <a:solidFill>
                  <a:srgbClr val="000000"/>
                </a:solidFill>
                <a:latin typeface="Calibri Light"/>
              </a:rPr>
              <a:t>szeretnének</a:t>
            </a:r>
            <a:r>
              <a:rPr lang="en-US" sz="2800" b="1" strike="noStrike" spc="-1" dirty="0">
                <a:solidFill>
                  <a:srgbClr val="000000"/>
                </a:solidFill>
                <a:latin typeface="Calibri Light"/>
              </a:rPr>
              <a:t> a </a:t>
            </a:r>
            <a:r>
              <a:rPr lang="en-US" sz="2800" b="1" strike="noStrike" spc="-1" dirty="0" err="1">
                <a:solidFill>
                  <a:srgbClr val="000000"/>
                </a:solidFill>
                <a:latin typeface="Calibri Light"/>
              </a:rPr>
              <a:t>szülők</a:t>
            </a:r>
            <a:r>
              <a:rPr lang="en-US" sz="2800" b="1" strike="noStrike" spc="-1" dirty="0">
                <a:solidFill>
                  <a:srgbClr val="000000"/>
                </a:solidFill>
                <a:latin typeface="Calibri Light"/>
              </a:rPr>
              <a:t> a </a:t>
            </a:r>
            <a:r>
              <a:rPr lang="en-US" sz="2800" b="1" strike="noStrike" spc="-1" dirty="0" err="1">
                <a:solidFill>
                  <a:srgbClr val="000000"/>
                </a:solidFill>
                <a:latin typeface="Calibri Light"/>
              </a:rPr>
              <a:t>személyzettől</a:t>
            </a:r>
            <a:r>
              <a:rPr lang="en-US" sz="2800" b="1" strike="noStrike" spc="-1" dirty="0">
                <a:solidFill>
                  <a:srgbClr val="000000"/>
                </a:solidFill>
                <a:latin typeface="Calibri Light"/>
              </a:rPr>
              <a:t>?</a:t>
            </a:r>
            <a:endParaRPr lang="fr-FR" sz="2000" b="1" dirty="0"/>
          </a:p>
        </p:txBody>
      </p:sp>
      <p:sp>
        <p:nvSpPr>
          <p:cNvPr id="5" name="ZoneTexte 4"/>
          <p:cNvSpPr txBox="1"/>
          <p:nvPr/>
        </p:nvSpPr>
        <p:spPr>
          <a:xfrm>
            <a:off x="5602653" y="1274532"/>
            <a:ext cx="3408194" cy="4349909"/>
          </a:xfrm>
          <a:prstGeom prst="rect">
            <a:avLst/>
          </a:prstGeom>
          <a:noFill/>
        </p:spPr>
        <p:txBody>
          <a:bodyPr wrap="square" rtlCol="0">
            <a:spAutoFit/>
          </a:bodyPr>
          <a:lstStyle/>
          <a:p>
            <a:pPr marL="171360" indent="-171000">
              <a:lnSpc>
                <a:spcPct val="100000"/>
              </a:lnSpc>
              <a:spcBef>
                <a:spcPts val="1199"/>
              </a:spcBef>
              <a:buClr>
                <a:srgbClr val="000000"/>
              </a:buClr>
              <a:buFont typeface="Arial"/>
              <a:buChar char="•"/>
            </a:pPr>
            <a:r>
              <a:rPr lang="en-US" sz="2000" b="0" strike="noStrike" spc="-1" dirty="0" err="1">
                <a:solidFill>
                  <a:srgbClr val="000000"/>
                </a:solidFill>
                <a:latin typeface="Corbel"/>
              </a:rPr>
              <a:t>Hogy</a:t>
            </a:r>
            <a:r>
              <a:rPr lang="en-US" sz="2000" b="0" strike="noStrike" spc="-1" dirty="0">
                <a:solidFill>
                  <a:srgbClr val="000000"/>
                </a:solidFill>
                <a:latin typeface="Corbel"/>
              </a:rPr>
              <a:t> </a:t>
            </a:r>
            <a:r>
              <a:rPr lang="en-US" sz="2000" b="0" strike="noStrike" spc="-1" dirty="0" err="1">
                <a:solidFill>
                  <a:srgbClr val="000000"/>
                </a:solidFill>
                <a:latin typeface="Corbel"/>
              </a:rPr>
              <a:t>pozitívan</a:t>
            </a:r>
            <a:r>
              <a:rPr lang="en-US" sz="2000" b="0" strike="noStrike" spc="-1" dirty="0">
                <a:solidFill>
                  <a:srgbClr val="000000"/>
                </a:solidFill>
                <a:latin typeface="Corbel"/>
              </a:rPr>
              <a:t> </a:t>
            </a:r>
            <a:r>
              <a:rPr lang="en-US" sz="2000" b="0" strike="noStrike" spc="-1" dirty="0" err="1">
                <a:solidFill>
                  <a:srgbClr val="000000"/>
                </a:solidFill>
                <a:latin typeface="Corbel"/>
              </a:rPr>
              <a:t>álljanak</a:t>
            </a:r>
            <a:r>
              <a:rPr lang="en-US" sz="2000" b="0" strike="noStrike" spc="-1" dirty="0">
                <a:solidFill>
                  <a:srgbClr val="000000"/>
                </a:solidFill>
                <a:latin typeface="Corbel"/>
              </a:rPr>
              <a:t> </a:t>
            </a:r>
            <a:r>
              <a:rPr lang="en-US" sz="2000" b="0" strike="noStrike" spc="-1" dirty="0" err="1">
                <a:solidFill>
                  <a:srgbClr val="000000"/>
                </a:solidFill>
                <a:latin typeface="Corbel"/>
              </a:rPr>
              <a:t>hozzájuk</a:t>
            </a:r>
            <a:endParaRPr lang="en-US" sz="2000" spc="-1" dirty="0">
              <a:solidFill>
                <a:srgbClr val="000000"/>
              </a:solidFill>
            </a:endParaRPr>
          </a:p>
          <a:p>
            <a:pPr marL="171360" indent="-171000">
              <a:lnSpc>
                <a:spcPct val="100000"/>
              </a:lnSpc>
              <a:spcBef>
                <a:spcPts val="1199"/>
              </a:spcBef>
              <a:buClr>
                <a:srgbClr val="000000"/>
              </a:buClr>
              <a:buFont typeface="Arial"/>
              <a:buChar char="•"/>
            </a:pPr>
            <a:r>
              <a:rPr lang="en-US" sz="2000" b="0" strike="noStrike" spc="-1" dirty="0" err="1">
                <a:solidFill>
                  <a:srgbClr val="000000"/>
                </a:solidFill>
                <a:latin typeface="Corbel"/>
              </a:rPr>
              <a:t>Terápiás</a:t>
            </a:r>
            <a:r>
              <a:rPr lang="en-US" sz="2000" b="0" strike="noStrike" spc="-1" dirty="0">
                <a:solidFill>
                  <a:srgbClr val="000000"/>
                </a:solidFill>
                <a:latin typeface="Corbel"/>
              </a:rPr>
              <a:t> </a:t>
            </a:r>
            <a:r>
              <a:rPr lang="en-US" sz="2000" b="0" strike="noStrike" spc="-1" dirty="0" err="1">
                <a:solidFill>
                  <a:srgbClr val="000000"/>
                </a:solidFill>
                <a:latin typeface="Corbel"/>
              </a:rPr>
              <a:t>kapcsolat</a:t>
            </a:r>
            <a:r>
              <a:rPr lang="en-US" sz="2000" b="0" strike="noStrike" spc="-1" dirty="0">
                <a:solidFill>
                  <a:srgbClr val="000000"/>
                </a:solidFill>
                <a:latin typeface="Corbel"/>
              </a:rPr>
              <a:t> </a:t>
            </a:r>
            <a:r>
              <a:rPr lang="en-US" sz="2000" b="0" strike="noStrike" spc="-1" dirty="0" err="1">
                <a:solidFill>
                  <a:srgbClr val="000000"/>
                </a:solidFill>
                <a:latin typeface="Corbel"/>
              </a:rPr>
              <a:t>az</a:t>
            </a:r>
            <a:r>
              <a:rPr lang="en-US" sz="2000" b="0" strike="noStrike" spc="-1" dirty="0">
                <a:solidFill>
                  <a:srgbClr val="000000"/>
                </a:solidFill>
                <a:latin typeface="Corbel"/>
              </a:rPr>
              <a:t> </a:t>
            </a:r>
            <a:r>
              <a:rPr lang="en-US" sz="2000" b="0" strike="noStrike" spc="-1" dirty="0" err="1">
                <a:solidFill>
                  <a:srgbClr val="000000"/>
                </a:solidFill>
                <a:latin typeface="Corbel"/>
              </a:rPr>
              <a:t>ápoló</a:t>
            </a:r>
            <a:r>
              <a:rPr lang="en-US" sz="2000" b="0" strike="noStrike" spc="-1" dirty="0">
                <a:solidFill>
                  <a:srgbClr val="000000"/>
                </a:solidFill>
                <a:latin typeface="Corbel"/>
              </a:rPr>
              <a:t> </a:t>
            </a:r>
            <a:r>
              <a:rPr lang="en-US" sz="2000" b="0" strike="noStrike" spc="-1" dirty="0" err="1">
                <a:solidFill>
                  <a:srgbClr val="000000"/>
                </a:solidFill>
                <a:latin typeface="Corbel"/>
              </a:rPr>
              <a:t>személyzettel</a:t>
            </a:r>
            <a:endParaRPr lang="hu-HU" sz="2000" spc="-1" dirty="0">
              <a:solidFill>
                <a:srgbClr val="000000"/>
              </a:solidFill>
              <a:latin typeface="Corbel"/>
            </a:endParaRPr>
          </a:p>
          <a:p>
            <a:pPr marL="171360" indent="-171000">
              <a:spcBef>
                <a:spcPts val="1199"/>
              </a:spcBef>
              <a:buClr>
                <a:srgbClr val="000000"/>
              </a:buClr>
              <a:buFont typeface="Arial"/>
              <a:buChar char="•"/>
            </a:pPr>
            <a:r>
              <a:rPr lang="en-US" sz="2000" spc="-1" dirty="0" err="1">
                <a:solidFill>
                  <a:srgbClr val="000000"/>
                </a:solidFill>
                <a:latin typeface="Corbel"/>
              </a:rPr>
              <a:t>Hogy</a:t>
            </a:r>
            <a:r>
              <a:rPr lang="en-US" sz="2000" spc="-1" dirty="0">
                <a:solidFill>
                  <a:srgbClr val="000000"/>
                </a:solidFill>
                <a:latin typeface="Corbel"/>
              </a:rPr>
              <a:t> </a:t>
            </a:r>
            <a:r>
              <a:rPr lang="en-US" sz="2000" spc="-1" dirty="0" err="1">
                <a:solidFill>
                  <a:srgbClr val="000000"/>
                </a:solidFill>
                <a:latin typeface="Corbel"/>
              </a:rPr>
              <a:t>bevonják</a:t>
            </a:r>
            <a:r>
              <a:rPr lang="en-US" sz="2000" spc="-1" dirty="0">
                <a:solidFill>
                  <a:srgbClr val="000000"/>
                </a:solidFill>
                <a:latin typeface="Corbel"/>
              </a:rPr>
              <a:t> </a:t>
            </a:r>
            <a:r>
              <a:rPr lang="en-US" sz="2000" spc="-1" dirty="0" err="1">
                <a:solidFill>
                  <a:srgbClr val="000000"/>
                </a:solidFill>
                <a:latin typeface="Corbel"/>
              </a:rPr>
              <a:t>őket</a:t>
            </a:r>
            <a:r>
              <a:rPr lang="en-US" sz="2000" spc="-1" dirty="0">
                <a:solidFill>
                  <a:srgbClr val="000000"/>
                </a:solidFill>
                <a:latin typeface="Corbel"/>
              </a:rPr>
              <a:t> </a:t>
            </a:r>
            <a:r>
              <a:rPr lang="en-US" sz="2000" spc="-1" dirty="0" err="1">
                <a:solidFill>
                  <a:srgbClr val="000000"/>
                </a:solidFill>
                <a:latin typeface="Corbel"/>
              </a:rPr>
              <a:t>az</a:t>
            </a:r>
            <a:r>
              <a:rPr lang="en-US" sz="2000" spc="-1" dirty="0">
                <a:solidFill>
                  <a:srgbClr val="000000"/>
                </a:solidFill>
                <a:latin typeface="Corbel"/>
              </a:rPr>
              <a:t> </a:t>
            </a:r>
            <a:r>
              <a:rPr lang="en-US" sz="2000" spc="-1" dirty="0" err="1">
                <a:solidFill>
                  <a:srgbClr val="000000"/>
                </a:solidFill>
                <a:latin typeface="Corbel"/>
              </a:rPr>
              <a:t>ellátásba</a:t>
            </a:r>
            <a:endParaRPr lang="en-US" sz="2000" spc="-1" dirty="0">
              <a:solidFill>
                <a:srgbClr val="000000"/>
              </a:solidFill>
            </a:endParaRPr>
          </a:p>
          <a:p>
            <a:pPr marL="171360" indent="-171000">
              <a:lnSpc>
                <a:spcPct val="100000"/>
              </a:lnSpc>
              <a:spcBef>
                <a:spcPts val="1199"/>
              </a:spcBef>
              <a:buClr>
                <a:srgbClr val="000000"/>
              </a:buClr>
              <a:buFont typeface="Arial"/>
              <a:buChar char="•"/>
            </a:pPr>
            <a:r>
              <a:rPr lang="hu-HU" sz="2000" b="0" strike="noStrike" spc="-1" dirty="0">
                <a:solidFill>
                  <a:srgbClr val="000000"/>
                </a:solidFill>
                <a:latin typeface="Corbel"/>
              </a:rPr>
              <a:t>P</a:t>
            </a:r>
            <a:r>
              <a:rPr lang="en-US" sz="2000" b="0" strike="noStrike" spc="-1" dirty="0" err="1">
                <a:solidFill>
                  <a:srgbClr val="000000"/>
                </a:solidFill>
                <a:latin typeface="Corbel"/>
              </a:rPr>
              <a:t>szichológiai</a:t>
            </a:r>
            <a:r>
              <a:rPr lang="en-US" sz="2000" b="0" strike="noStrike" spc="-1" dirty="0">
                <a:solidFill>
                  <a:srgbClr val="000000"/>
                </a:solidFill>
                <a:latin typeface="Corbel"/>
              </a:rPr>
              <a:t> </a:t>
            </a:r>
            <a:r>
              <a:rPr lang="en-US" sz="2000" b="0" strike="noStrike" spc="-1" dirty="0" err="1">
                <a:solidFill>
                  <a:srgbClr val="000000"/>
                </a:solidFill>
                <a:latin typeface="Corbel"/>
              </a:rPr>
              <a:t>támogatás</a:t>
            </a:r>
            <a:endParaRPr lang="en-US" sz="2000" spc="-1" dirty="0">
              <a:solidFill>
                <a:srgbClr val="000000"/>
              </a:solidFill>
            </a:endParaRPr>
          </a:p>
          <a:p>
            <a:pPr marL="171360" indent="-171000">
              <a:lnSpc>
                <a:spcPct val="100000"/>
              </a:lnSpc>
              <a:spcBef>
                <a:spcPts val="1199"/>
              </a:spcBef>
              <a:buClr>
                <a:srgbClr val="000000"/>
              </a:buClr>
              <a:buFont typeface="Arial"/>
              <a:buChar char="•"/>
            </a:pPr>
            <a:r>
              <a:rPr lang="en-US" sz="2000" b="0" strike="noStrike" spc="-1" dirty="0" err="1">
                <a:solidFill>
                  <a:srgbClr val="000000"/>
                </a:solidFill>
                <a:latin typeface="Corbel"/>
              </a:rPr>
              <a:t>Pontos</a:t>
            </a:r>
            <a:r>
              <a:rPr lang="en-US" sz="2000" b="0" strike="noStrike" spc="-1" dirty="0">
                <a:solidFill>
                  <a:srgbClr val="000000"/>
                </a:solidFill>
                <a:latin typeface="Corbel"/>
              </a:rPr>
              <a:t> </a:t>
            </a:r>
            <a:r>
              <a:rPr lang="hu-HU" sz="2000" b="0" strike="noStrike" spc="-1" dirty="0">
                <a:solidFill>
                  <a:srgbClr val="000000"/>
                </a:solidFill>
                <a:latin typeface="Corbel"/>
              </a:rPr>
              <a:t>orvosi </a:t>
            </a:r>
            <a:r>
              <a:rPr lang="en-US" sz="2000" b="0" strike="noStrike" spc="-1" dirty="0" err="1">
                <a:solidFill>
                  <a:srgbClr val="000000"/>
                </a:solidFill>
                <a:latin typeface="Corbel"/>
              </a:rPr>
              <a:t>információk</a:t>
            </a:r>
            <a:endParaRPr lang="en-US" sz="2000" spc="-1" dirty="0">
              <a:solidFill>
                <a:srgbClr val="000000"/>
              </a:solidFill>
            </a:endParaRPr>
          </a:p>
          <a:p>
            <a:pPr marL="171360" indent="-171000">
              <a:lnSpc>
                <a:spcPct val="100000"/>
              </a:lnSpc>
              <a:spcBef>
                <a:spcPts val="1199"/>
              </a:spcBef>
              <a:buClr>
                <a:srgbClr val="000000"/>
              </a:buClr>
              <a:buFont typeface="Arial"/>
              <a:buChar char="•"/>
            </a:pPr>
            <a:r>
              <a:rPr lang="en-US" sz="2000" b="0" strike="noStrike" spc="-1" dirty="0" err="1">
                <a:solidFill>
                  <a:srgbClr val="000000"/>
                </a:solidFill>
                <a:latin typeface="Corbel"/>
              </a:rPr>
              <a:t>Barátságos</a:t>
            </a:r>
            <a:r>
              <a:rPr lang="en-US" sz="2000" b="0" strike="noStrike" spc="-1" dirty="0">
                <a:solidFill>
                  <a:srgbClr val="000000"/>
                </a:solidFill>
                <a:latin typeface="Corbel"/>
              </a:rPr>
              <a:t> </a:t>
            </a:r>
            <a:r>
              <a:rPr lang="en-US" sz="2000" b="0" strike="noStrike" spc="-1" dirty="0" err="1">
                <a:solidFill>
                  <a:srgbClr val="000000"/>
                </a:solidFill>
                <a:latin typeface="Corbel"/>
              </a:rPr>
              <a:t>környezet</a:t>
            </a:r>
            <a:endParaRPr lang="en-US" sz="2000" spc="-1" dirty="0">
              <a:solidFill>
                <a:srgbClr val="000000"/>
              </a:solidFill>
            </a:endParaRPr>
          </a:p>
          <a:p>
            <a:pPr>
              <a:lnSpc>
                <a:spcPct val="150000"/>
              </a:lnSpc>
              <a:spcBef>
                <a:spcPts val="751"/>
              </a:spcBef>
            </a:pPr>
            <a:endParaRPr lang="en-US" sz="1600" spc="-1" dirty="0">
              <a:solidFill>
                <a:srgbClr val="000000"/>
              </a:solidFill>
            </a:endParaRPr>
          </a:p>
          <a:p>
            <a:endParaRPr lang="fr-FR" sz="1600" dirty="0"/>
          </a:p>
        </p:txBody>
      </p:sp>
    </p:spTree>
    <p:extLst>
      <p:ext uri="{BB962C8B-B14F-4D97-AF65-F5344CB8AC3E}">
        <p14:creationId xmlns:p14="http://schemas.microsoft.com/office/powerpoint/2010/main" val="1538085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9144000" cy="6858000"/>
          </a:xfrm>
          <a:prstGeom prst="rect">
            <a:avLst/>
          </a:prstGeom>
        </p:spPr>
      </p:pic>
      <p:pic>
        <p:nvPicPr>
          <p:cNvPr id="3" name="Image 2"/>
          <p:cNvPicPr>
            <a:picLocks noChangeAspect="1"/>
          </p:cNvPicPr>
          <p:nvPr/>
        </p:nvPicPr>
        <p:blipFill>
          <a:blip r:embed="rId3"/>
          <a:stretch>
            <a:fillRect/>
          </a:stretch>
        </p:blipFill>
        <p:spPr>
          <a:xfrm>
            <a:off x="0" y="-44624"/>
            <a:ext cx="9144000" cy="6858000"/>
          </a:xfrm>
          <a:prstGeom prst="rect">
            <a:avLst/>
          </a:prstGeom>
        </p:spPr>
      </p:pic>
      <p:pic>
        <p:nvPicPr>
          <p:cNvPr id="1026" name="Picture 2" descr="https://www.bemosz.hu/templates/bemosz/images/logo.jpg">
            <a:extLst>
              <a:ext uri="{FF2B5EF4-FFF2-40B4-BE49-F238E27FC236}">
                <a16:creationId xmlns:a16="http://schemas.microsoft.com/office/drawing/2014/main" id="{321C4327-E985-4D9F-8714-806389302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1713" y="25924"/>
            <a:ext cx="2047875"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089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19538"/>
            <a:ext cx="9144000" cy="6858000"/>
          </a:xfrm>
          <a:prstGeom prst="rect">
            <a:avLst/>
          </a:prstGeom>
        </p:spPr>
      </p:pic>
      <p:pic>
        <p:nvPicPr>
          <p:cNvPr id="3" name="Image 2"/>
          <p:cNvPicPr>
            <a:picLocks noChangeAspect="1"/>
          </p:cNvPicPr>
          <p:nvPr/>
        </p:nvPicPr>
        <p:blipFill>
          <a:blip r:embed="rId4"/>
          <a:stretch>
            <a:fillRect/>
          </a:stretch>
        </p:blipFill>
        <p:spPr>
          <a:xfrm>
            <a:off x="275036" y="1150070"/>
            <a:ext cx="6227734" cy="3981858"/>
          </a:xfrm>
          <a:prstGeom prst="rect">
            <a:avLst/>
          </a:prstGeom>
        </p:spPr>
      </p:pic>
      <p:sp>
        <p:nvSpPr>
          <p:cNvPr id="4" name="ZoneTexte 3"/>
          <p:cNvSpPr txBox="1"/>
          <p:nvPr/>
        </p:nvSpPr>
        <p:spPr>
          <a:xfrm>
            <a:off x="6640288" y="1864090"/>
            <a:ext cx="2366194" cy="2246769"/>
          </a:xfrm>
          <a:prstGeom prst="rect">
            <a:avLst/>
          </a:prstGeom>
          <a:noFill/>
        </p:spPr>
        <p:txBody>
          <a:bodyPr wrap="square" rtlCol="0">
            <a:spAutoFit/>
          </a:bodyPr>
          <a:lstStyle/>
          <a:p>
            <a:r>
              <a:rPr lang="fr-FR" sz="2800" dirty="0"/>
              <a:t>220 </a:t>
            </a:r>
            <a:r>
              <a:rPr lang="fr-FR" sz="2800" dirty="0" err="1"/>
              <a:t>szakember</a:t>
            </a:r>
            <a:endParaRPr lang="fr-FR" sz="2800" dirty="0"/>
          </a:p>
          <a:p>
            <a:r>
              <a:rPr lang="fr-FR" sz="2800" dirty="0"/>
              <a:t>96 </a:t>
            </a:r>
            <a:r>
              <a:rPr lang="fr-FR" sz="2800" dirty="0" err="1"/>
              <a:t>irányelv</a:t>
            </a:r>
            <a:endParaRPr lang="fr-FR" sz="2800" dirty="0"/>
          </a:p>
          <a:p>
            <a:r>
              <a:rPr lang="fr-FR" sz="2800" dirty="0"/>
              <a:t>5 </a:t>
            </a:r>
            <a:r>
              <a:rPr lang="fr-FR" sz="2800" dirty="0" err="1"/>
              <a:t>év</a:t>
            </a:r>
            <a:endParaRPr lang="fr-FR" sz="2800" dirty="0"/>
          </a:p>
          <a:p>
            <a:r>
              <a:rPr lang="fr-FR" sz="2800" dirty="0"/>
              <a:t>Brüsszel, EP</a:t>
            </a:r>
            <a:r>
              <a:rPr lang="hu-HU" sz="2800" dirty="0"/>
              <a:t> 2018</a:t>
            </a:r>
            <a:endParaRPr lang="fr-FR" sz="2800" dirty="0"/>
          </a:p>
        </p:txBody>
      </p:sp>
    </p:spTree>
    <p:extLst>
      <p:ext uri="{BB962C8B-B14F-4D97-AF65-F5344CB8AC3E}">
        <p14:creationId xmlns:p14="http://schemas.microsoft.com/office/powerpoint/2010/main" val="1284718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431800"/>
            <a:ext cx="9144000" cy="5975601"/>
          </a:xfrm>
          <a:prstGeom prst="rect">
            <a:avLst/>
          </a:prstGeom>
        </p:spPr>
      </p:pic>
      <p:sp>
        <p:nvSpPr>
          <p:cNvPr id="6" name="Szövegdoboz 5">
            <a:extLst>
              <a:ext uri="{FF2B5EF4-FFF2-40B4-BE49-F238E27FC236}">
                <a16:creationId xmlns:a16="http://schemas.microsoft.com/office/drawing/2014/main" id="{79B70D8C-E615-447B-86D4-37F6BA7BE1BD}"/>
              </a:ext>
            </a:extLst>
          </p:cNvPr>
          <p:cNvSpPr txBox="1"/>
          <p:nvPr/>
        </p:nvSpPr>
        <p:spPr>
          <a:xfrm>
            <a:off x="6353666" y="3223967"/>
            <a:ext cx="2573518" cy="1150070"/>
          </a:xfrm>
          <a:prstGeom prst="rect">
            <a:avLst/>
          </a:prstGeom>
          <a:noFill/>
          <a:ln w="28575">
            <a:solidFill>
              <a:srgbClr val="7030A0"/>
            </a:solidFill>
          </a:ln>
        </p:spPr>
        <p:txBody>
          <a:bodyPr wrap="square" rtlCol="0">
            <a:spAutoFit/>
          </a:bodyPr>
          <a:lstStyle/>
          <a:p>
            <a:endParaRPr lang="hu-HU" dirty="0"/>
          </a:p>
        </p:txBody>
      </p:sp>
    </p:spTree>
    <p:extLst>
      <p:ext uri="{BB962C8B-B14F-4D97-AF65-F5344CB8AC3E}">
        <p14:creationId xmlns:p14="http://schemas.microsoft.com/office/powerpoint/2010/main" val="41027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0"/>
            <a:ext cx="9144000" cy="6858000"/>
          </a:xfrm>
          <a:prstGeom prst="rect">
            <a:avLst/>
          </a:prstGeom>
        </p:spPr>
      </p:pic>
      <p:pic>
        <p:nvPicPr>
          <p:cNvPr id="2" name="Image 1"/>
          <p:cNvPicPr>
            <a:picLocks noChangeAspect="1"/>
          </p:cNvPicPr>
          <p:nvPr/>
        </p:nvPicPr>
        <p:blipFill rotWithShape="1">
          <a:blip r:embed="rId3"/>
          <a:srcRect l="3892" t="12290" r="6132" b="26045"/>
          <a:stretch/>
        </p:blipFill>
        <p:spPr>
          <a:xfrm>
            <a:off x="254524" y="1291472"/>
            <a:ext cx="8757274" cy="3334406"/>
          </a:xfrm>
          <a:prstGeom prst="rect">
            <a:avLst/>
          </a:prstGeom>
        </p:spPr>
      </p:pic>
      <p:sp>
        <p:nvSpPr>
          <p:cNvPr id="5" name="Téglalap 4">
            <a:extLst>
              <a:ext uri="{FF2B5EF4-FFF2-40B4-BE49-F238E27FC236}">
                <a16:creationId xmlns:a16="http://schemas.microsoft.com/office/drawing/2014/main" id="{BAB8897D-BAF3-460B-A5E1-E57D8414F687}"/>
              </a:ext>
            </a:extLst>
          </p:cNvPr>
          <p:cNvSpPr/>
          <p:nvPr/>
        </p:nvSpPr>
        <p:spPr>
          <a:xfrm>
            <a:off x="344077" y="4772442"/>
            <a:ext cx="6594049" cy="646331"/>
          </a:xfrm>
          <a:prstGeom prst="rect">
            <a:avLst/>
          </a:prstGeom>
        </p:spPr>
        <p:txBody>
          <a:bodyPr wrap="square">
            <a:spAutoFit/>
          </a:bodyPr>
          <a:lstStyle/>
          <a:p>
            <a:r>
              <a:rPr lang="hu-HU" u="sng" dirty="0" err="1">
                <a:solidFill>
                  <a:srgbClr val="660066"/>
                </a:solidFill>
                <a:latin typeface="arial" panose="020B0604020202020204" pitchFamily="34" charset="0"/>
                <a:hlinkClick r:id="rId4" tooltip="Archives of disease in childhood. Fetal and neonatal edition."/>
              </a:rPr>
              <a:t>Arch</a:t>
            </a:r>
            <a:r>
              <a:rPr lang="hu-HU" u="sng" dirty="0">
                <a:solidFill>
                  <a:srgbClr val="660066"/>
                </a:solidFill>
                <a:latin typeface="arial" panose="020B0604020202020204" pitchFamily="34" charset="0"/>
                <a:hlinkClick r:id="rId4" tooltip="Archives of disease in childhood. Fetal and neonatal edition."/>
              </a:rPr>
              <a:t> </a:t>
            </a:r>
            <a:r>
              <a:rPr lang="hu-HU" u="sng" dirty="0" err="1">
                <a:solidFill>
                  <a:srgbClr val="660066"/>
                </a:solidFill>
                <a:latin typeface="arial" panose="020B0604020202020204" pitchFamily="34" charset="0"/>
                <a:hlinkClick r:id="rId4" tooltip="Archives of disease in childhood. Fetal and neonatal edition."/>
              </a:rPr>
              <a:t>Dis</a:t>
            </a:r>
            <a:r>
              <a:rPr lang="hu-HU" u="sng" dirty="0">
                <a:solidFill>
                  <a:srgbClr val="660066"/>
                </a:solidFill>
                <a:latin typeface="arial" panose="020B0604020202020204" pitchFamily="34" charset="0"/>
                <a:hlinkClick r:id="rId4" tooltip="Archives of disease in childhood. Fetal and neonatal edition."/>
              </a:rPr>
              <a:t> </a:t>
            </a:r>
            <a:r>
              <a:rPr lang="hu-HU" u="sng" dirty="0" err="1">
                <a:solidFill>
                  <a:srgbClr val="660066"/>
                </a:solidFill>
                <a:latin typeface="arial" panose="020B0604020202020204" pitchFamily="34" charset="0"/>
                <a:hlinkClick r:id="rId4" tooltip="Archives of disease in childhood. Fetal and neonatal edition."/>
              </a:rPr>
              <a:t>Child</a:t>
            </a:r>
            <a:r>
              <a:rPr lang="hu-HU" u="sng" dirty="0">
                <a:solidFill>
                  <a:srgbClr val="660066"/>
                </a:solidFill>
                <a:latin typeface="arial" panose="020B0604020202020204" pitchFamily="34" charset="0"/>
                <a:hlinkClick r:id="rId4" tooltip="Archives of disease in childhood. Fetal and neonatal edition."/>
              </a:rPr>
              <a:t> </a:t>
            </a:r>
            <a:r>
              <a:rPr lang="hu-HU" u="sng" dirty="0" err="1">
                <a:solidFill>
                  <a:srgbClr val="660066"/>
                </a:solidFill>
                <a:latin typeface="arial" panose="020B0604020202020204" pitchFamily="34" charset="0"/>
                <a:hlinkClick r:id="rId4" tooltip="Archives of disease in childhood. Fetal and neonatal edition."/>
              </a:rPr>
              <a:t>Fetal</a:t>
            </a:r>
            <a:r>
              <a:rPr lang="hu-HU" u="sng" dirty="0">
                <a:solidFill>
                  <a:srgbClr val="660066"/>
                </a:solidFill>
                <a:latin typeface="arial" panose="020B0604020202020204" pitchFamily="34" charset="0"/>
                <a:hlinkClick r:id="rId4" tooltip="Archives of disease in childhood. Fetal and neonatal edition."/>
              </a:rPr>
              <a:t> </a:t>
            </a:r>
            <a:r>
              <a:rPr lang="hu-HU" u="sng" dirty="0" err="1">
                <a:solidFill>
                  <a:srgbClr val="660066"/>
                </a:solidFill>
                <a:latin typeface="arial" panose="020B0604020202020204" pitchFamily="34" charset="0"/>
                <a:hlinkClick r:id="rId4" tooltip="Archives of disease in childhood. Fetal and neonatal edition."/>
              </a:rPr>
              <a:t>Neonatal</a:t>
            </a:r>
            <a:r>
              <a:rPr lang="hu-HU" u="sng" dirty="0">
                <a:solidFill>
                  <a:srgbClr val="660066"/>
                </a:solidFill>
                <a:latin typeface="arial" panose="020B0604020202020204" pitchFamily="34" charset="0"/>
                <a:hlinkClick r:id="rId4" tooltip="Archives of disease in childhood. Fetal and neonatal edition."/>
              </a:rPr>
              <a:t> </a:t>
            </a:r>
            <a:r>
              <a:rPr lang="hu-HU" u="sng" dirty="0" err="1">
                <a:solidFill>
                  <a:srgbClr val="660066"/>
                </a:solidFill>
                <a:latin typeface="arial" panose="020B0604020202020204" pitchFamily="34" charset="0"/>
                <a:hlinkClick r:id="rId4" tooltip="Archives of disease in childhood. Fetal and neonatal edition."/>
              </a:rPr>
              <a:t>Ed</a:t>
            </a:r>
            <a:r>
              <a:rPr lang="hu-HU" u="sng" dirty="0">
                <a:solidFill>
                  <a:srgbClr val="660066"/>
                </a:solidFill>
                <a:latin typeface="arial" panose="020B0604020202020204" pitchFamily="34" charset="0"/>
                <a:hlinkClick r:id="rId4" tooltip="Archives of disease in childhood. Fetal and neonatal edition."/>
              </a:rPr>
              <a:t>.</a:t>
            </a:r>
            <a:r>
              <a:rPr lang="hu-HU" dirty="0">
                <a:solidFill>
                  <a:srgbClr val="000000"/>
                </a:solidFill>
                <a:latin typeface="arial" panose="020B0604020202020204" pitchFamily="34" charset="0"/>
              </a:rPr>
              <a:t> 2017 Jul;102(4):F364-F368. </a:t>
            </a:r>
            <a:r>
              <a:rPr lang="hu-HU" dirty="0" err="1">
                <a:solidFill>
                  <a:srgbClr val="000000"/>
                </a:solidFill>
                <a:latin typeface="arial" panose="020B0604020202020204" pitchFamily="34" charset="0"/>
              </a:rPr>
              <a:t>doi</a:t>
            </a:r>
            <a:r>
              <a:rPr lang="hu-HU" dirty="0">
                <a:solidFill>
                  <a:srgbClr val="000000"/>
                </a:solidFill>
                <a:latin typeface="arial" panose="020B0604020202020204" pitchFamily="34" charset="0"/>
              </a:rPr>
              <a:t>: 10.1136/archdischild-2016-312180. </a:t>
            </a:r>
            <a:r>
              <a:rPr lang="hu-HU" dirty="0" err="1">
                <a:solidFill>
                  <a:srgbClr val="000000"/>
                </a:solidFill>
                <a:latin typeface="arial" panose="020B0604020202020204" pitchFamily="34" charset="0"/>
              </a:rPr>
              <a:t>Epub</a:t>
            </a:r>
            <a:r>
              <a:rPr lang="hu-HU" dirty="0">
                <a:solidFill>
                  <a:srgbClr val="000000"/>
                </a:solidFill>
                <a:latin typeface="arial" panose="020B0604020202020204" pitchFamily="34" charset="0"/>
              </a:rPr>
              <a:t> 2017 </a:t>
            </a:r>
            <a:r>
              <a:rPr lang="hu-HU" dirty="0" err="1">
                <a:solidFill>
                  <a:srgbClr val="000000"/>
                </a:solidFill>
                <a:latin typeface="arial" panose="020B0604020202020204" pitchFamily="34" charset="0"/>
              </a:rPr>
              <a:t>Apr</a:t>
            </a:r>
            <a:r>
              <a:rPr lang="hu-HU" dirty="0">
                <a:solidFill>
                  <a:srgbClr val="000000"/>
                </a:solidFill>
                <a:latin typeface="arial" panose="020B0604020202020204" pitchFamily="34" charset="0"/>
              </a:rPr>
              <a:t> 18.</a:t>
            </a:r>
            <a:endParaRPr lang="hu-HU" dirty="0"/>
          </a:p>
        </p:txBody>
      </p:sp>
    </p:spTree>
    <p:extLst>
      <p:ext uri="{BB962C8B-B14F-4D97-AF65-F5344CB8AC3E}">
        <p14:creationId xmlns:p14="http://schemas.microsoft.com/office/powerpoint/2010/main" val="132985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9538"/>
            <a:ext cx="9144000" cy="6858000"/>
          </a:xfrm>
          <a:prstGeom prst="rect">
            <a:avLst/>
          </a:prstGeom>
        </p:spPr>
      </p:pic>
      <p:pic>
        <p:nvPicPr>
          <p:cNvPr id="4" name="Image 3"/>
          <p:cNvPicPr>
            <a:picLocks noChangeAspect="1"/>
          </p:cNvPicPr>
          <p:nvPr/>
        </p:nvPicPr>
        <p:blipFill rotWithShape="1">
          <a:blip r:embed="rId3"/>
          <a:srcRect l="6110" t="10582" r="12416" b="8132"/>
          <a:stretch/>
        </p:blipFill>
        <p:spPr>
          <a:xfrm>
            <a:off x="749430" y="1058820"/>
            <a:ext cx="7645139" cy="4288447"/>
          </a:xfrm>
          <a:prstGeom prst="rect">
            <a:avLst/>
          </a:prstGeom>
        </p:spPr>
      </p:pic>
    </p:spTree>
    <p:extLst>
      <p:ext uri="{BB962C8B-B14F-4D97-AF65-F5344CB8AC3E}">
        <p14:creationId xmlns:p14="http://schemas.microsoft.com/office/powerpoint/2010/main" val="316286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Shape 1"/>
          <p:cNvSpPr txBox="1"/>
          <p:nvPr/>
        </p:nvSpPr>
        <p:spPr>
          <a:xfrm>
            <a:off x="486720" y="260640"/>
            <a:ext cx="3436920" cy="1676160"/>
          </a:xfrm>
          <a:prstGeom prst="rect">
            <a:avLst/>
          </a:prstGeom>
          <a:noFill/>
          <a:ln>
            <a:noFill/>
          </a:ln>
        </p:spPr>
        <p:txBody>
          <a:bodyPr anchor="ctr">
            <a:normAutofit fontScale="92500"/>
          </a:bodyPr>
          <a:lstStyle/>
          <a:p>
            <a:pPr>
              <a:lnSpc>
                <a:spcPct val="90000"/>
              </a:lnSpc>
            </a:pPr>
            <a:r>
              <a:rPr lang="en-US" sz="3200" b="0" strike="noStrike" spc="-1" dirty="0">
                <a:solidFill>
                  <a:srgbClr val="000000"/>
                </a:solidFill>
                <a:latin typeface="Calibri Light"/>
              </a:rPr>
              <a:t>A CSALÁD JELENLÉTE A KORASZÜLÖTT OSZTÁLYON</a:t>
            </a:r>
            <a:br>
              <a:rPr dirty="0"/>
            </a:br>
            <a:r>
              <a:rPr lang="en-US" sz="1800" b="0" strike="noStrike" spc="-1" dirty="0">
                <a:solidFill>
                  <a:srgbClr val="000000"/>
                </a:solidFill>
                <a:latin typeface="Calibri Light"/>
              </a:rPr>
              <a:t>Inga Warren 2018</a:t>
            </a:r>
            <a:endParaRPr lang="en-US" sz="1800" b="0" strike="noStrike" spc="-1" dirty="0">
              <a:solidFill>
                <a:srgbClr val="000000"/>
              </a:solidFill>
              <a:latin typeface="Calibri"/>
            </a:endParaRPr>
          </a:p>
        </p:txBody>
      </p:sp>
      <p:sp>
        <p:nvSpPr>
          <p:cNvPr id="259" name="TextShape 2"/>
          <p:cNvSpPr txBox="1"/>
          <p:nvPr/>
        </p:nvSpPr>
        <p:spPr>
          <a:xfrm>
            <a:off x="486720" y="2438280"/>
            <a:ext cx="4067640" cy="3785040"/>
          </a:xfrm>
          <a:prstGeom prst="rect">
            <a:avLst/>
          </a:prstGeom>
          <a:noFill/>
          <a:ln>
            <a:noFill/>
          </a:ln>
        </p:spPr>
        <p:txBody>
          <a:bodyPr>
            <a:normAutofit/>
          </a:bodyPr>
          <a:lstStyle/>
          <a:p>
            <a:pPr>
              <a:lnSpc>
                <a:spcPct val="100000"/>
              </a:lnSpc>
              <a:spcBef>
                <a:spcPts val="751"/>
              </a:spcBef>
            </a:pPr>
            <a:r>
              <a:rPr lang="en-US" sz="2400" b="0" strike="noStrike" spc="-1">
                <a:solidFill>
                  <a:srgbClr val="000000"/>
                </a:solidFill>
                <a:latin typeface="Corbel"/>
              </a:rPr>
              <a:t>Az, hogy a szülők mennyire vesznek részt a baba gondozásában a koraszülött osztályon hatással van a baba fejlődésére.</a:t>
            </a:r>
            <a:br/>
            <a:r>
              <a:rPr lang="en-US" sz="1800" b="0" strike="noStrike" spc="-1">
                <a:solidFill>
                  <a:srgbClr val="000000"/>
                </a:solidFill>
                <a:latin typeface="Corbel"/>
              </a:rPr>
              <a:t> pl. Lester et al 2016</a:t>
            </a:r>
            <a:br/>
            <a:endParaRPr lang="en-US" sz="1800" b="0" strike="noStrike" spc="-1">
              <a:solidFill>
                <a:srgbClr val="000000"/>
              </a:solidFill>
              <a:latin typeface="Calibri"/>
            </a:endParaRPr>
          </a:p>
          <a:p>
            <a:pPr>
              <a:lnSpc>
                <a:spcPct val="90000"/>
              </a:lnSpc>
              <a:spcBef>
                <a:spcPts val="751"/>
              </a:spcBef>
            </a:pPr>
            <a:endParaRPr lang="en-US" sz="1800" b="0" strike="noStrike" spc="-1">
              <a:solidFill>
                <a:srgbClr val="000000"/>
              </a:solidFill>
              <a:latin typeface="Calibri"/>
            </a:endParaRPr>
          </a:p>
        </p:txBody>
      </p:sp>
      <p:pic>
        <p:nvPicPr>
          <p:cNvPr id="260" name="Picture 8"/>
          <p:cNvPicPr/>
          <p:nvPr/>
        </p:nvPicPr>
        <p:blipFill>
          <a:blip r:embed="rId3"/>
          <a:stretch/>
        </p:blipFill>
        <p:spPr>
          <a:xfrm>
            <a:off x="721080" y="4572000"/>
            <a:ext cx="3125056" cy="2025360"/>
          </a:xfrm>
          <a:prstGeom prst="rect">
            <a:avLst/>
          </a:prstGeom>
          <a:ln>
            <a:noFill/>
          </a:ln>
        </p:spPr>
      </p:pic>
      <p:pic>
        <p:nvPicPr>
          <p:cNvPr id="5" name="Content Placeholder 17" descr="A picture containing person, indoor, child, sitting&#10;&#10;Description generated with very high confidence">
            <a:extLst>
              <a:ext uri="{FF2B5EF4-FFF2-40B4-BE49-F238E27FC236}">
                <a16:creationId xmlns:a16="http://schemas.microsoft.com/office/drawing/2014/main" id="{F99F41F2-5AAC-4137-A424-F96E2E93BC7D}"/>
              </a:ext>
            </a:extLst>
          </p:cNvPr>
          <p:cNvPicPr>
            <a:picLocks noChangeAspect="1"/>
          </p:cNvPicPr>
          <p:nvPr/>
        </p:nvPicPr>
        <p:blipFill rotWithShape="1">
          <a:blip r:embed="rId4">
            <a:extLst>
              <a:ext uri="{28A0092B-C50C-407E-A947-70E740481C1C}">
                <a14:useLocalDpi xmlns:a14="http://schemas.microsoft.com/office/drawing/2010/main" val="0"/>
              </a:ext>
            </a:extLst>
          </a:blip>
          <a:srcRect l="18730" r="26341"/>
          <a:stretch/>
        </p:blipFill>
        <p:spPr>
          <a:xfrm>
            <a:off x="4623294" y="776755"/>
            <a:ext cx="4520706" cy="5473000"/>
          </a:xfrm>
          <a:prstGeom prst="rect">
            <a:avLst/>
          </a:prstGeom>
          <a:effectLst/>
        </p:spPr>
      </p:pic>
    </p:spTree>
    <p:extLst>
      <p:ext uri="{BB962C8B-B14F-4D97-AF65-F5344CB8AC3E}">
        <p14:creationId xmlns:p14="http://schemas.microsoft.com/office/powerpoint/2010/main" val="335749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9538"/>
            <a:ext cx="9144000" cy="6858000"/>
          </a:xfrm>
          <a:prstGeom prst="rect">
            <a:avLst/>
          </a:prstGeom>
        </p:spPr>
      </p:pic>
      <p:pic>
        <p:nvPicPr>
          <p:cNvPr id="3" name="Kép 2">
            <a:extLst>
              <a:ext uri="{FF2B5EF4-FFF2-40B4-BE49-F238E27FC236}">
                <a16:creationId xmlns:a16="http://schemas.microsoft.com/office/drawing/2014/main" id="{D3D43537-9CE8-4AAE-B7DC-57633B3C9A3E}"/>
              </a:ext>
            </a:extLst>
          </p:cNvPr>
          <p:cNvPicPr>
            <a:picLocks noChangeAspect="1"/>
          </p:cNvPicPr>
          <p:nvPr/>
        </p:nvPicPr>
        <p:blipFill>
          <a:blip r:embed="rId3"/>
          <a:stretch>
            <a:fillRect/>
          </a:stretch>
        </p:blipFill>
        <p:spPr>
          <a:xfrm>
            <a:off x="46094" y="1527142"/>
            <a:ext cx="9043203" cy="2064470"/>
          </a:xfrm>
          <a:prstGeom prst="rect">
            <a:avLst/>
          </a:prstGeom>
        </p:spPr>
      </p:pic>
      <p:pic>
        <p:nvPicPr>
          <p:cNvPr id="5" name="Kép 4">
            <a:extLst>
              <a:ext uri="{FF2B5EF4-FFF2-40B4-BE49-F238E27FC236}">
                <a16:creationId xmlns:a16="http://schemas.microsoft.com/office/drawing/2014/main" id="{135DA9EA-B865-41EB-AB5B-99FD67325E03}"/>
              </a:ext>
            </a:extLst>
          </p:cNvPr>
          <p:cNvPicPr>
            <a:picLocks noChangeAspect="1"/>
          </p:cNvPicPr>
          <p:nvPr/>
        </p:nvPicPr>
        <p:blipFill>
          <a:blip r:embed="rId4"/>
          <a:stretch>
            <a:fillRect/>
          </a:stretch>
        </p:blipFill>
        <p:spPr>
          <a:xfrm>
            <a:off x="2063599" y="3926811"/>
            <a:ext cx="3168277" cy="1787143"/>
          </a:xfrm>
          <a:prstGeom prst="rect">
            <a:avLst/>
          </a:prstGeom>
        </p:spPr>
      </p:pic>
    </p:spTree>
    <p:extLst>
      <p:ext uri="{BB962C8B-B14F-4D97-AF65-F5344CB8AC3E}">
        <p14:creationId xmlns:p14="http://schemas.microsoft.com/office/powerpoint/2010/main" val="349711926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2541</TotalTime>
  <Words>175</Words>
  <Application>Microsoft Office PowerPoint</Application>
  <PresentationFormat>Diavetítés a képernyőre (4:3 oldalarány)</PresentationFormat>
  <Paragraphs>28</Paragraphs>
  <Slides>10</Slides>
  <Notes>2</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10</vt:i4>
      </vt:variant>
    </vt:vector>
  </HeadingPairs>
  <TitlesOfParts>
    <vt:vector size="17" baseType="lpstr">
      <vt:lpstr>Arial</vt:lpstr>
      <vt:lpstr>Arial</vt:lpstr>
      <vt:lpstr>Calibri</vt:lpstr>
      <vt:lpstr>Calibri Light</vt:lpstr>
      <vt:lpstr>Corbel</vt:lpstr>
      <vt:lpstr>Times New Roman</vt:lpstr>
      <vt:lpstr>Thème Office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Steve Bonnard</dc:creator>
  <cp:lastModifiedBy>Csaba Nádor</cp:lastModifiedBy>
  <cp:revision>37</cp:revision>
  <dcterms:created xsi:type="dcterms:W3CDTF">2019-04-03T11:55:37Z</dcterms:created>
  <dcterms:modified xsi:type="dcterms:W3CDTF">2019-06-04T05:42:32Z</dcterms:modified>
</cp:coreProperties>
</file>