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9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892D-9F80-4F99-9696-DB5206DC2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56EB2-6F60-4958-B37C-BB973484B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6648F-3976-4E71-8F35-E31E24ED7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D2F9-29CB-40CC-BB95-492CE168E609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1E555-E271-4013-A2D4-3688F7C0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F1FD5-617A-43A7-9062-F14EE12D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FFC5-AA7E-4C58-A5EB-11C777DE1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88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C1423-FE94-4986-89B0-B8BF5B01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63582-EC78-459B-A50F-4C5F85BBA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C8014-A1C9-43D6-BCE1-410749A3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D2F9-29CB-40CC-BB95-492CE168E609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FE99-601C-4F3E-BF0F-B8102C36A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E9025-B002-4DA0-A5A3-3857011DE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FFC5-AA7E-4C58-A5EB-11C777DE1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52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17008B-F863-4822-8017-A134C35C2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FFAD6-4000-4D90-8872-A9AD75707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A56B-F33B-411B-AD07-606E56557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D2F9-29CB-40CC-BB95-492CE168E609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9F031-17E6-4214-8194-45FFC5374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FFD9A-8918-401A-A184-619E2F43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FFC5-AA7E-4C58-A5EB-11C777DE1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25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2B9A7-E883-4C76-9B33-BE140586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5EC3C-E795-44ED-9B0E-A59F3AA6A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32EFF-427C-41BA-AA74-FB5A6F7D5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D2F9-29CB-40CC-BB95-492CE168E609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2F82D-5797-4A78-9C83-63C34E63F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9E3B8-0FC7-41C1-BCC8-B4C852B4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FFC5-AA7E-4C58-A5EB-11C777DE1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96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34F20-C87D-4E1B-B503-F93F035B5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57B30-1924-4708-AB6E-F7EB70639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A8E0C-E24D-4237-8E26-F4C03277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D2F9-29CB-40CC-BB95-492CE168E609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393A7-1963-4187-BD31-D7EB9FE75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0C339-9171-4F08-A030-14C88ECA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FFC5-AA7E-4C58-A5EB-11C777DE1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5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348FD-E400-40AC-A210-3A3151095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95101-0D91-4A8B-B036-AEEE0D865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8A6C3-301B-4A70-8780-4FC46EC63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BB9D2-8125-4D46-B3F4-23016B09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D2F9-29CB-40CC-BB95-492CE168E609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D014A-69A3-481C-A737-5F556B091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D923D-923B-424B-B97F-1C62AFFB9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FFC5-AA7E-4C58-A5EB-11C777DE1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07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DF56-3EDB-4A6A-97C0-3A5279E51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C3609-BC83-40F3-B97F-77BA37ABF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3E3DC-7528-443B-BB83-F038EEBF7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99D37-F000-4E3D-ADCD-684F42E33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A2389-C84A-49D5-B253-05053BA80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0B0D8B-2F58-4BD2-AD00-8C416BFD1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D2F9-29CB-40CC-BB95-492CE168E609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2B137A-D2A0-4253-B34C-0382FA136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C12F8E-B812-4CE2-BF7B-53B22CFFB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FFC5-AA7E-4C58-A5EB-11C777DE1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42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F630-37F7-4FDC-8913-9BC19269C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EEF53-801B-4714-9733-65F16E209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D2F9-29CB-40CC-BB95-492CE168E609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491CC-8D80-415D-B8EC-480B2FAF6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D92BE-BCE9-4929-ACA7-6CDE4B1E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FFC5-AA7E-4C58-A5EB-11C777DE1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18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573C1E-BABB-4D78-AF10-E3D63CF9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D2F9-29CB-40CC-BB95-492CE168E609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BC5F57-20A5-4847-A2FE-F697AC97C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8C530-0325-43DA-AC0B-0D6E2B929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FFC5-AA7E-4C58-A5EB-11C777DE1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14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A421F-83A0-49A6-9C56-9F577D87D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1B000-A93F-446D-BB67-B37EFBDAF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BA218-EBD5-476B-92B9-7505672DA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33697-92FF-40FE-94D3-8B810560A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D2F9-29CB-40CC-BB95-492CE168E609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8B863-7D11-4C30-B51E-30D8BF298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5F759-F8FA-4FB9-9ABB-07DBDABE6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FFC5-AA7E-4C58-A5EB-11C777DE1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60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9615C-BDE8-468D-B449-E71D96B71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6D0EE2-0923-479B-AEB9-FB1E77E1DE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AF38D-443C-4FB6-BFC4-809BDDD07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DB71A-A4EB-4F24-81B8-7BD635978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D2F9-29CB-40CC-BB95-492CE168E609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3612E-7B56-4B6C-982C-AA676FE16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5D466-290B-469D-9751-EFD76677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FFC5-AA7E-4C58-A5EB-11C777DE1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9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0D316-DE75-4CBA-9726-352899DFA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97786-27E3-4943-B911-10F766B79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D669D-1A0F-467D-9ACE-F7749AA53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D2F9-29CB-40CC-BB95-492CE168E609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0BB3C-7063-4839-8CDC-937449E47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86BBC-EE17-4A2F-A141-4B79CD928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EFFC5-AA7E-4C58-A5EB-11C777DE1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63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n.wikipedia.org/wiki/File:Robert_Parsons_(1546-1610)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en.wikipedia.org/wiki/File:Edmundus_Campion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2F03E-FF39-4F72-A04B-A42D156CDC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England and the Catholic Reformation: the peripheries strike back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1303AD-DBF7-4CFD-863D-7F9BAE32E6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James E. Kelly</a:t>
            </a:r>
          </a:p>
          <a:p>
            <a:pPr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Durham University</a:t>
            </a:r>
          </a:p>
        </p:txBody>
      </p:sp>
      <p:pic>
        <p:nvPicPr>
          <p:cNvPr id="4" name="Picture 9" descr="http://www.dur.ac.uk/images/brand/DU_2-col_med.png">
            <a:extLst>
              <a:ext uri="{FF2B5EF4-FFF2-40B4-BE49-F238E27FC236}">
                <a16:creationId xmlns:a16="http://schemas.microsoft.com/office/drawing/2014/main" id="{650EFC2F-5CCE-4CFB-8C5D-27586E9C5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62309"/>
            <a:ext cx="3402711" cy="163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centreforcatholicstudies.co.uk/wp-content/uploads/Centre-Logo.jpg">
            <a:extLst>
              <a:ext uri="{FF2B5EF4-FFF2-40B4-BE49-F238E27FC236}">
                <a16:creationId xmlns:a16="http://schemas.microsoft.com/office/drawing/2014/main" id="{B37EC848-84FA-461A-8664-4C1256D2F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566" y="4772348"/>
            <a:ext cx="1932512" cy="182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292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thumb/a/aa/Robert_Parsons_%281546-1610%29.jpg/220px-Robert_Parsons_%281546-1610%29.jpg">
            <a:hlinkClick r:id="rId2"/>
            <a:extLst>
              <a:ext uri="{FF2B5EF4-FFF2-40B4-BE49-F238E27FC236}">
                <a16:creationId xmlns:a16="http://schemas.microsoft.com/office/drawing/2014/main" id="{571F849F-B797-43C1-8DC8-DD75FAAED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875"/>
            <a:ext cx="5343787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>
            <a:extLst>
              <a:ext uri="{FF2B5EF4-FFF2-40B4-BE49-F238E27FC236}">
                <a16:creationId xmlns:a16="http://schemas.microsoft.com/office/drawing/2014/main" id="{96C192D9-5E89-4EB4-ACC2-B553620F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786" y="-15875"/>
            <a:ext cx="3959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/>
              <a:t>Robert Persons, SJ</a:t>
            </a:r>
          </a:p>
        </p:txBody>
      </p:sp>
      <p:pic>
        <p:nvPicPr>
          <p:cNvPr id="4" name="Picture 2" descr="Edmundus Campion.jpg">
            <a:hlinkClick r:id="rId4"/>
            <a:extLst>
              <a:ext uri="{FF2B5EF4-FFF2-40B4-BE49-F238E27FC236}">
                <a16:creationId xmlns:a16="http://schemas.microsoft.com/office/drawing/2014/main" id="{A017C527-C547-461F-A2EF-C0F5AEEB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190" y="1390082"/>
            <a:ext cx="4271810" cy="546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D9FF653F-1D95-4B2F-B0FB-D9DFDDC6C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190" y="630238"/>
            <a:ext cx="42113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/>
              <a:t>Edmund Campion, SJ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673809-4D97-4D23-B3D5-22EE3AA04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22" y="0"/>
            <a:ext cx="433417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726AFC-DFAA-4291-AEFC-802FE83AB655}"/>
              </a:ext>
            </a:extLst>
          </p:cNvPr>
          <p:cNvSpPr txBox="1"/>
          <p:nvPr/>
        </p:nvSpPr>
        <p:spPr>
          <a:xfrm>
            <a:off x="494950" y="595618"/>
            <a:ext cx="69712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Robert Southwell, SJ, </a:t>
            </a:r>
            <a:r>
              <a:rPr lang="en-GB" i="1" dirty="0"/>
              <a:t>A Short Rule of Good Life. To direct the devout Christian in a </a:t>
            </a:r>
            <a:r>
              <a:rPr lang="en-GB" i="1" dirty="0" err="1"/>
              <a:t>reguler</a:t>
            </a:r>
            <a:r>
              <a:rPr lang="en-GB" i="1" dirty="0"/>
              <a:t> and orderly course. Newly set forth according to the </a:t>
            </a:r>
            <a:r>
              <a:rPr lang="en-GB" i="1" dirty="0" err="1"/>
              <a:t>Authours</a:t>
            </a:r>
            <a:r>
              <a:rPr lang="en-GB" i="1" dirty="0"/>
              <a:t> direction before his death</a:t>
            </a:r>
            <a:r>
              <a:rPr lang="en-GB" dirty="0"/>
              <a:t>. Bound with </a:t>
            </a:r>
            <a:r>
              <a:rPr lang="en-GB" i="1" dirty="0"/>
              <a:t>An Epistle of a Religious Priest unto his father: exhorting him to the perfect forsaking of the world</a:t>
            </a:r>
            <a:r>
              <a:rPr lang="en-GB" dirty="0"/>
              <a:t>. Secret Press, 1596/1597. </a:t>
            </a:r>
            <a:r>
              <a:rPr lang="en-GB" dirty="0" err="1"/>
              <a:t>Ushaw</a:t>
            </a:r>
            <a:r>
              <a:rPr lang="en-GB" dirty="0"/>
              <a:t>, IV.B.12.18</a:t>
            </a:r>
          </a:p>
        </p:txBody>
      </p:sp>
    </p:spTree>
    <p:extLst>
      <p:ext uri="{BB962C8B-B14F-4D97-AF65-F5344CB8AC3E}">
        <p14:creationId xmlns:p14="http://schemas.microsoft.com/office/powerpoint/2010/main" val="136637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C959B34C-A3A6-423B-966D-A294E0E6F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6" t="9390" r="11839" b="18060"/>
          <a:stretch>
            <a:fillRect/>
          </a:stretch>
        </p:blipFill>
        <p:spPr>
          <a:xfrm>
            <a:off x="0" y="-13252"/>
            <a:ext cx="4932727" cy="6871252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A6EC6A40-09A2-48D5-B00B-C3584E896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6733" y="1183751"/>
            <a:ext cx="43371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/>
              <a:t>Augustine Baker, OSB</a:t>
            </a:r>
          </a:p>
        </p:txBody>
      </p:sp>
    </p:spTree>
    <p:extLst>
      <p:ext uri="{BB962C8B-B14F-4D97-AF65-F5344CB8AC3E}">
        <p14:creationId xmlns:p14="http://schemas.microsoft.com/office/powerpoint/2010/main" val="415549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75DFC24-842D-4C41-844D-DC1CA36C5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813" y="-116716"/>
            <a:ext cx="4734187" cy="709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526C9A-2D0F-4878-AE24-E09F8B8466AF}"/>
              </a:ext>
            </a:extLst>
          </p:cNvPr>
          <p:cNvSpPr txBox="1"/>
          <p:nvPr/>
        </p:nvSpPr>
        <p:spPr>
          <a:xfrm>
            <a:off x="5234729" y="234892"/>
            <a:ext cx="21559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William Allen, </a:t>
            </a:r>
            <a:r>
              <a:rPr lang="en-GB" i="1" dirty="0"/>
              <a:t>A True, sincere and modest defence of English Catholics …</a:t>
            </a:r>
            <a:r>
              <a:rPr lang="en-GB" dirty="0"/>
              <a:t>.</a:t>
            </a:r>
          </a:p>
          <a:p>
            <a:r>
              <a:rPr lang="en-GB" dirty="0"/>
              <a:t>Rouen, 1584. </a:t>
            </a:r>
            <a:r>
              <a:rPr lang="en-GB" dirty="0" err="1"/>
              <a:t>Ushaw</a:t>
            </a:r>
            <a:r>
              <a:rPr lang="en-GB" dirty="0"/>
              <a:t>, XVIII.F.2.20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EB9347-50D0-4C39-84E4-DBCBBB73E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80" r="2907"/>
          <a:stretch/>
        </p:blipFill>
        <p:spPr>
          <a:xfrm>
            <a:off x="0" y="-17449"/>
            <a:ext cx="4337108" cy="6992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C89FF4-40C4-4B0E-8B1D-A44BF3A65F94}"/>
              </a:ext>
            </a:extLst>
          </p:cNvPr>
          <p:cNvSpPr txBox="1"/>
          <p:nvPr/>
        </p:nvSpPr>
        <p:spPr>
          <a:xfrm>
            <a:off x="4479722" y="3556932"/>
            <a:ext cx="21559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Nicholas Sander, </a:t>
            </a:r>
            <a:r>
              <a:rPr lang="en-GB" i="1" dirty="0"/>
              <a:t>De </a:t>
            </a:r>
            <a:r>
              <a:rPr lang="en-GB" i="1" dirty="0" err="1"/>
              <a:t>origine</a:t>
            </a:r>
            <a:r>
              <a:rPr lang="en-GB" i="1" dirty="0"/>
              <a:t> ac </a:t>
            </a:r>
            <a:r>
              <a:rPr lang="en-GB" i="1" dirty="0" err="1"/>
              <a:t>progressu</a:t>
            </a:r>
            <a:r>
              <a:rPr lang="en-GB" i="1" dirty="0"/>
              <a:t> </a:t>
            </a:r>
            <a:r>
              <a:rPr lang="en-GB" i="1" dirty="0" err="1"/>
              <a:t>schismatis</a:t>
            </a:r>
            <a:r>
              <a:rPr lang="en-GB" i="1" dirty="0"/>
              <a:t> </a:t>
            </a:r>
            <a:r>
              <a:rPr lang="en-GB" i="1" dirty="0" err="1"/>
              <a:t>Anglicani</a:t>
            </a:r>
            <a:r>
              <a:rPr lang="en-GB" dirty="0"/>
              <a:t>. Cologne [false imprint], 1585. </a:t>
            </a:r>
            <a:r>
              <a:rPr lang="en-GB" dirty="0" err="1"/>
              <a:t>Ushaw</a:t>
            </a:r>
            <a:r>
              <a:rPr lang="en-GB" dirty="0"/>
              <a:t>, XVIII.G.7.16</a:t>
            </a:r>
          </a:p>
        </p:txBody>
      </p:sp>
    </p:spTree>
    <p:extLst>
      <p:ext uri="{BB962C8B-B14F-4D97-AF65-F5344CB8AC3E}">
        <p14:creationId xmlns:p14="http://schemas.microsoft.com/office/powerpoint/2010/main" val="347531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0DFB452B-7397-4970-AD36-C8C5A408D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9789" r="4839" b="4539"/>
          <a:stretch>
            <a:fillRect/>
          </a:stretch>
        </p:blipFill>
        <p:spPr>
          <a:xfrm>
            <a:off x="-1" y="2030136"/>
            <a:ext cx="4928261" cy="48278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749BEA-92BF-4996-A9A4-F7B61B899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356" y="0"/>
            <a:ext cx="5308644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B2B150-023A-4064-873C-B87C9C1058B9}"/>
              </a:ext>
            </a:extLst>
          </p:cNvPr>
          <p:cNvSpPr txBox="1">
            <a:spLocks/>
          </p:cNvSpPr>
          <p:nvPr/>
        </p:nvSpPr>
        <p:spPr>
          <a:xfrm>
            <a:off x="117446" y="755008"/>
            <a:ext cx="3691156" cy="13785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dirty="0"/>
              <a:t>St Laurence’s, </a:t>
            </a:r>
            <a:r>
              <a:rPr lang="en-GB" altLang="en-US" sz="3600" dirty="0" err="1"/>
              <a:t>Dieulouard</a:t>
            </a:r>
            <a:endParaRPr lang="en-GB" alt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8E3E6-7819-49BF-B668-F6B19D940A64}"/>
              </a:ext>
            </a:extLst>
          </p:cNvPr>
          <p:cNvSpPr txBox="1"/>
          <p:nvPr/>
        </p:nvSpPr>
        <p:spPr>
          <a:xfrm>
            <a:off x="4269996" y="142613"/>
            <a:ext cx="2541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Clement </a:t>
            </a:r>
            <a:r>
              <a:rPr lang="en-GB" sz="3600" dirty="0" err="1"/>
              <a:t>Reyner</a:t>
            </a:r>
            <a:r>
              <a:rPr lang="en-GB" sz="3600" dirty="0"/>
              <a:t>, OSB</a:t>
            </a:r>
          </a:p>
        </p:txBody>
      </p:sp>
    </p:spTree>
    <p:extLst>
      <p:ext uri="{BB962C8B-B14F-4D97-AF65-F5344CB8AC3E}">
        <p14:creationId xmlns:p14="http://schemas.microsoft.com/office/powerpoint/2010/main" val="1600109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AEBEFC8B-9107-4BA7-8A0E-BB32FAEF2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b="11211"/>
          <a:stretch>
            <a:fillRect/>
          </a:stretch>
        </p:blipFill>
        <p:spPr bwMode="auto">
          <a:xfrm>
            <a:off x="0" y="0"/>
            <a:ext cx="101559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64F0C3-E0BF-44BB-926E-1DFA5D082507}"/>
              </a:ext>
            </a:extLst>
          </p:cNvPr>
          <p:cNvSpPr txBox="1"/>
          <p:nvPr/>
        </p:nvSpPr>
        <p:spPr>
          <a:xfrm>
            <a:off x="10276515" y="654341"/>
            <a:ext cx="18455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Locations of English convents in exile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161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England and the Catholic Reformation: the peripheries strike 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Kelly</dc:creator>
  <cp:lastModifiedBy>Diane Kelly</cp:lastModifiedBy>
  <cp:revision>10</cp:revision>
  <dcterms:created xsi:type="dcterms:W3CDTF">2019-05-30T14:28:49Z</dcterms:created>
  <dcterms:modified xsi:type="dcterms:W3CDTF">2019-05-30T14:48:21Z</dcterms:modified>
</cp:coreProperties>
</file>