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69" r:id="rId3"/>
    <p:sldId id="318" r:id="rId4"/>
    <p:sldId id="342" r:id="rId5"/>
    <p:sldId id="370" r:id="rId6"/>
    <p:sldId id="372" r:id="rId7"/>
    <p:sldId id="381" r:id="rId8"/>
    <p:sldId id="371" r:id="rId9"/>
    <p:sldId id="373" r:id="rId10"/>
    <p:sldId id="377" r:id="rId11"/>
    <p:sldId id="363" r:id="rId12"/>
    <p:sldId id="376" r:id="rId13"/>
    <p:sldId id="329" r:id="rId14"/>
    <p:sldId id="380" r:id="rId15"/>
    <p:sldId id="323" r:id="rId16"/>
    <p:sldId id="260" r:id="rId17"/>
    <p:sldId id="325" r:id="rId18"/>
    <p:sldId id="266" r:id="rId19"/>
    <p:sldId id="300" r:id="rId20"/>
    <p:sldId id="378" r:id="rId21"/>
  </p:sldIdLst>
  <p:sldSz cx="9144000" cy="6858000" type="screen4x3"/>
  <p:notesSz cx="6858000" cy="86868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0"/>
    <p:restoredTop sz="95028"/>
  </p:normalViewPr>
  <p:slideViewPr>
    <p:cSldViewPr>
      <p:cViewPr>
        <p:scale>
          <a:sx n="72" d="100"/>
          <a:sy n="72" d="100"/>
        </p:scale>
        <p:origin x="1232" y="6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34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34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 smtClean="0"/>
            </a:lvl1pPr>
          </a:lstStyle>
          <a:p>
            <a:pPr>
              <a:defRPr/>
            </a:pPr>
            <a:fld id="{277C1DC1-EF7B-CF4F-A920-89F83EA4E5CC}" type="datetimeFigureOut">
              <a:rPr lang="en-US" altLang="en-US"/>
              <a:pPr>
                <a:defRPr/>
              </a:pPr>
              <a:t>5/20/19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1825"/>
            <a:ext cx="2971800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251825"/>
            <a:ext cx="2971800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 smtClean="0"/>
            </a:lvl1pPr>
          </a:lstStyle>
          <a:p>
            <a:pPr>
              <a:defRPr/>
            </a:pPr>
            <a:fld id="{C7BFD0CB-4842-F844-97C5-D4CFE5C89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A9C6B901-C90B-9A49-A8F3-5413150F8B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9010A164-3519-3F4C-9694-8939D1D78C33}" type="slidenum">
              <a:rPr lang="en-US" altLang="en-US" sz="1400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400">
              <a:ea typeface="Arial Unicode MS" charset="0"/>
              <a:cs typeface="Arial Unicode MS" charset="0"/>
            </a:endParaRPr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BA830731-F887-3B40-AA0C-3A7306CFE04F}" type="slidenum">
              <a:rPr lang="en-US" altLang="en-US" sz="1400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z="1400">
              <a:ea typeface="Arial Unicode MS" charset="0"/>
              <a:cs typeface="Arial Unicode MS" charset="0"/>
            </a:endParaRPr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BFD2AD7C-6D20-6549-9BEA-A3619AC53EA2}" type="slidenum">
              <a:rPr lang="en-US" altLang="en-US" sz="1400">
                <a:solidFill>
                  <a:srgbClr val="FFFFFF"/>
                </a:solidFill>
              </a:rPr>
              <a:pPr eaLnBrk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16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915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95400" y="685800"/>
            <a:ext cx="4267200" cy="3200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114800"/>
            <a:ext cx="5024438" cy="38830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altLang="en-US" sz="2000">
              <a:latin typeface="Arial" charset="0"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2C455E97-3B9F-CE44-9E16-2E6C3BA42CC1}" type="slidenum">
              <a:rPr lang="en-US" altLang="en-US" sz="1400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z="1400">
              <a:ea typeface="Arial Unicode MS" charset="0"/>
              <a:cs typeface="Arial Unicode MS" charset="0"/>
            </a:endParaRPr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D410BC9A-CB5C-D34C-82B8-BFACE54FB344}" type="slidenum">
              <a:rPr lang="en-US" altLang="en-US" sz="1400">
                <a:solidFill>
                  <a:srgbClr val="FFFFFF"/>
                </a:solidFill>
              </a:rPr>
              <a:pPr eaLnBrk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18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529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98575" y="685800"/>
            <a:ext cx="4238625" cy="3178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114800"/>
            <a:ext cx="5016500" cy="38750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altLang="en-US" sz="2000" dirty="0">
              <a:latin typeface="Arial" charset="0"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06BF-8250-894F-8256-4E0B4A039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20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CBB4D-C663-7447-A6D1-5418155D5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24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A125E-13DF-E54E-931B-765493BB1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25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2D148-5739-3341-8F7E-020BB2B36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3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DFE1-CEBB-8D4D-8769-2F46EEBAB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0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8B8E9-B1B9-8E4E-8723-8E70D957A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26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8BB1-7A19-0F48-82FD-3B35F2C40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97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7F04-13CD-B24E-A5DB-1B26A0E9E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78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4E9B6-0BE7-4C40-8B4C-3D7169783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0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D36DF-9A72-AE47-8BDF-68B25DAF7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3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FE0D-F6AF-ED44-B17E-9F0F31F7A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29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9191-ECB3-314B-B72C-336C9DC38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43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8683625" cy="4873625"/>
            <a:chOff x="0" y="0"/>
            <a:chExt cx="5470" cy="3070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82" cy="3070"/>
            </a:xfrm>
            <a:prstGeom prst="rect">
              <a:avLst/>
            </a:prstGeom>
            <a:solidFill>
              <a:srgbClr val="CC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altLang="en-US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0" y="893"/>
              <a:ext cx="5230" cy="113"/>
              <a:chOff x="240" y="893"/>
              <a:chExt cx="5230" cy="113"/>
            </a:xfrm>
          </p:grpSpPr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0" cy="113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0" cy="0"/>
              </a:xfrm>
              <a:prstGeom prst="line">
                <a:avLst/>
              </a:prstGeom>
              <a:noFill/>
              <a:ln w="19080" cap="flat">
                <a:solidFill>
                  <a:srgbClr val="3300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4876800"/>
            <a:ext cx="609600" cy="1588"/>
          </a:xfrm>
          <a:prstGeom prst="line">
            <a:avLst/>
          </a:prstGeom>
          <a:noFill/>
          <a:ln w="44280" cap="flat">
            <a:solidFill>
              <a:srgbClr val="33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14400" y="6251575"/>
            <a:ext cx="19732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alt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352800" y="624840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895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F1A98C-5606-7344-83AA-C1CAE937E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46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03992" y="764704"/>
            <a:ext cx="4740008" cy="571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3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hu-HU" b="1" dirty="0" err="1"/>
              <a:t>Marcellustól</a:t>
            </a:r>
            <a:r>
              <a:rPr lang="hu-HU" b="1" dirty="0"/>
              <a:t> </a:t>
            </a:r>
            <a:r>
              <a:rPr lang="hu-HU" b="1" dirty="0" err="1"/>
              <a:t>Ráskay</a:t>
            </a:r>
            <a:r>
              <a:rPr lang="hu-HU" b="1" dirty="0"/>
              <a:t> Leáig</a:t>
            </a:r>
          </a:p>
          <a:p>
            <a:endParaRPr lang="hu-HU" dirty="0"/>
          </a:p>
          <a:p>
            <a:pPr algn="r"/>
            <a:r>
              <a:rPr lang="hu-HU" b="1" dirty="0" err="1"/>
              <a:t>Compilatio</a:t>
            </a:r>
            <a:r>
              <a:rPr lang="hu-HU" b="1" dirty="0"/>
              <a:t>, egybeszerkesztés, </a:t>
            </a:r>
            <a:r>
              <a:rPr lang="hu-HU" b="1" dirty="0" err="1"/>
              <a:t>újraírás</a:t>
            </a:r>
            <a:r>
              <a:rPr lang="hu-HU" b="1" dirty="0"/>
              <a:t> a Margit-legendákban</a:t>
            </a:r>
            <a:r>
              <a:rPr lang="hu-HU" dirty="0"/>
              <a:t> </a:t>
            </a:r>
            <a:endParaRPr lang="en-US" altLang="en-US" b="1" dirty="0"/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en-US" b="1" dirty="0"/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en-US" b="1" dirty="0"/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en-US" b="1" dirty="0"/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en-US" b="1" dirty="0"/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b="1" dirty="0" err="1"/>
              <a:t>Klaniczay</a:t>
            </a:r>
            <a:r>
              <a:rPr lang="en-US" altLang="en-US" b="1" dirty="0"/>
              <a:t> </a:t>
            </a:r>
            <a:r>
              <a:rPr lang="en-US" altLang="en-US" b="1" dirty="0" err="1"/>
              <a:t>Gábor</a:t>
            </a:r>
            <a:endParaRPr lang="en-US" altLang="en-US" b="1" dirty="0"/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en-US" sz="2000" b="1" dirty="0"/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2000" b="1" dirty="0"/>
              <a:t>        CEU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2000" b="1" dirty="0"/>
              <a:t>       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65" y="0"/>
            <a:ext cx="4466957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13ADAF04-2D7F-DB48-80A8-5538FAFFA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18" t="15237" r="1780" b="26162"/>
          <a:stretch/>
        </p:blipFill>
        <p:spPr>
          <a:xfrm>
            <a:off x="25188" y="15153"/>
            <a:ext cx="3213969" cy="3528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DE202C-0E0A-C249-8D36-1721B406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80" y="0"/>
            <a:ext cx="5144432" cy="684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5EE0C9-41AD-AA40-B560-E12034349EB6}"/>
              </a:ext>
            </a:extLst>
          </p:cNvPr>
          <p:cNvSpPr/>
          <p:nvPr/>
        </p:nvSpPr>
        <p:spPr>
          <a:xfrm>
            <a:off x="1018155" y="4005064"/>
            <a:ext cx="174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Klaniczay</a:t>
            </a:r>
            <a:r>
              <a:rPr lang="hu-HU" dirty="0"/>
              <a:t> Tibor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95292-4933-9042-AF52-18D47FDF637E}"/>
              </a:ext>
            </a:extLst>
          </p:cNvPr>
          <p:cNvSpPr txBox="1"/>
          <p:nvPr/>
        </p:nvSpPr>
        <p:spPr>
          <a:xfrm>
            <a:off x="1018155" y="4846785"/>
            <a:ext cx="268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Garinus</a:t>
            </a:r>
            <a:endParaRPr lang="hu-HU" b="1" dirty="0"/>
          </a:p>
          <a:p>
            <a:r>
              <a:rPr lang="hu-HU" b="1" dirty="0"/>
              <a:t>)</a:t>
            </a:r>
            <a:r>
              <a:rPr lang="hu-HU" b="1" dirty="0" err="1"/>
              <a:t>Garin</a:t>
            </a:r>
            <a:r>
              <a:rPr lang="hu-HU" b="1" dirty="0"/>
              <a:t> </a:t>
            </a:r>
            <a:r>
              <a:rPr lang="hu-HU" b="1" dirty="0" err="1"/>
              <a:t>Gy</a:t>
            </a:r>
            <a:r>
              <a:rPr lang="hu-HU" b="1" dirty="0"/>
              <a:t> </a:t>
            </a:r>
            <a:r>
              <a:rPr lang="hu-HU" b="1" dirty="0" err="1"/>
              <a:t>l’Évêque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397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8" y="0"/>
            <a:ext cx="3492501" cy="6044084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88F3896-C34B-FA43-8966-79E33408E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92500" cy="2324100"/>
          </a:xfrm>
          <a:prstGeom prst="rect">
            <a:avLst/>
          </a:prstGeom>
        </p:spPr>
      </p:pic>
      <p:pic>
        <p:nvPicPr>
          <p:cNvPr id="10" name="Kép 5">
            <a:extLst>
              <a:ext uri="{FF2B5EF4-FFF2-40B4-BE49-F238E27FC236}">
                <a16:creationId xmlns:a16="http://schemas.microsoft.com/office/drawing/2014/main" id="{DC0C330A-B52C-2649-921C-114410355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92061"/>
            <a:ext cx="3312368" cy="5365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63DC72-3801-614F-BE0F-2DD54B714136}"/>
              </a:ext>
            </a:extLst>
          </p:cNvPr>
          <p:cNvSpPr txBox="1"/>
          <p:nvPr/>
        </p:nvSpPr>
        <p:spPr>
          <a:xfrm>
            <a:off x="1043608" y="2780928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Deák Viktória Hedvig </a:t>
            </a:r>
          </a:p>
          <a:p>
            <a:r>
              <a:rPr lang="hu-HU" dirty="0"/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63318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E2A8656-3AFD-B945-819C-6E6A49DE1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5" y="16605"/>
            <a:ext cx="3469015" cy="5006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7A0EFB-EB58-6B4E-A9DE-DE88D63C1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21" t="-400" r="14667" b="7160"/>
          <a:stretch/>
        </p:blipFill>
        <p:spPr>
          <a:xfrm>
            <a:off x="5675856" y="2277439"/>
            <a:ext cx="3469015" cy="45805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9FD73D-FE59-F04A-9E5C-2D2AD08F9A3E}"/>
              </a:ext>
            </a:extLst>
          </p:cNvPr>
          <p:cNvSpPr/>
          <p:nvPr/>
        </p:nvSpPr>
        <p:spPr>
          <a:xfrm>
            <a:off x="4283412" y="659211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Florio</a:t>
            </a:r>
            <a:r>
              <a:rPr lang="hu-HU" dirty="0"/>
              <a:t> </a:t>
            </a:r>
            <a:r>
              <a:rPr lang="hu-HU" dirty="0" err="1"/>
              <a:t>Banfi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213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863600" y="260350"/>
            <a:ext cx="82804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altLang="x-none" sz="2000" dirty="0"/>
          </a:p>
          <a:p>
            <a:r>
              <a:rPr lang="it-IT" altLang="x-none" sz="2200" b="1" i="1" dirty="0"/>
              <a:t>Specchio delle anime semplici, dalla beata Margarita figliuola del re d’</a:t>
            </a:r>
            <a:r>
              <a:rPr lang="it-IT" altLang="x-none" sz="2200" b="1" i="1" dirty="0" err="1"/>
              <a:t>Ungaria</a:t>
            </a:r>
            <a:r>
              <a:rPr lang="it-IT" altLang="x-none" sz="2200" b="1" i="1" dirty="0"/>
              <a:t> </a:t>
            </a:r>
            <a:r>
              <a:rPr lang="it-IT" altLang="x-none" sz="2200" b="1" i="1" dirty="0" err="1"/>
              <a:t>scripto</a:t>
            </a:r>
            <a:r>
              <a:rPr lang="en-US" altLang="x-none" sz="2200" b="1" dirty="0"/>
              <a:t> </a:t>
            </a:r>
          </a:p>
          <a:p>
            <a:endParaRPr lang="en-US" altLang="x-none" sz="2200" b="1" dirty="0"/>
          </a:p>
          <a:p>
            <a:r>
              <a:rPr lang="it-IT" altLang="x-none" sz="2000" dirty="0"/>
              <a:t>« Standosi un di questa venerabile Margarita </a:t>
            </a:r>
            <a:r>
              <a:rPr lang="it-IT" altLang="x-none" sz="2000" dirty="0" err="1"/>
              <a:t>divotamente</a:t>
            </a:r>
            <a:r>
              <a:rPr lang="it-IT" altLang="x-none" sz="2000" dirty="0"/>
              <a:t> in uno suo </a:t>
            </a:r>
            <a:r>
              <a:rPr lang="it-IT" altLang="x-none" sz="2000" dirty="0" err="1"/>
              <a:t>horatorio</a:t>
            </a:r>
            <a:r>
              <a:rPr lang="it-IT" altLang="x-none" sz="2000" dirty="0"/>
              <a:t> in </a:t>
            </a:r>
            <a:r>
              <a:rPr lang="it-IT" altLang="x-none" sz="2000" dirty="0" err="1"/>
              <a:t>oratione</a:t>
            </a:r>
            <a:r>
              <a:rPr lang="it-IT" altLang="x-none" sz="2000" dirty="0"/>
              <a:t> dinanzi al crocefisso con molta effusione di lagrime, </a:t>
            </a:r>
            <a:r>
              <a:rPr lang="it-IT" altLang="x-none" sz="2000" dirty="0" err="1"/>
              <a:t>incontenente</a:t>
            </a:r>
            <a:r>
              <a:rPr lang="it-IT" altLang="x-none" sz="2000" dirty="0"/>
              <a:t> fu </a:t>
            </a:r>
            <a:r>
              <a:rPr lang="it-IT" altLang="x-none" sz="2000" dirty="0" err="1"/>
              <a:t>rapta</a:t>
            </a:r>
            <a:r>
              <a:rPr lang="it-IT" altLang="x-none" sz="2000" dirty="0"/>
              <a:t> dallo Spirito Santo, et fu levata da terra per misure di quattro comiti, et in questo modo stette per </a:t>
            </a:r>
            <a:r>
              <a:rPr lang="it-IT" altLang="x-none" sz="2000" dirty="0" err="1"/>
              <a:t>ispatio</a:t>
            </a:r>
            <a:r>
              <a:rPr lang="it-IT" altLang="x-none" sz="2000" dirty="0"/>
              <a:t> di due hore e più. </a:t>
            </a:r>
            <a:r>
              <a:rPr lang="is-IS" altLang="x-none" sz="2000" dirty="0"/>
              <a:t>… </a:t>
            </a:r>
            <a:r>
              <a:rPr lang="it-IT" altLang="x-none" sz="2000" dirty="0"/>
              <a:t>E tornata questa beata in </a:t>
            </a:r>
            <a:r>
              <a:rPr lang="it-IT" altLang="x-none" sz="2000" dirty="0" err="1"/>
              <a:t>sè</a:t>
            </a:r>
            <a:r>
              <a:rPr lang="it-IT" altLang="x-none" sz="2000" dirty="0"/>
              <a:t>, </a:t>
            </a:r>
            <a:r>
              <a:rPr lang="is-IS" altLang="x-none" sz="2000" dirty="0"/>
              <a:t>… </a:t>
            </a:r>
            <a:r>
              <a:rPr lang="it-IT" altLang="x-none" sz="2000" dirty="0"/>
              <a:t>Et levandosi ella il mantello vide questa sua parente il mantello insanguinato, et le sue mani, e i piedi. Le quale stupefatta di questa cosa, </a:t>
            </a:r>
            <a:r>
              <a:rPr lang="it-IT" altLang="x-none" sz="2000" dirty="0" err="1"/>
              <a:t>divotamente</a:t>
            </a:r>
            <a:r>
              <a:rPr lang="it-IT" altLang="x-none" sz="2000" dirty="0"/>
              <a:t> domandò la beata Margarita quello che questo volesse dire. Allora beata Margarita </a:t>
            </a:r>
            <a:r>
              <a:rPr lang="is-IS" altLang="x-none" sz="2000" dirty="0"/>
              <a:t>…  </a:t>
            </a:r>
            <a:r>
              <a:rPr lang="it-IT" altLang="x-none" sz="2000" dirty="0"/>
              <a:t>gli narrò, come </a:t>
            </a:r>
            <a:r>
              <a:rPr lang="it-IT" altLang="x-none" sz="2000" dirty="0" err="1"/>
              <a:t>Christo</a:t>
            </a:r>
            <a:r>
              <a:rPr lang="it-IT" altLang="x-none" sz="2000" dirty="0"/>
              <a:t> crocefisso in ispecie di </a:t>
            </a:r>
            <a:r>
              <a:rPr lang="it-IT" altLang="x-none" sz="2000" dirty="0" err="1"/>
              <a:t>seraphino</a:t>
            </a:r>
            <a:r>
              <a:rPr lang="it-IT" altLang="x-none" sz="2000" dirty="0"/>
              <a:t> gli fermò le stimmate nel corpo suo. Et essendo venuto il tempo, nello quale beata Margarita migrò di questa vita, fu tempo che questa sua parente </a:t>
            </a:r>
            <a:r>
              <a:rPr lang="it-IT" altLang="x-none" sz="2000" dirty="0" err="1"/>
              <a:t>potè</a:t>
            </a:r>
            <a:r>
              <a:rPr lang="it-IT" altLang="x-none" sz="2000" dirty="0"/>
              <a:t> manifestare questo grandissimo miracolo, et così fece, con grandissima </a:t>
            </a:r>
            <a:r>
              <a:rPr lang="it-IT" altLang="x-none" sz="2000" dirty="0" err="1"/>
              <a:t>reverentia</a:t>
            </a:r>
            <a:r>
              <a:rPr lang="it-IT" altLang="x-none" sz="2000" dirty="0"/>
              <a:t> et </a:t>
            </a:r>
            <a:r>
              <a:rPr lang="it-IT" altLang="x-none" sz="2000" dirty="0" err="1"/>
              <a:t>devotione</a:t>
            </a:r>
            <a:r>
              <a:rPr lang="it-IT" altLang="x-none" sz="2000" dirty="0"/>
              <a:t> narrava ciò ad ogni gente… »</a:t>
            </a:r>
            <a:endParaRPr lang="en-US" altLang="x-none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0E7A14-C0AB-634E-A866-BA3F250C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" y="12700"/>
            <a:ext cx="4571419" cy="6832284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DE7C6F06-2932-6B4E-AB52-A6AB419FA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29" y="-13016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521699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81" y="0"/>
            <a:ext cx="4160838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27088" y="63817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699792" y="6285332"/>
            <a:ext cx="45370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en-US" b="1" dirty="0">
                <a:ea typeface="ＭＳ Ｐゴシック" charset="-128"/>
                <a:cs typeface="ＭＳ Ｐゴシック" charset="-128"/>
              </a:rPr>
              <a:t>1368, San Domenico, Perugia</a:t>
            </a:r>
            <a:r>
              <a:rPr lang="en-US" altLang="en-US" sz="1600" b="1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8748464" cy="70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914400" y="6251575"/>
            <a:ext cx="19732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8956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79500" y="4500563"/>
            <a:ext cx="2349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2000" dirty="0"/>
              <a:t>Vita </a:t>
            </a:r>
            <a:r>
              <a:rPr lang="en-US" altLang="en-US" sz="2000" dirty="0" err="1"/>
              <a:t>beatae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Helenae</a:t>
            </a:r>
            <a:endParaRPr lang="en-US" altLang="en-US" sz="2000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defRPr/>
            </a:pPr>
            <a:endParaRPr lang="en-US" altLang="en-US" sz="1800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1800" dirty="0"/>
              <a:t>Siena,</a:t>
            </a:r>
            <a:br>
              <a:rPr lang="en-US" altLang="en-US" sz="1800" dirty="0"/>
            </a:br>
            <a:r>
              <a:rPr lang="en-US" altLang="en-US" sz="1800" dirty="0" err="1"/>
              <a:t>Biblioteca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Comunale</a:t>
            </a:r>
            <a:r>
              <a:rPr lang="en-US" altLang="en-US" sz="1800" dirty="0"/>
              <a:t>  </a:t>
            </a:r>
            <a:r>
              <a:rPr lang="en-US" altLang="en-US" sz="1800" dirty="0" err="1"/>
              <a:t>degli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Intronati</a:t>
            </a:r>
            <a:br>
              <a:rPr lang="en-US" altLang="en-US" sz="1800" dirty="0"/>
            </a:br>
            <a:r>
              <a:rPr lang="en-US" altLang="en-US" sz="1800" dirty="0"/>
              <a:t>Ms. T.I. 1f. 118 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-92075"/>
            <a:ext cx="5075237" cy="7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2"/>
          <p:cNvSpPr txBox="1">
            <a:spLocks noChangeArrowheads="1"/>
          </p:cNvSpPr>
          <p:nvPr/>
        </p:nvSpPr>
        <p:spPr bwMode="auto">
          <a:xfrm>
            <a:off x="971600" y="476672"/>
            <a:ext cx="7561263" cy="52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000" b="1" dirty="0"/>
              <a:t>Petrus </a:t>
            </a:r>
            <a:r>
              <a:rPr lang="en-US" altLang="en-US" sz="2000" b="1" dirty="0" err="1"/>
              <a:t>Ransanus</a:t>
            </a:r>
            <a:r>
              <a:rPr lang="en-US" altLang="en-US" sz="2000" b="1" dirty="0"/>
              <a:t> </a:t>
            </a:r>
            <a:r>
              <a:rPr lang="en-US" altLang="en-US" sz="2000" dirty="0"/>
              <a:t>(</a:t>
            </a:r>
            <a:r>
              <a:rPr lang="hu-HU" altLang="en-US" sz="2000" dirty="0"/>
              <a:t>1428-1491) </a:t>
            </a:r>
            <a:br>
              <a:rPr lang="hu-HU" altLang="en-US" sz="2000" dirty="0"/>
            </a:br>
            <a:r>
              <a:rPr lang="hu-HU" altLang="en-US" sz="2000" i="1" dirty="0" err="1"/>
              <a:t>Epithoma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rerum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Hungarorum</a:t>
            </a:r>
            <a:r>
              <a:rPr lang="en-US" altLang="en-US" sz="2000" dirty="0"/>
              <a:t>, 1490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000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000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hu-HU" altLang="en-US" sz="2000" b="1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hu-HU" altLang="en-US" sz="2000" b="1" dirty="0" err="1"/>
              <a:t>Girolamo</a:t>
            </a:r>
            <a:r>
              <a:rPr lang="hu-HU" altLang="en-US" sz="2000" b="1" dirty="0"/>
              <a:t> </a:t>
            </a:r>
            <a:r>
              <a:rPr lang="hu-HU" altLang="en-US" sz="2000" b="1" dirty="0" err="1"/>
              <a:t>Albertucci</a:t>
            </a:r>
            <a:r>
              <a:rPr lang="hu-HU" altLang="en-US" sz="2000" b="1" dirty="0"/>
              <a:t> de </a:t>
            </a:r>
            <a:r>
              <a:rPr lang="hu-HU" altLang="en-US" sz="2000" b="1" dirty="0" err="1"/>
              <a:t>Borselli</a:t>
            </a:r>
            <a:r>
              <a:rPr lang="hu-HU" altLang="en-US" sz="2000" b="1" dirty="0"/>
              <a:t> </a:t>
            </a:r>
            <a:r>
              <a:rPr lang="hu-HU" altLang="en-US" sz="2000" dirty="0"/>
              <a:t>(1432-1497) </a:t>
            </a:r>
            <a:r>
              <a:rPr lang="hu-HU" altLang="en-US" sz="2000" i="1" dirty="0" err="1"/>
              <a:t>Cronica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magistrorum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generalium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Ordinis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fratrum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praedicatorum</a:t>
            </a:r>
            <a:r>
              <a:rPr lang="hu-HU" altLang="en-US" sz="2000" dirty="0"/>
              <a:t>, 1495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hu-HU" altLang="en-US" sz="2000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hu-HU" altLang="en-US" sz="2000" b="1" dirty="0" err="1"/>
              <a:t>Ambrogio</a:t>
            </a:r>
            <a:r>
              <a:rPr lang="hu-HU" altLang="en-US" sz="2000" b="1" dirty="0"/>
              <a:t> </a:t>
            </a:r>
            <a:r>
              <a:rPr lang="hu-HU" altLang="en-US" sz="2000" b="1" dirty="0" err="1"/>
              <a:t>Taeggio</a:t>
            </a:r>
            <a:r>
              <a:rPr lang="hu-HU" altLang="en-US" sz="2000" b="1" dirty="0"/>
              <a:t> </a:t>
            </a:r>
            <a:r>
              <a:rPr lang="hu-HU" altLang="en-US" sz="2000" dirty="0"/>
              <a:t>(† 1520 k.) </a:t>
            </a:r>
            <a:br>
              <a:rPr lang="hu-HU" altLang="en-US" sz="2000" dirty="0"/>
            </a:br>
            <a:r>
              <a:rPr lang="hu-HU" altLang="en-US" sz="2000" i="1" dirty="0" err="1"/>
              <a:t>Chronicae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ampliores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ordinis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praedicatorum</a:t>
            </a:r>
            <a:r>
              <a:rPr lang="hu-HU" altLang="en-US" sz="2000" dirty="0"/>
              <a:t>,</a:t>
            </a:r>
            <a:r>
              <a:rPr lang="en-US" altLang="en-US" sz="2000" dirty="0"/>
              <a:t> </a:t>
            </a:r>
            <a:r>
              <a:rPr lang="hu-HU" altLang="en-US" sz="2000" i="1" dirty="0"/>
              <a:t>De </a:t>
            </a:r>
            <a:r>
              <a:rPr lang="hu-HU" altLang="en-US" sz="2000" i="1" dirty="0" err="1"/>
              <a:t>Insignis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ordinis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predicatorum</a:t>
            </a:r>
            <a:r>
              <a:rPr lang="hu-HU" altLang="en-US" sz="2000" i="1" dirty="0"/>
              <a:t>, </a:t>
            </a:r>
            <a:r>
              <a:rPr lang="hu-HU" altLang="en-US" sz="2000" dirty="0"/>
              <a:t>1500 körül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hu-HU" altLang="en-US" sz="2000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hu-HU" altLang="en-US" sz="2000" b="1" dirty="0" err="1"/>
              <a:t>Leandro</a:t>
            </a:r>
            <a:r>
              <a:rPr lang="hu-HU" altLang="en-US" sz="2000" b="1" dirty="0"/>
              <a:t> Alberti </a:t>
            </a:r>
            <a:r>
              <a:rPr lang="hu-HU" altLang="en-US" sz="2000" dirty="0"/>
              <a:t>(1479-1552)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hu-HU" altLang="en-US" sz="2000" i="1" dirty="0" err="1"/>
              <a:t>Delle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donne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che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sono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state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illustri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nella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Domenicana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religione</a:t>
            </a:r>
            <a:endParaRPr lang="hu-HU" altLang="en-US" sz="2000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hu-HU" altLang="en-US" sz="2000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hu-HU" altLang="en-US" sz="2000" b="1" dirty="0" err="1"/>
              <a:t>Serafino</a:t>
            </a:r>
            <a:r>
              <a:rPr lang="hu-HU" altLang="en-US" sz="2000" b="1" dirty="0"/>
              <a:t> </a:t>
            </a:r>
            <a:r>
              <a:rPr lang="hu-HU" altLang="en-US" sz="2000" b="1" dirty="0" err="1"/>
              <a:t>Razzi</a:t>
            </a:r>
            <a:r>
              <a:rPr lang="hu-HU" altLang="en-US" sz="2000" b="1" dirty="0"/>
              <a:t> </a:t>
            </a:r>
            <a:r>
              <a:rPr lang="hu-HU" altLang="en-US" sz="2000" dirty="0"/>
              <a:t>(1531-1613)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hu-HU" altLang="en-US" sz="2000" i="1" dirty="0" err="1"/>
              <a:t>Vite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dei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santi</a:t>
            </a:r>
            <a:r>
              <a:rPr lang="hu-HU" altLang="en-US" sz="2000" i="1" dirty="0"/>
              <a:t> e beati del </a:t>
            </a:r>
            <a:r>
              <a:rPr lang="hu-HU" altLang="en-US" sz="2000" i="1" dirty="0" err="1"/>
              <a:t>sacro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ordine</a:t>
            </a:r>
            <a:r>
              <a:rPr lang="hu-HU" altLang="en-US" sz="2000" i="1" dirty="0"/>
              <a:t> de' </a:t>
            </a:r>
            <a:r>
              <a:rPr lang="hu-HU" altLang="en-US" sz="2000" i="1" dirty="0" err="1"/>
              <a:t>frati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predicatori</a:t>
            </a:r>
            <a:r>
              <a:rPr lang="hu-HU" altLang="en-US" sz="2000" i="1" dirty="0"/>
              <a:t>, cosi </a:t>
            </a:r>
            <a:r>
              <a:rPr lang="hu-HU" altLang="en-US" sz="2000" i="1" dirty="0" err="1"/>
              <a:t>huomini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come</a:t>
            </a:r>
            <a:r>
              <a:rPr lang="hu-HU" altLang="en-US" sz="2000" i="1" dirty="0"/>
              <a:t> </a:t>
            </a:r>
            <a:r>
              <a:rPr lang="hu-HU" altLang="en-US" sz="2000" i="1" dirty="0" err="1"/>
              <a:t>donne</a:t>
            </a:r>
            <a:r>
              <a:rPr lang="hu-HU" altLang="en-US" sz="2000" dirty="0"/>
              <a:t>, 1588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88B200D-1176-3A44-BE1C-3C92F6DF9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4" y="2584581"/>
            <a:ext cx="2962088" cy="4265407"/>
          </a:xfrm>
          <a:prstGeom prst="rect">
            <a:avLst/>
          </a:prstGeom>
        </p:spPr>
      </p:pic>
      <p:pic>
        <p:nvPicPr>
          <p:cNvPr id="9" name="Picture 8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4CE06BEC-20DA-1C48-A124-0AF1B8B75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40" b="6121"/>
          <a:stretch/>
        </p:blipFill>
        <p:spPr>
          <a:xfrm>
            <a:off x="3030597" y="2584581"/>
            <a:ext cx="2967652" cy="4273419"/>
          </a:xfrm>
          <a:prstGeom prst="rect">
            <a:avLst/>
          </a:prstGeom>
        </p:spPr>
      </p:pic>
      <p:pic>
        <p:nvPicPr>
          <p:cNvPr id="10" name="Kép 1">
            <a:extLst>
              <a:ext uri="{FF2B5EF4-FFF2-40B4-BE49-F238E27FC236}">
                <a16:creationId xmlns:a16="http://schemas.microsoft.com/office/drawing/2014/main" id="{8706C7B7-6934-6B49-920A-45BC43CF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26" y="276628"/>
            <a:ext cx="3072678" cy="4653136"/>
          </a:xfrm>
          <a:prstGeom prst="rect">
            <a:avLst/>
          </a:prstGeom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8120C5B-37AE-8047-AAC8-F885F6D04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648" y="1"/>
            <a:ext cx="2173665" cy="28529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058191-108D-014E-9AD7-D236B79F7E43}"/>
              </a:ext>
            </a:extLst>
          </p:cNvPr>
          <p:cNvSpPr txBox="1"/>
          <p:nvPr/>
        </p:nvSpPr>
        <p:spPr>
          <a:xfrm>
            <a:off x="683568" y="64596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Fraknói</a:t>
            </a:r>
            <a:r>
              <a:rPr lang="hu-HU" dirty="0"/>
              <a:t> Vilmos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F9092-5F02-AC49-86A7-402717C59AB9}"/>
              </a:ext>
            </a:extLst>
          </p:cNvPr>
          <p:cNvSpPr txBox="1"/>
          <p:nvPr/>
        </p:nvSpPr>
        <p:spPr>
          <a:xfrm>
            <a:off x="6948264" y="511389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Csepregi Ildikó</a:t>
            </a:r>
          </a:p>
          <a:p>
            <a:pPr algn="r"/>
            <a:r>
              <a:rPr lang="hu-HU" dirty="0" err="1"/>
              <a:t>Klaniczay</a:t>
            </a:r>
            <a:r>
              <a:rPr lang="hu-HU" dirty="0"/>
              <a:t> Gábor</a:t>
            </a:r>
          </a:p>
          <a:p>
            <a:pPr algn="r"/>
            <a:r>
              <a:rPr lang="hu-HU" dirty="0"/>
              <a:t>Péterfi Bence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8EF05-C202-3843-A552-CECDCEF736F9}"/>
              </a:ext>
            </a:extLst>
          </p:cNvPr>
          <p:cNvSpPr/>
          <p:nvPr/>
        </p:nvSpPr>
        <p:spPr>
          <a:xfrm>
            <a:off x="4248502" y="599793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MARCELLUS</a:t>
            </a:r>
            <a:endParaRPr lang="hu-H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6B5AC9-A7F0-C14C-944D-8782B767E059}"/>
              </a:ext>
            </a:extLst>
          </p:cNvPr>
          <p:cNvSpPr txBox="1"/>
          <p:nvPr/>
        </p:nvSpPr>
        <p:spPr>
          <a:xfrm>
            <a:off x="6146266" y="6037228"/>
            <a:ext cx="142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Szabó Zsuzsanna</a:t>
            </a:r>
          </a:p>
        </p:txBody>
      </p:sp>
    </p:spTree>
    <p:extLst>
      <p:ext uri="{BB962C8B-B14F-4D97-AF65-F5344CB8AC3E}">
        <p14:creationId xmlns:p14="http://schemas.microsoft.com/office/powerpoint/2010/main" val="87673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BAAB6D-89C6-8E4D-A5D7-D55169D71733}"/>
              </a:ext>
            </a:extLst>
          </p:cNvPr>
          <p:cNvSpPr txBox="1"/>
          <p:nvPr/>
        </p:nvSpPr>
        <p:spPr>
          <a:xfrm>
            <a:off x="6948264" y="9087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M. Nagy Ilona</a:t>
            </a:r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9B3716B-3FC0-EC47-8696-E2557A616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8312" cy="3954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877F47-09C3-0A44-9EC4-62765C40F1E9}"/>
              </a:ext>
            </a:extLst>
          </p:cNvPr>
          <p:cNvSpPr txBox="1"/>
          <p:nvPr/>
        </p:nvSpPr>
        <p:spPr>
          <a:xfrm>
            <a:off x="261764" y="5301208"/>
            <a:ext cx="190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Horváth </a:t>
            </a:r>
          </a:p>
          <a:p>
            <a:r>
              <a:rPr lang="hu-HU" dirty="0" err="1"/>
              <a:t>Cyrill</a:t>
            </a:r>
            <a:endParaRPr lang="hu-HU" dirty="0"/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A93E9CD-0A87-FC4B-B63C-EF428207B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482548"/>
            <a:ext cx="2808312" cy="4342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1047E-2A7E-7C47-B3D5-C4A219DE1515}"/>
              </a:ext>
            </a:extLst>
          </p:cNvPr>
          <p:cNvSpPr txBox="1"/>
          <p:nvPr/>
        </p:nvSpPr>
        <p:spPr>
          <a:xfrm>
            <a:off x="5116771" y="183621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http://</a:t>
            </a:r>
            <a:r>
              <a:rPr lang="hu-HU" dirty="0" err="1"/>
              <a:t>deba.unideb.hu</a:t>
            </a:r>
            <a:r>
              <a:rPr lang="hu-HU" dirty="0"/>
              <a:t>/</a:t>
            </a:r>
            <a:r>
              <a:rPr lang="hu-HU" dirty="0" err="1"/>
              <a:t>deba</a:t>
            </a:r>
            <a:r>
              <a:rPr lang="hu-HU" dirty="0"/>
              <a:t>/Margit-legenda_Szent_Margit_elete_1510/</a:t>
            </a:r>
          </a:p>
        </p:txBody>
      </p:sp>
    </p:spTree>
    <p:extLst>
      <p:ext uri="{BB962C8B-B14F-4D97-AF65-F5344CB8AC3E}">
        <p14:creationId xmlns:p14="http://schemas.microsoft.com/office/powerpoint/2010/main" val="275315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E96ADB8-658A-EB44-BF45-8695A5879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8" y="-17140"/>
            <a:ext cx="4591878" cy="6858000"/>
          </a:xfrm>
          <a:prstGeom prst="rect">
            <a:avLst/>
          </a:prstGeom>
        </p:spPr>
      </p:pic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F7CAE81-4765-114C-93E4-AC2068B32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011243"/>
            <a:ext cx="2632892" cy="3846757"/>
          </a:xfrm>
          <a:prstGeom prst="rect">
            <a:avLst/>
          </a:prstGeom>
        </p:spPr>
      </p:pic>
      <p:pic>
        <p:nvPicPr>
          <p:cNvPr id="13" name="Picture 12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6CE87CAE-9125-7149-A106-FAF20F4EC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0"/>
            <a:ext cx="1979712" cy="2474640"/>
          </a:xfrm>
          <a:prstGeom prst="rect">
            <a:avLst/>
          </a:prstGeom>
        </p:spPr>
      </p:pic>
      <p:pic>
        <p:nvPicPr>
          <p:cNvPr id="15" name="Picture 14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D8B1DEA0-C44D-4C46-A350-8D3692C13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835" y="2780928"/>
            <a:ext cx="1677830" cy="23139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7A4BC8-1948-EC4F-8D36-A6BD596FD09F}"/>
              </a:ext>
            </a:extLst>
          </p:cNvPr>
          <p:cNvSpPr txBox="1"/>
          <p:nvPr/>
        </p:nvSpPr>
        <p:spPr>
          <a:xfrm>
            <a:off x="7435686" y="3326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Lovas Elemér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9C5AF1-4DDE-4E41-B9AC-20D8B517BDAB}"/>
              </a:ext>
            </a:extLst>
          </p:cNvPr>
          <p:cNvSpPr txBox="1"/>
          <p:nvPr/>
        </p:nvSpPr>
        <p:spPr>
          <a:xfrm>
            <a:off x="7740352" y="5401146"/>
            <a:ext cx="111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Györffy György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" y="0"/>
            <a:ext cx="9156568" cy="580526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139952" y="613043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Aenea</a:t>
            </a:r>
            <a:r>
              <a:rPr lang="hu-HU" dirty="0"/>
              <a:t> </a:t>
            </a:r>
            <a:r>
              <a:rPr lang="hu-HU" dirty="0" err="1"/>
              <a:t>Vico</a:t>
            </a:r>
            <a:r>
              <a:rPr lang="hu-HU" dirty="0"/>
              <a:t> metszete 1542</a:t>
            </a:r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EE29C4D3-2948-ED46-875A-5DB0FEFF4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7" t="5756" r="17642" b="3194"/>
          <a:stretch/>
        </p:blipFill>
        <p:spPr>
          <a:xfrm>
            <a:off x="20983" y="3945886"/>
            <a:ext cx="1886721" cy="29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2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B71F4-C73E-4E4A-9668-B3AA3F5F0EEA}"/>
              </a:ext>
            </a:extLst>
          </p:cNvPr>
          <p:cNvSpPr/>
          <p:nvPr/>
        </p:nvSpPr>
        <p:spPr>
          <a:xfrm>
            <a:off x="7012452" y="724162"/>
            <a:ext cx="16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RÁSKAY LEA</a:t>
            </a:r>
            <a:endParaRPr lang="hu-HU" dirty="0"/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30FEFA70-1F82-F242-826A-E0D7B5043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9" t="1701" r="22583" b="1701"/>
          <a:stretch/>
        </p:blipFill>
        <p:spPr>
          <a:xfrm>
            <a:off x="6516216" y="3201430"/>
            <a:ext cx="2652222" cy="3641858"/>
          </a:xfrm>
          <a:prstGeom prst="rect">
            <a:avLst/>
          </a:prstGeom>
        </p:spPr>
      </p:pic>
      <p:pic>
        <p:nvPicPr>
          <p:cNvPr id="13" name="Picture 12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A241F0D4-6A9B-E94F-8AE2-90467794C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197" y="-37128"/>
            <a:ext cx="2010159" cy="2693613"/>
          </a:xfrm>
          <a:prstGeom prst="rect">
            <a:avLst/>
          </a:prstGeom>
        </p:spPr>
      </p:pic>
      <p:pic>
        <p:nvPicPr>
          <p:cNvPr id="15" name="Picture 1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B6FA5553-5887-4B46-8F95-E8302A679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576" y="2921293"/>
            <a:ext cx="1129354" cy="1500014"/>
          </a:xfrm>
          <a:prstGeom prst="rect">
            <a:avLst/>
          </a:prstGeom>
        </p:spPr>
      </p:pic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51132FB-A07F-6A44-9F27-5C8D4FD4A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612" y="1966688"/>
            <a:ext cx="2223939" cy="35583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E14E05-7444-DF4C-A6AD-CEFFAFA6C395}"/>
              </a:ext>
            </a:extLst>
          </p:cNvPr>
          <p:cNvSpPr txBox="1"/>
          <p:nvPr/>
        </p:nvSpPr>
        <p:spPr>
          <a:xfrm>
            <a:off x="4241472" y="5733256"/>
            <a:ext cx="168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Volf</a:t>
            </a:r>
            <a:r>
              <a:rPr lang="hu-HU" dirty="0"/>
              <a:t> György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20B22-70E3-E640-A048-6E8FA91D79BF}"/>
              </a:ext>
            </a:extLst>
          </p:cNvPr>
          <p:cNvSpPr txBox="1"/>
          <p:nvPr/>
        </p:nvSpPr>
        <p:spPr>
          <a:xfrm>
            <a:off x="7458248" y="2287248"/>
            <a:ext cx="201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Dömötör </a:t>
            </a:r>
            <a:r>
              <a:rPr lang="hu-HU" dirty="0" err="1"/>
              <a:t>Adrienne</a:t>
            </a:r>
            <a:endParaRPr lang="hu-HU" dirty="0"/>
          </a:p>
        </p:txBody>
      </p:sp>
      <p:pic>
        <p:nvPicPr>
          <p:cNvPr id="20" name="Picture 19" descr="A vintage photo of a person&#10;&#10;Description automatically generated">
            <a:extLst>
              <a:ext uri="{FF2B5EF4-FFF2-40B4-BE49-F238E27FC236}">
                <a16:creationId xmlns:a16="http://schemas.microsoft.com/office/drawing/2014/main" id="{A0C6F853-50AE-E84B-952F-1CDCAAD3E9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968" r="4651" b="30001"/>
          <a:stretch/>
        </p:blipFill>
        <p:spPr>
          <a:xfrm>
            <a:off x="0" y="15443"/>
            <a:ext cx="2010159" cy="2156103"/>
          </a:xfrm>
          <a:prstGeom prst="rect">
            <a:avLst/>
          </a:prstGeom>
        </p:spPr>
      </p:pic>
      <p:pic>
        <p:nvPicPr>
          <p:cNvPr id="22" name="Picture 21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BC543CFF-7E7B-A24C-A14E-B718373DC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5" y="2792613"/>
            <a:ext cx="3191329" cy="40653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5ECA7B-9D05-2347-BE0F-55F22A18CE34}"/>
              </a:ext>
            </a:extLst>
          </p:cNvPr>
          <p:cNvSpPr txBox="1"/>
          <p:nvPr/>
        </p:nvSpPr>
        <p:spPr>
          <a:xfrm>
            <a:off x="865285" y="2297461"/>
            <a:ext cx="1512168" cy="36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Pray György</a:t>
            </a:r>
          </a:p>
        </p:txBody>
      </p:sp>
    </p:spTree>
    <p:extLst>
      <p:ext uri="{BB962C8B-B14F-4D97-AF65-F5344CB8AC3E}">
        <p14:creationId xmlns:p14="http://schemas.microsoft.com/office/powerpoint/2010/main" val="404502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rug&#10;&#10;Description automatically generated">
            <a:extLst>
              <a:ext uri="{FF2B5EF4-FFF2-40B4-BE49-F238E27FC236}">
                <a16:creationId xmlns:a16="http://schemas.microsoft.com/office/drawing/2014/main" id="{3CD7581F-1EF6-BB49-94FE-8B8E0A081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-72333"/>
            <a:ext cx="4909247" cy="7013211"/>
          </a:xfrm>
          <a:prstGeom prst="rect">
            <a:avLst/>
          </a:prstGeom>
        </p:spPr>
      </p:pic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4F2F216-DC90-7E40-8D76-A5A305FA8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2" y="83737"/>
            <a:ext cx="2244951" cy="31429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E26480-8100-434D-AB91-AC0EAFF6A940}"/>
              </a:ext>
            </a:extLst>
          </p:cNvPr>
          <p:cNvSpPr txBox="1"/>
          <p:nvPr/>
        </p:nvSpPr>
        <p:spPr>
          <a:xfrm>
            <a:off x="1063783" y="3631333"/>
            <a:ext cx="104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Mezey László</a:t>
            </a:r>
          </a:p>
        </p:txBody>
      </p:sp>
    </p:spTree>
    <p:extLst>
      <p:ext uri="{BB962C8B-B14F-4D97-AF65-F5344CB8AC3E}">
        <p14:creationId xmlns:p14="http://schemas.microsoft.com/office/powerpoint/2010/main" val="291043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0F1551-9B92-7441-AF91-4E6E225001DE}"/>
              </a:ext>
            </a:extLst>
          </p:cNvPr>
          <p:cNvSpPr txBox="1"/>
          <p:nvPr/>
        </p:nvSpPr>
        <p:spPr>
          <a:xfrm>
            <a:off x="683568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Jan </a:t>
            </a:r>
            <a:r>
              <a:rPr lang="hu-HU" dirty="0" err="1"/>
              <a:t>Bolland</a:t>
            </a:r>
            <a:endParaRPr lang="hu-HU" dirty="0"/>
          </a:p>
        </p:txBody>
      </p:sp>
      <p:pic>
        <p:nvPicPr>
          <p:cNvPr id="6" name="Picture 5" descr="A picture containing text, book, photo&#10;&#10;Description automatically generated">
            <a:extLst>
              <a:ext uri="{FF2B5EF4-FFF2-40B4-BE49-F238E27FC236}">
                <a16:creationId xmlns:a16="http://schemas.microsoft.com/office/drawing/2014/main" id="{080215EE-CDC0-9F40-9556-CA5D6791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80" y="30832"/>
            <a:ext cx="4412654" cy="6858000"/>
          </a:xfrm>
          <a:prstGeom prst="rect">
            <a:avLst/>
          </a:prstGeom>
        </p:spPr>
      </p:pic>
      <p:pic>
        <p:nvPicPr>
          <p:cNvPr id="7" name="Picture 6" descr="An old photo of a person&#10;&#10;Description automatically generated">
            <a:extLst>
              <a:ext uri="{FF2B5EF4-FFF2-40B4-BE49-F238E27FC236}">
                <a16:creationId xmlns:a16="http://schemas.microsoft.com/office/drawing/2014/main" id="{0B3242C8-B3E9-AC4F-8AEA-9796A289D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" y="-29925"/>
            <a:ext cx="2739368" cy="4467038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7101EA0-6EFE-5C4F-AC24-2C71F903E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607" y="1935213"/>
            <a:ext cx="1711560" cy="2357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46E9C5-EC46-8C43-986F-6FCE1A5233F0}"/>
              </a:ext>
            </a:extLst>
          </p:cNvPr>
          <p:cNvSpPr txBox="1"/>
          <p:nvPr/>
        </p:nvSpPr>
        <p:spPr>
          <a:xfrm>
            <a:off x="7020272" y="4725144"/>
            <a:ext cx="186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Hippolyte</a:t>
            </a:r>
            <a:r>
              <a:rPr lang="hu-HU" dirty="0"/>
              <a:t> </a:t>
            </a:r>
            <a:r>
              <a:rPr lang="hu-HU" dirty="0" err="1"/>
              <a:t>Delehaye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10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BEAC11-4D0D-FA46-9A52-8DC654030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00" y="2708921"/>
            <a:ext cx="2860287" cy="4149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E93889-5396-914D-B26C-F00185BDD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456" y="-15599"/>
            <a:ext cx="3073954" cy="461725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FD20F6B-862E-7E40-8A16-6323AA0F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43" y="1400300"/>
            <a:ext cx="2833121" cy="424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79296-3433-D74A-8381-557CD2DAB0A0}"/>
              </a:ext>
            </a:extLst>
          </p:cNvPr>
          <p:cNvSpPr txBox="1"/>
          <p:nvPr/>
        </p:nvSpPr>
        <p:spPr>
          <a:xfrm>
            <a:off x="795317" y="1646699"/>
            <a:ext cx="235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Monique</a:t>
            </a:r>
            <a:r>
              <a:rPr lang="hu-HU" dirty="0"/>
              <a:t> </a:t>
            </a:r>
            <a:r>
              <a:rPr lang="hu-HU" dirty="0" err="1"/>
              <a:t>Goullet</a:t>
            </a:r>
            <a:endParaRPr lang="hu-HU" dirty="0"/>
          </a:p>
          <a:p>
            <a:r>
              <a:rPr lang="hu-HU" dirty="0"/>
              <a:t>Martin </a:t>
            </a:r>
            <a:r>
              <a:rPr lang="hu-HU" dirty="0" err="1"/>
              <a:t>Heinzelmann</a:t>
            </a:r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1E1DA-65EE-0C41-B465-F0DD857E51AB}"/>
              </a:ext>
            </a:extLst>
          </p:cNvPr>
          <p:cNvSpPr txBox="1"/>
          <p:nvPr/>
        </p:nvSpPr>
        <p:spPr>
          <a:xfrm>
            <a:off x="6911752" y="6093296"/>
            <a:ext cx="162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Gecser</a:t>
            </a:r>
            <a:r>
              <a:rPr lang="hu-HU" dirty="0"/>
              <a:t> Ottó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1AEE0-5D38-F643-B558-CE051E6E1C81}"/>
              </a:ext>
            </a:extLst>
          </p:cNvPr>
          <p:cNvSpPr txBox="1"/>
          <p:nvPr/>
        </p:nvSpPr>
        <p:spPr>
          <a:xfrm>
            <a:off x="4274870" y="5003651"/>
            <a:ext cx="131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Marc van </a:t>
            </a:r>
            <a:r>
              <a:rPr lang="hu-HU" dirty="0" err="1"/>
              <a:t>Uytfanghe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424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building, indoor&#10;&#10;Description automatically generated">
            <a:extLst>
              <a:ext uri="{FF2B5EF4-FFF2-40B4-BE49-F238E27FC236}">
                <a16:creationId xmlns:a16="http://schemas.microsoft.com/office/drawing/2014/main" id="{5C582F57-B8CA-A340-A982-C1804608A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27" y="0"/>
            <a:ext cx="6858001" cy="6858001"/>
          </a:xfrm>
          <a:prstGeom prst="rect">
            <a:avLst/>
          </a:prstGeom>
        </p:spPr>
      </p:pic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90A0439-54DB-8A42-9C8D-12E81CDDF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11" y="0"/>
            <a:ext cx="2438400" cy="332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7A1BB7-6071-9A41-8B91-D2BE281EAB6A}"/>
              </a:ext>
            </a:extLst>
          </p:cNvPr>
          <p:cNvSpPr txBox="1"/>
          <p:nvPr/>
        </p:nvSpPr>
        <p:spPr>
          <a:xfrm>
            <a:off x="755576" y="3518025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Koltay</a:t>
            </a:r>
            <a:r>
              <a:rPr lang="hu-HU" dirty="0"/>
              <a:t>-</a:t>
            </a:r>
          </a:p>
          <a:p>
            <a:r>
              <a:rPr lang="hu-HU" dirty="0" err="1"/>
              <a:t>Kastner</a:t>
            </a:r>
            <a:r>
              <a:rPr lang="hu-HU" dirty="0"/>
              <a:t> </a:t>
            </a:r>
          </a:p>
          <a:p>
            <a:r>
              <a:rPr lang="hu-HU" dirty="0"/>
              <a:t>Jenő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C1A34F-387E-FD4B-86C7-25171F641B85}"/>
              </a:ext>
            </a:extLst>
          </p:cNvPr>
          <p:cNvSpPr txBox="1"/>
          <p:nvPr/>
        </p:nvSpPr>
        <p:spPr>
          <a:xfrm>
            <a:off x="233711" y="6093296"/>
            <a:ext cx="195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Nápolyi legenda</a:t>
            </a:r>
          </a:p>
        </p:txBody>
      </p:sp>
    </p:spTree>
    <p:extLst>
      <p:ext uri="{BB962C8B-B14F-4D97-AF65-F5344CB8AC3E}">
        <p14:creationId xmlns:p14="http://schemas.microsoft.com/office/powerpoint/2010/main" val="4002214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13103</TotalTime>
  <Words>303</Words>
  <Application>Microsoft Macintosh PowerPoint</Application>
  <PresentationFormat>On-screen Show (4:3)</PresentationFormat>
  <Paragraphs>71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Gabor Klaniczay</cp:lastModifiedBy>
  <cp:revision>124</cp:revision>
  <cp:lastPrinted>1601-01-01T00:00:00Z</cp:lastPrinted>
  <dcterms:created xsi:type="dcterms:W3CDTF">1601-01-01T00:00:00Z</dcterms:created>
  <dcterms:modified xsi:type="dcterms:W3CDTF">2019-05-23T10:03:35Z</dcterms:modified>
</cp:coreProperties>
</file>