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68" r:id="rId5"/>
    <p:sldId id="273" r:id="rId6"/>
    <p:sldId id="265" r:id="rId7"/>
    <p:sldId id="263" r:id="rId8"/>
    <p:sldId id="270" r:id="rId9"/>
    <p:sldId id="269" r:id="rId10"/>
    <p:sldId id="274" r:id="rId11"/>
    <p:sldId id="279" r:id="rId12"/>
    <p:sldId id="266" r:id="rId13"/>
    <p:sldId id="271" r:id="rId14"/>
    <p:sldId id="278" r:id="rId15"/>
    <p:sldId id="267" r:id="rId16"/>
    <p:sldId id="277" r:id="rId17"/>
    <p:sldId id="261" r:id="rId18"/>
    <p:sldId id="262" r:id="rId19"/>
    <p:sldId id="258" r:id="rId20"/>
    <p:sldId id="259" r:id="rId21"/>
    <p:sldId id="264" r:id="rId22"/>
    <p:sldId id="260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133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22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17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35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94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298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48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629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786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719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909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34349-8A69-4751-AD36-AA3ACC2C5652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BA893-90D2-48F8-8669-98A8ADC31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94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63071" y="4530952"/>
            <a:ext cx="11551023" cy="2387600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Garamond" panose="02020404030301010803" pitchFamily="18" charset="0"/>
              </a:rPr>
              <a:t>„…köztudattá vált eseményekhez mesét költeni nem </a:t>
            </a:r>
            <a:r>
              <a:rPr lang="hu-HU" b="1" dirty="0" err="1">
                <a:latin typeface="Garamond" panose="02020404030301010803" pitchFamily="18" charset="0"/>
              </a:rPr>
              <a:t>háladatos</a:t>
            </a:r>
            <a:r>
              <a:rPr lang="hu-HU" b="1" dirty="0">
                <a:latin typeface="Garamond" panose="02020404030301010803" pitchFamily="18" charset="0"/>
              </a:rPr>
              <a:t> dolog”</a:t>
            </a:r>
            <a:r>
              <a:rPr lang="hu-HU" dirty="0">
                <a:latin typeface="Garamond" panose="02020404030301010803" pitchFamily="18" charset="0"/>
              </a:rPr>
              <a:t/>
            </a:r>
            <a:br>
              <a:rPr lang="hu-HU" dirty="0">
                <a:latin typeface="Garamond" panose="02020404030301010803" pitchFamily="18" charset="0"/>
              </a:rPr>
            </a:b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5494" y="6272667"/>
            <a:ext cx="11658600" cy="1655762"/>
          </a:xfrm>
        </p:spPr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Az 1848‒1849-es forradalom és szabadságharc színházi emlékezete (1867‒1898)</a:t>
            </a:r>
          </a:p>
          <a:p>
            <a:endParaRPr lang="hu-HU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04801" y="834188"/>
            <a:ext cx="6320588" cy="60238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200" dirty="0" smtClean="0">
                <a:latin typeface="Garamond" panose="02020404030301010803" pitchFamily="18" charset="0"/>
              </a:rPr>
              <a:t>„Őszintén </a:t>
            </a:r>
            <a:r>
              <a:rPr lang="hu-HU" sz="3200" dirty="0">
                <a:latin typeface="Garamond" panose="02020404030301010803" pitchFamily="18" charset="0"/>
              </a:rPr>
              <a:t>mondhatom, hogy »Keresd a </a:t>
            </a:r>
            <a:r>
              <a:rPr lang="hu-HU" sz="3200" dirty="0" err="1">
                <a:latin typeface="Garamond" panose="02020404030301010803" pitchFamily="18" charset="0"/>
              </a:rPr>
              <a:t>szived</a:t>
            </a:r>
            <a:r>
              <a:rPr lang="hu-HU" sz="3200" dirty="0">
                <a:latin typeface="Garamond" panose="02020404030301010803" pitchFamily="18" charset="0"/>
              </a:rPr>
              <a:t>« nem adhatom elő a nemzetibe. Nem tartom korszerűnek az osztrák-magyar viszály </a:t>
            </a:r>
            <a:r>
              <a:rPr lang="hu-HU" sz="3200" dirty="0" err="1">
                <a:latin typeface="Garamond" panose="02020404030301010803" pitchFamily="18" charset="0"/>
              </a:rPr>
              <a:t>fölelevenitését</a:t>
            </a:r>
            <a:r>
              <a:rPr lang="hu-HU" sz="3200" dirty="0">
                <a:latin typeface="Garamond" panose="02020404030301010803" pitchFamily="18" charset="0"/>
              </a:rPr>
              <a:t> addig, </a:t>
            </a:r>
            <a:r>
              <a:rPr lang="hu-HU" sz="3200" dirty="0" err="1">
                <a:latin typeface="Garamond" panose="02020404030301010803" pitchFamily="18" charset="0"/>
              </a:rPr>
              <a:t>mig</a:t>
            </a:r>
            <a:r>
              <a:rPr lang="hu-HU" sz="3200" dirty="0">
                <a:latin typeface="Garamond" panose="02020404030301010803" pitchFamily="18" charset="0"/>
              </a:rPr>
              <a:t> egy tüntetésekre mindig kész generáció él és addig, </a:t>
            </a:r>
            <a:r>
              <a:rPr lang="hu-HU" sz="3200" dirty="0" err="1">
                <a:latin typeface="Garamond" panose="02020404030301010803" pitchFamily="18" charset="0"/>
              </a:rPr>
              <a:t>mig</a:t>
            </a:r>
            <a:r>
              <a:rPr lang="hu-HU" sz="3200" dirty="0">
                <a:latin typeface="Garamond" panose="02020404030301010803" pitchFamily="18" charset="0"/>
              </a:rPr>
              <a:t> az uralkodik, kinek parancsára azon dolgok történtek. Nem akarok soha oly helyzetbe jutni, hogy ha a király véletlen a nemzetibe akarna jönni, azt kelljen neki mondanom, hogy ne </a:t>
            </a:r>
            <a:r>
              <a:rPr lang="hu-HU" sz="3200" dirty="0" smtClean="0">
                <a:latin typeface="Garamond" panose="02020404030301010803" pitchFamily="18" charset="0"/>
              </a:rPr>
              <a:t>tegye.”</a:t>
            </a:r>
          </a:p>
          <a:p>
            <a:pPr marL="0" indent="0" algn="just">
              <a:buNone/>
            </a:pPr>
            <a:r>
              <a:rPr lang="hu-HU" sz="1900" dirty="0" smtClean="0">
                <a:latin typeface="Garamond" panose="02020404030301010803" pitchFamily="18" charset="0"/>
              </a:rPr>
              <a:t>(</a:t>
            </a:r>
            <a:r>
              <a:rPr lang="hu-HU" sz="1900" dirty="0">
                <a:latin typeface="Garamond" panose="02020404030301010803" pitchFamily="18" charset="0"/>
              </a:rPr>
              <a:t>Budapesti </a:t>
            </a:r>
            <a:r>
              <a:rPr lang="hu-HU" sz="1900" dirty="0" err="1">
                <a:latin typeface="Garamond" panose="02020404030301010803" pitchFamily="18" charset="0"/>
              </a:rPr>
              <a:t>Hirlap</a:t>
            </a:r>
            <a:r>
              <a:rPr lang="hu-HU" sz="1900" dirty="0">
                <a:latin typeface="Garamond" panose="02020404030301010803" pitchFamily="18" charset="0"/>
              </a:rPr>
              <a:t>, </a:t>
            </a:r>
            <a:r>
              <a:rPr lang="hu-HU" sz="1900" dirty="0" smtClean="0">
                <a:latin typeface="Garamond" panose="02020404030301010803" pitchFamily="18" charset="0"/>
              </a:rPr>
              <a:t>1887/249</a:t>
            </a:r>
            <a:r>
              <a:rPr lang="hu-HU" sz="1900" dirty="0">
                <a:latin typeface="Garamond" panose="02020404030301010803" pitchFamily="18" charset="0"/>
              </a:rPr>
              <a:t>. sz., 1887. szeptember 10., 4</a:t>
            </a:r>
            <a:r>
              <a:rPr lang="hu-HU" sz="1900" dirty="0" smtClean="0">
                <a:latin typeface="Garamond" panose="02020404030301010803" pitchFamily="18" charset="0"/>
              </a:rPr>
              <a:t>.)</a:t>
            </a:r>
            <a:endParaRPr lang="hu-HU" sz="19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88" y="834188"/>
            <a:ext cx="4118400" cy="4752000"/>
          </a:xfrm>
        </p:spPr>
      </p:pic>
      <p:sp>
        <p:nvSpPr>
          <p:cNvPr id="6" name="Szövegdoboz 5"/>
          <p:cNvSpPr txBox="1"/>
          <p:nvPr/>
        </p:nvSpPr>
        <p:spPr>
          <a:xfrm>
            <a:off x="7213598" y="5807631"/>
            <a:ext cx="36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Garamond" panose="02020404030301010803" pitchFamily="18" charset="0"/>
              </a:rPr>
              <a:t>Gróf </a:t>
            </a:r>
            <a:r>
              <a:rPr lang="hu-HU" dirty="0" err="1" smtClean="0">
                <a:latin typeface="Garamond" panose="02020404030301010803" pitchFamily="18" charset="0"/>
              </a:rPr>
              <a:t>Keglevich</a:t>
            </a:r>
            <a:r>
              <a:rPr lang="hu-HU" dirty="0" smtClean="0">
                <a:latin typeface="Garamond" panose="02020404030301010803" pitchFamily="18" charset="0"/>
              </a:rPr>
              <a:t> István (1840</a:t>
            </a:r>
            <a:r>
              <a:rPr lang="hu-H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‒1905)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r="13471"/>
          <a:stretch/>
        </p:blipFill>
        <p:spPr>
          <a:xfrm>
            <a:off x="136882" y="120679"/>
            <a:ext cx="3442448" cy="266400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" y="3481651"/>
            <a:ext cx="3657600" cy="259689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1"/>
          <a:stretch/>
        </p:blipFill>
        <p:spPr>
          <a:xfrm>
            <a:off x="6602208" y="2362788"/>
            <a:ext cx="5589792" cy="296411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3" b="27651"/>
          <a:stretch/>
        </p:blipFill>
        <p:spPr>
          <a:xfrm>
            <a:off x="3711787" y="0"/>
            <a:ext cx="3230393" cy="496177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86823" y="2840866"/>
            <a:ext cx="301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Garamond" panose="02020404030301010803" pitchFamily="18" charset="0"/>
              </a:rPr>
              <a:t>Népszínház, 1875</a:t>
            </a:r>
            <a:endParaRPr lang="hu-HU" sz="2800" dirty="0">
              <a:latin typeface="Garamond" panose="020204040303010108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50276" y="6250626"/>
            <a:ext cx="301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Garamond" panose="02020404030301010803" pitchFamily="18" charset="0"/>
              </a:rPr>
              <a:t>Vígszínház, 1896</a:t>
            </a:r>
            <a:endParaRPr lang="hu-HU" sz="2800" dirty="0">
              <a:latin typeface="Garamond" panose="02020404030301010803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926541" y="5096435"/>
            <a:ext cx="2675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Garamond" panose="02020404030301010803" pitchFamily="18" charset="0"/>
              </a:rPr>
              <a:t>Magyar Királyi Operaház, 1884</a:t>
            </a:r>
            <a:endParaRPr lang="hu-HU" sz="2800" dirty="0">
              <a:latin typeface="Garamond" panose="02020404030301010803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785847" y="5419600"/>
            <a:ext cx="410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Garamond" panose="02020404030301010803" pitchFamily="18" charset="0"/>
              </a:rPr>
              <a:t>Magyar Színház, 1897</a:t>
            </a:r>
            <a:endParaRPr lang="hu-HU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6904"/>
            <a:ext cx="11393346" cy="1059543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latin typeface="Garamond" panose="02020404030301010803" pitchFamily="18" charset="0"/>
              </a:rPr>
              <a:t>Az 1898. március 15-i színházműsor</a:t>
            </a:r>
            <a:endParaRPr lang="hu-HU" sz="4000" b="1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819356"/>
              </p:ext>
            </p:extLst>
          </p:nvPr>
        </p:nvGraphicFramePr>
        <p:xfrm>
          <a:off x="282387" y="1277471"/>
          <a:ext cx="11712388" cy="42761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65232"/>
                <a:gridCol w="2265232"/>
                <a:gridCol w="2416827"/>
                <a:gridCol w="2113637"/>
                <a:gridCol w="2651460"/>
              </a:tblGrid>
              <a:tr h="823641">
                <a:tc>
                  <a:txBody>
                    <a:bodyPr/>
                    <a:lstStyle/>
                    <a:p>
                      <a:pPr algn="ctr"/>
                      <a:endParaRPr lang="hu-HU" sz="25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5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5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5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5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1421627">
                <a:tc>
                  <a:txBody>
                    <a:bodyPr/>
                    <a:lstStyle/>
                    <a:p>
                      <a:pPr algn="ctr"/>
                      <a:r>
                        <a:rPr lang="hu-HU" sz="2500" b="1" dirty="0" smtClean="0">
                          <a:latin typeface="Garamond" panose="02020404030301010803" pitchFamily="18" charset="0"/>
                        </a:rPr>
                        <a:t>Nemzeti Színház</a:t>
                      </a:r>
                      <a:endParaRPr lang="hu-HU" sz="25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b="1" dirty="0" smtClean="0">
                          <a:latin typeface="Garamond" panose="02020404030301010803" pitchFamily="18" charset="0"/>
                        </a:rPr>
                        <a:t>Magyar Királyi</a:t>
                      </a:r>
                      <a:r>
                        <a:rPr lang="hu-HU" sz="2500" b="1" baseline="0" dirty="0" smtClean="0">
                          <a:latin typeface="Garamond" panose="02020404030301010803" pitchFamily="18" charset="0"/>
                        </a:rPr>
                        <a:t> Operaház</a:t>
                      </a:r>
                      <a:endParaRPr lang="hu-HU" sz="25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b="1" dirty="0" smtClean="0">
                          <a:latin typeface="Garamond" panose="02020404030301010803" pitchFamily="18" charset="0"/>
                        </a:rPr>
                        <a:t>Népszínház</a:t>
                      </a:r>
                      <a:endParaRPr lang="hu-HU" sz="25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b="1" dirty="0" smtClean="0">
                          <a:latin typeface="Garamond" panose="02020404030301010803" pitchFamily="18" charset="0"/>
                        </a:rPr>
                        <a:t>Vígszínház</a:t>
                      </a:r>
                      <a:endParaRPr lang="hu-HU" sz="25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b="1" dirty="0" smtClean="0">
                          <a:latin typeface="Garamond" panose="02020404030301010803" pitchFamily="18" charset="0"/>
                        </a:rPr>
                        <a:t>Magyar</a:t>
                      </a:r>
                      <a:r>
                        <a:rPr lang="hu-HU" sz="2500" b="1" baseline="0" dirty="0" smtClean="0">
                          <a:latin typeface="Garamond" panose="02020404030301010803" pitchFamily="18" charset="0"/>
                        </a:rPr>
                        <a:t> Színház</a:t>
                      </a:r>
                      <a:endParaRPr lang="hu-HU" sz="25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2030896">
                <a:tc>
                  <a:txBody>
                    <a:bodyPr/>
                    <a:lstStyle/>
                    <a:p>
                      <a:pPr algn="ctr"/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Szigligeti</a:t>
                      </a:r>
                      <a:r>
                        <a:rPr lang="hu-HU" sz="2500" baseline="0" dirty="0" smtClean="0">
                          <a:latin typeface="Garamond" panose="02020404030301010803" pitchFamily="18" charset="0"/>
                        </a:rPr>
                        <a:t> Ede:</a:t>
                      </a:r>
                    </a:p>
                    <a:p>
                      <a:pPr algn="ctr"/>
                      <a:r>
                        <a:rPr lang="hu-HU" sz="2500" i="1" baseline="0" dirty="0" err="1" smtClean="0">
                          <a:latin typeface="Garamond" panose="02020404030301010803" pitchFamily="18" charset="0"/>
                        </a:rPr>
                        <a:t>II</a:t>
                      </a:r>
                      <a:r>
                        <a:rPr lang="hu-HU" sz="2500" i="1" baseline="0" dirty="0" smtClean="0">
                          <a:latin typeface="Garamond" panose="02020404030301010803" pitchFamily="18" charset="0"/>
                        </a:rPr>
                        <a:t>. Rákóczi Ferenc fogsága</a:t>
                      </a:r>
                      <a:endParaRPr lang="hu-HU" sz="2500" i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Erkel Ferenc:</a:t>
                      </a:r>
                    </a:p>
                    <a:p>
                      <a:pPr algn="ctr"/>
                      <a:r>
                        <a:rPr lang="hu-HU" sz="2500" i="1" dirty="0" smtClean="0">
                          <a:latin typeface="Garamond" panose="02020404030301010803" pitchFamily="18" charset="0"/>
                        </a:rPr>
                        <a:t>Hunyadi László</a:t>
                      </a:r>
                      <a:endParaRPr lang="hu-HU" sz="2500" i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Kozma Andor:</a:t>
                      </a:r>
                    </a:p>
                    <a:p>
                      <a:pPr algn="ctr"/>
                      <a:r>
                        <a:rPr lang="hu-HU" sz="2500" i="1" dirty="0" smtClean="0">
                          <a:latin typeface="Garamond" panose="02020404030301010803" pitchFamily="18" charset="0"/>
                        </a:rPr>
                        <a:t>A szabadság</a:t>
                      </a:r>
                      <a:r>
                        <a:rPr lang="hu-HU" sz="2500" i="1" baseline="0" dirty="0" smtClean="0">
                          <a:latin typeface="Garamond" panose="02020404030301010803" pitchFamily="18" charset="0"/>
                        </a:rPr>
                        <a:t> ünnepére</a:t>
                      </a:r>
                      <a:endParaRPr lang="hu-HU" sz="2500" i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Verő </a:t>
                      </a:r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György:</a:t>
                      </a:r>
                      <a:endParaRPr lang="hu-HU" sz="2500" dirty="0" smtClean="0"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hu-HU" sz="2500" i="1" dirty="0" smtClean="0">
                          <a:latin typeface="Garamond" panose="02020404030301010803" pitchFamily="18" charset="0"/>
                        </a:rPr>
                        <a:t>1848 (Hadak útja)</a:t>
                      </a:r>
                      <a:endParaRPr lang="hu-HU" sz="2500" i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Beöthy László – Rákosi </a:t>
                      </a:r>
                      <a:r>
                        <a:rPr lang="hu-HU" sz="2500" dirty="0" smtClean="0">
                          <a:latin typeface="Garamond" panose="02020404030301010803" pitchFamily="18" charset="0"/>
                        </a:rPr>
                        <a:t>Viktor:</a:t>
                      </a:r>
                      <a:endParaRPr lang="hu-HU" sz="2500" dirty="0" smtClean="0"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hu-HU" sz="2500" i="1" dirty="0" smtClean="0">
                          <a:latin typeface="Garamond" panose="02020404030301010803" pitchFamily="18" charset="0"/>
                        </a:rPr>
                        <a:t>Aranylakodalom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4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1" y="359367"/>
            <a:ext cx="2653042" cy="43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2807" r="24801" b="11649"/>
          <a:stretch/>
        </p:blipFill>
        <p:spPr>
          <a:xfrm>
            <a:off x="9344913" y="359367"/>
            <a:ext cx="2821575" cy="43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93" y="359367"/>
            <a:ext cx="2963520" cy="43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3357121" y="5041868"/>
            <a:ext cx="2618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Budai Nyári Színkör</a:t>
            </a:r>
          </a:p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1886. április 25.</a:t>
            </a:r>
            <a:endParaRPr lang="hu-HU" sz="2400" dirty="0">
              <a:latin typeface="Garamond" panose="020204040303010108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466523" y="5041867"/>
            <a:ext cx="248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Népszínház</a:t>
            </a:r>
          </a:p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1898. március 15.</a:t>
            </a:r>
            <a:endParaRPr lang="hu-HU" sz="2400" dirty="0">
              <a:latin typeface="Garamond" panose="02020404030301010803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618959" y="5125439"/>
            <a:ext cx="227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Magyar Színház</a:t>
            </a:r>
          </a:p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1898. </a:t>
            </a:r>
            <a:r>
              <a:rPr lang="hu-HU" sz="2400" dirty="0">
                <a:latin typeface="Garamond" panose="02020404030301010803" pitchFamily="18" charset="0"/>
              </a:rPr>
              <a:t>m</a:t>
            </a:r>
            <a:r>
              <a:rPr lang="hu-HU" sz="2400" dirty="0" smtClean="0">
                <a:latin typeface="Garamond" panose="02020404030301010803" pitchFamily="18" charset="0"/>
              </a:rPr>
              <a:t>árcius 12.</a:t>
            </a:r>
            <a:endParaRPr lang="hu-HU" sz="2400" dirty="0">
              <a:latin typeface="Garamond" panose="02020404030301010803" pitchFamily="18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 b="8056"/>
          <a:stretch/>
        </p:blipFill>
        <p:spPr>
          <a:xfrm>
            <a:off x="100402" y="359367"/>
            <a:ext cx="2971809" cy="43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zövegdoboz 15"/>
          <p:cNvSpPr txBox="1"/>
          <p:nvPr/>
        </p:nvSpPr>
        <p:spPr>
          <a:xfrm>
            <a:off x="304800" y="5041867"/>
            <a:ext cx="276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Budai Nyári Színkör</a:t>
            </a:r>
          </a:p>
          <a:p>
            <a:pPr algn="ctr"/>
            <a:r>
              <a:rPr lang="hu-HU" sz="2400" dirty="0" smtClean="0">
                <a:latin typeface="Garamond" panose="02020404030301010803" pitchFamily="18" charset="0"/>
              </a:rPr>
              <a:t>1876. </a:t>
            </a:r>
            <a:r>
              <a:rPr lang="hu-HU" sz="2400" dirty="0">
                <a:latin typeface="Garamond" panose="02020404030301010803" pitchFamily="18" charset="0"/>
              </a:rPr>
              <a:t>a</a:t>
            </a:r>
            <a:r>
              <a:rPr lang="hu-HU" sz="2400" dirty="0" smtClean="0">
                <a:latin typeface="Garamond" panose="02020404030301010803" pitchFamily="18" charset="0"/>
              </a:rPr>
              <a:t>ugusztus 19.</a:t>
            </a:r>
            <a:endParaRPr lang="hu-HU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457200" y="88829"/>
            <a:ext cx="12824012" cy="1325563"/>
          </a:xfrm>
        </p:spPr>
        <p:txBody>
          <a:bodyPr/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Az </a:t>
            </a:r>
            <a:r>
              <a:rPr lang="hu-HU" i="1" dirty="0" smtClean="0">
                <a:latin typeface="Garamond" panose="02020404030301010803" pitchFamily="18" charset="0"/>
              </a:rPr>
              <a:t>Aranylakodalom</a:t>
            </a:r>
            <a:r>
              <a:rPr lang="hu-HU" dirty="0" smtClean="0">
                <a:latin typeface="Garamond" panose="02020404030301010803" pitchFamily="18" charset="0"/>
              </a:rPr>
              <a:t> fényképen megörökített jelenetei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392"/>
            <a:ext cx="6359182" cy="412829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54" y="1414392"/>
            <a:ext cx="5655046" cy="4212000"/>
          </a:xfrm>
        </p:spPr>
      </p:pic>
      <p:sp>
        <p:nvSpPr>
          <p:cNvPr id="7" name="Szövegdoboz 6"/>
          <p:cNvSpPr txBox="1"/>
          <p:nvPr/>
        </p:nvSpPr>
        <p:spPr>
          <a:xfrm>
            <a:off x="817391" y="5817973"/>
            <a:ext cx="49305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dirty="0" smtClean="0">
                <a:latin typeface="Garamond" panose="02020404030301010803" pitchFamily="18" charset="0"/>
              </a:rPr>
              <a:t>Honvédtoborzás</a:t>
            </a:r>
            <a:endParaRPr lang="hu-HU" sz="3800" dirty="0">
              <a:latin typeface="Garamond" panose="020204040303010108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516906" y="5817973"/>
            <a:ext cx="4020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dirty="0" smtClean="0">
                <a:latin typeface="Garamond" panose="02020404030301010803" pitchFamily="18" charset="0"/>
              </a:rPr>
              <a:t>Budavár bevétele</a:t>
            </a:r>
            <a:endParaRPr lang="hu-HU" sz="3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938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dirty="0" smtClean="0">
                <a:latin typeface="Garamond" panose="02020404030301010803" pitchFamily="18" charset="0"/>
              </a:rPr>
              <a:t>A </a:t>
            </a:r>
            <a:r>
              <a:rPr lang="hu-HU" sz="4000" i="1" dirty="0" smtClean="0">
                <a:latin typeface="Garamond" panose="02020404030301010803" pitchFamily="18" charset="0"/>
              </a:rPr>
              <a:t>Keresd a </a:t>
            </a:r>
            <a:r>
              <a:rPr lang="hu-HU" sz="4000" i="1" dirty="0" err="1" smtClean="0">
                <a:latin typeface="Garamond" panose="02020404030301010803" pitchFamily="18" charset="0"/>
              </a:rPr>
              <a:t>szived</a:t>
            </a:r>
            <a:r>
              <a:rPr lang="hu-HU" sz="4000" i="1" dirty="0" smtClean="0">
                <a:latin typeface="Garamond" panose="02020404030301010803" pitchFamily="18" charset="0"/>
              </a:rPr>
              <a:t> </a:t>
            </a:r>
            <a:r>
              <a:rPr lang="hu-HU" sz="4000" dirty="0" err="1" smtClean="0">
                <a:latin typeface="Garamond" panose="02020404030301010803" pitchFamily="18" charset="0"/>
              </a:rPr>
              <a:t>Krecsányi</a:t>
            </a:r>
            <a:r>
              <a:rPr lang="hu-HU" sz="4000" dirty="0" smtClean="0">
                <a:latin typeface="Garamond" panose="02020404030301010803" pitchFamily="18" charset="0"/>
              </a:rPr>
              <a:t> Ignác által készített rendezőpéldányába bekötött litográfia</a:t>
            </a:r>
            <a:endParaRPr lang="hu-HU" sz="4000" dirty="0">
              <a:latin typeface="Garamond" panose="020204040303010108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8132" r="4633" b="2176"/>
          <a:stretch/>
        </p:blipFill>
        <p:spPr>
          <a:xfrm>
            <a:off x="2505001" y="1196171"/>
            <a:ext cx="7181998" cy="5166635"/>
          </a:xfrm>
        </p:spPr>
      </p:pic>
    </p:spTree>
    <p:extLst>
      <p:ext uri="{BB962C8B-B14F-4D97-AF65-F5344CB8AC3E}">
        <p14:creationId xmlns:p14="http://schemas.microsoft.com/office/powerpoint/2010/main" val="26940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838200" y="2003611"/>
            <a:ext cx="10515600" cy="41733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4000" dirty="0" smtClean="0">
                <a:latin typeface="Garamond" panose="02020404030301010803" pitchFamily="18" charset="0"/>
              </a:rPr>
              <a:t>„A háttérben pompás allegóriai kép fejlődik ki, mely az </a:t>
            </a:r>
            <a:r>
              <a:rPr lang="hu-HU" sz="4000" dirty="0">
                <a:latin typeface="Garamond" panose="02020404030301010803" pitchFamily="18" charset="0"/>
              </a:rPr>
              <a:t>ostrommal bevett Budavárát tünteti fel Mátyás király áldó szellemével, a </a:t>
            </a:r>
            <a:r>
              <a:rPr lang="hu-HU" sz="4000" dirty="0" err="1">
                <a:latin typeface="Garamond" panose="02020404030301010803" pitchFamily="18" charset="0"/>
              </a:rPr>
              <a:t>legjelesb</a:t>
            </a:r>
            <a:r>
              <a:rPr lang="hu-HU" sz="4000" dirty="0">
                <a:latin typeface="Garamond" panose="02020404030301010803" pitchFamily="18" charset="0"/>
              </a:rPr>
              <a:t> honvédhadvezérek </a:t>
            </a:r>
            <a:r>
              <a:rPr lang="hu-HU" sz="4000" dirty="0" err="1">
                <a:latin typeface="Garamond" panose="02020404030301010803" pitchFamily="18" charset="0"/>
              </a:rPr>
              <a:t>arczképeivel</a:t>
            </a:r>
            <a:r>
              <a:rPr lang="hu-HU" sz="4000" dirty="0">
                <a:latin typeface="Garamond" panose="02020404030301010803" pitchFamily="18" charset="0"/>
              </a:rPr>
              <a:t>, mint Bem, </a:t>
            </a:r>
            <a:r>
              <a:rPr lang="hu-HU" sz="4000" dirty="0" err="1">
                <a:latin typeface="Garamond" panose="02020404030301010803" pitchFamily="18" charset="0"/>
              </a:rPr>
              <a:t>Damjanics</a:t>
            </a:r>
            <a:r>
              <a:rPr lang="hu-HU" sz="4000" dirty="0">
                <a:latin typeface="Garamond" panose="02020404030301010803" pitchFamily="18" charset="0"/>
              </a:rPr>
              <a:t>, Klapka, </a:t>
            </a:r>
            <a:r>
              <a:rPr lang="hu-HU" sz="4000" dirty="0" err="1">
                <a:latin typeface="Garamond" panose="02020404030301010803" pitchFamily="18" charset="0"/>
              </a:rPr>
              <a:t>Vetter</a:t>
            </a:r>
            <a:r>
              <a:rPr lang="hu-HU" sz="4000" dirty="0">
                <a:latin typeface="Garamond" panose="02020404030301010803" pitchFamily="18" charset="0"/>
              </a:rPr>
              <a:t>, Kmety, Guyon, Aulich, Földvári egy </a:t>
            </a:r>
            <a:r>
              <a:rPr lang="hu-HU" sz="4000" dirty="0" err="1">
                <a:latin typeface="Garamond" panose="02020404030301010803" pitchFamily="18" charset="0"/>
              </a:rPr>
              <a:t>geniusz</a:t>
            </a:r>
            <a:r>
              <a:rPr lang="hu-HU" sz="4000" dirty="0">
                <a:latin typeface="Garamond" panose="02020404030301010803" pitchFamily="18" charset="0"/>
              </a:rPr>
              <a:t> által megkoszorúzva ily </a:t>
            </a:r>
            <a:r>
              <a:rPr lang="hu-HU" sz="4000" dirty="0" err="1">
                <a:latin typeface="Garamond" panose="02020404030301010803" pitchFamily="18" charset="0"/>
              </a:rPr>
              <a:t>felirással</a:t>
            </a:r>
            <a:r>
              <a:rPr lang="hu-HU" sz="4000" dirty="0">
                <a:latin typeface="Garamond" panose="02020404030301010803" pitchFamily="18" charset="0"/>
              </a:rPr>
              <a:t>: »Él magyar áll Buda még</a:t>
            </a:r>
            <a:r>
              <a:rPr lang="hu-HU" sz="4000" dirty="0" smtClean="0">
                <a:latin typeface="Garamond" panose="02020404030301010803" pitchFamily="18" charset="0"/>
              </a:rPr>
              <a:t>!«”</a:t>
            </a:r>
          </a:p>
          <a:p>
            <a:pPr marL="0" indent="0" algn="r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(</a:t>
            </a:r>
            <a:r>
              <a:rPr lang="hu-HU" sz="2000" dirty="0" err="1" smtClean="0">
                <a:latin typeface="Garamond" panose="02020404030301010803" pitchFamily="18" charset="0"/>
              </a:rPr>
              <a:t>Vahot</a:t>
            </a:r>
            <a:r>
              <a:rPr lang="hu-HU" sz="2000" dirty="0" smtClean="0">
                <a:latin typeface="Garamond" panose="02020404030301010803" pitchFamily="18" charset="0"/>
              </a:rPr>
              <a:t> Imre, </a:t>
            </a:r>
            <a:r>
              <a:rPr lang="hu-HU" sz="2000" i="1" dirty="0" smtClean="0">
                <a:latin typeface="Garamond" panose="02020404030301010803" pitchFamily="18" charset="0"/>
              </a:rPr>
              <a:t>A magyar honvéd, vagy Budavár bevétele 1849-</a:t>
            </a:r>
            <a:r>
              <a:rPr lang="hu-HU" sz="2000" i="1" baseline="30000" dirty="0" smtClean="0">
                <a:latin typeface="Garamond" panose="02020404030301010803" pitchFamily="18" charset="0"/>
              </a:rPr>
              <a:t>ben</a:t>
            </a:r>
            <a:r>
              <a:rPr lang="hu-HU" sz="2000" dirty="0" smtClean="0">
                <a:latin typeface="Garamond" panose="02020404030301010803" pitchFamily="18" charset="0"/>
              </a:rPr>
              <a:t>, Pest, </a:t>
            </a:r>
            <a:r>
              <a:rPr lang="hu-HU" sz="2000" dirty="0" err="1" smtClean="0">
                <a:latin typeface="Garamond" panose="02020404030301010803" pitchFamily="18" charset="0"/>
              </a:rPr>
              <a:t>Laufer</a:t>
            </a:r>
            <a:r>
              <a:rPr lang="hu-HU" sz="2000" dirty="0" smtClean="0">
                <a:latin typeface="Garamond" panose="02020404030301010803" pitchFamily="18" charset="0"/>
              </a:rPr>
              <a:t>, 1870, 48.)</a:t>
            </a:r>
            <a:endParaRPr lang="hu-H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1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Kozma Andor: </a:t>
            </a:r>
            <a:r>
              <a:rPr lang="hu-HU" i="1" dirty="0" smtClean="0">
                <a:latin typeface="Garamond" panose="02020404030301010803" pitchFamily="18" charset="0"/>
              </a:rPr>
              <a:t>A szabadság ünnepére</a:t>
            </a:r>
            <a:endParaRPr lang="hu-HU" i="1" dirty="0"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A </a:t>
            </a:r>
            <a:r>
              <a:rPr lang="hu-HU" dirty="0" err="1">
                <a:latin typeface="Garamond" panose="02020404030301010803" pitchFamily="18" charset="0"/>
              </a:rPr>
              <a:t>FÖLDESUR</a:t>
            </a:r>
            <a:r>
              <a:rPr lang="hu-HU" dirty="0">
                <a:latin typeface="Garamond" panose="02020404030301010803" pitchFamily="18" charset="0"/>
              </a:rPr>
              <a:t> (a néphez szólva)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Zászló lengjen minden házon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S a mikor leszáll az este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Minden háznak ablakában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Gyúljon vidám </a:t>
            </a:r>
            <a:r>
              <a:rPr lang="hu-HU" dirty="0" smtClean="0">
                <a:latin typeface="Garamond" panose="02020404030301010803" pitchFamily="18" charset="0"/>
              </a:rPr>
              <a:t>gyertyaláng. </a:t>
            </a:r>
            <a:r>
              <a:rPr lang="hu-HU" dirty="0" err="1">
                <a:latin typeface="Garamond" panose="02020404030301010803" pitchFamily="18" charset="0"/>
              </a:rPr>
              <a:t>Lássék</a:t>
            </a:r>
            <a:r>
              <a:rPr lang="hu-HU" dirty="0">
                <a:latin typeface="Garamond" panose="02020404030301010803" pitchFamily="18" charset="0"/>
              </a:rPr>
              <a:t> itt is, kis falunkban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Mindenütt a nagy öröm,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Melytől minden </a:t>
            </a:r>
            <a:r>
              <a:rPr lang="hu-HU" dirty="0" smtClean="0">
                <a:latin typeface="Garamond" panose="02020404030301010803" pitchFamily="18" charset="0"/>
              </a:rPr>
              <a:t>hű </a:t>
            </a:r>
            <a:r>
              <a:rPr lang="hu-HU" dirty="0">
                <a:latin typeface="Garamond" panose="02020404030301010803" pitchFamily="18" charset="0"/>
              </a:rPr>
              <a:t>magyarnak 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Szinte repes a </a:t>
            </a:r>
            <a:r>
              <a:rPr lang="hu-HU" dirty="0" err="1">
                <a:latin typeface="Garamond" panose="02020404030301010803" pitchFamily="18" charset="0"/>
              </a:rPr>
              <a:t>szive</a:t>
            </a:r>
            <a:r>
              <a:rPr lang="hu-HU" dirty="0">
                <a:latin typeface="Garamond" panose="02020404030301010803" pitchFamily="18" charset="0"/>
              </a:rPr>
              <a:t>,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Mikor bölcs dicső királyt és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Angyaloknál jobb királynét 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Koronáznak fenn Budán!</a:t>
            </a:r>
          </a:p>
          <a:p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AZ APA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Ipam uram, lásd megértük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És megérted ép erőben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Te is ezt a szép napot.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 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A </a:t>
            </a:r>
            <a:r>
              <a:rPr lang="hu-HU" dirty="0" err="1">
                <a:latin typeface="Garamond" panose="02020404030301010803" pitchFamily="18" charset="0"/>
              </a:rPr>
              <a:t>FÖLDESUR</a:t>
            </a:r>
            <a:endParaRPr lang="hu-HU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dirty="0" err="1">
                <a:latin typeface="Garamond" panose="02020404030301010803" pitchFamily="18" charset="0"/>
              </a:rPr>
              <a:t>Soh’se</a:t>
            </a:r>
            <a:r>
              <a:rPr lang="hu-HU" dirty="0">
                <a:latin typeface="Garamond" panose="02020404030301010803" pitchFamily="18" charset="0"/>
              </a:rPr>
              <a:t> hittem, hogy megérjem,</a:t>
            </a:r>
          </a:p>
          <a:p>
            <a:pPr marL="0" indent="0">
              <a:buNone/>
            </a:pPr>
            <a:r>
              <a:rPr lang="hu-HU" dirty="0" err="1">
                <a:latin typeface="Garamond" panose="02020404030301010803" pitchFamily="18" charset="0"/>
              </a:rPr>
              <a:t>Soh’se</a:t>
            </a:r>
            <a:r>
              <a:rPr lang="hu-HU" dirty="0">
                <a:latin typeface="Garamond" panose="02020404030301010803" pitchFamily="18" charset="0"/>
              </a:rPr>
              <a:t> voltam boldogabb. 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Áldom érte mindhalálig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A magyarok istenét.</a:t>
            </a:r>
          </a:p>
          <a:p>
            <a:pPr marL="0" indent="0">
              <a:buNone/>
            </a:pP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325563"/>
          </a:xfrm>
        </p:spPr>
        <p:txBody>
          <a:bodyPr/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Beöthy László – Rákosi Viktor: </a:t>
            </a:r>
            <a:r>
              <a:rPr lang="hu-HU" i="1" dirty="0" smtClean="0">
                <a:latin typeface="Garamond" panose="02020404030301010803" pitchFamily="18" charset="0"/>
              </a:rPr>
              <a:t>Aranylakodalom</a:t>
            </a:r>
            <a:endParaRPr lang="hu-HU" i="1" dirty="0"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hu-HU" dirty="0" err="1">
                <a:latin typeface="Garamond" panose="02020404030301010803" pitchFamily="18" charset="0"/>
              </a:rPr>
              <a:t>STÖHR</a:t>
            </a:r>
            <a:r>
              <a:rPr lang="hu-HU" dirty="0">
                <a:latin typeface="Garamond" panose="02020404030301010803" pitchFamily="18" charset="0"/>
              </a:rPr>
              <a:t>: Ő császári és királyi felsége (</a:t>
            </a:r>
            <a:r>
              <a:rPr lang="hu-HU" i="1" dirty="0">
                <a:latin typeface="Garamond" panose="02020404030301010803" pitchFamily="18" charset="0"/>
              </a:rPr>
              <a:t>mindenki föláll</a:t>
            </a:r>
            <a:r>
              <a:rPr lang="hu-HU" dirty="0">
                <a:latin typeface="Garamond" panose="02020404030301010803" pitchFamily="18" charset="0"/>
              </a:rPr>
              <a:t>) legkegyelmesebb urunk, kedves hívének, </a:t>
            </a:r>
            <a:r>
              <a:rPr lang="hu-HU" dirty="0" err="1">
                <a:latin typeface="Garamond" panose="02020404030301010803" pitchFamily="18" charset="0"/>
              </a:rPr>
              <a:t>Koltay</a:t>
            </a:r>
            <a:r>
              <a:rPr lang="hu-HU" dirty="0">
                <a:latin typeface="Garamond" panose="02020404030301010803" pitchFamily="18" charset="0"/>
              </a:rPr>
              <a:t> Jenő altábornagy úr ő k</a:t>
            </a:r>
            <a:r>
              <a:rPr lang="hu-HU" dirty="0" smtClean="0">
                <a:latin typeface="Garamond" panose="02020404030301010803" pitchFamily="18" charset="0"/>
              </a:rPr>
              <a:t>egyelmességének</a:t>
            </a:r>
            <a:r>
              <a:rPr lang="hu-HU" dirty="0">
                <a:latin typeface="Garamond" panose="02020404030301010803" pitchFamily="18" charset="0"/>
              </a:rPr>
              <a:t>, azon érdemek </a:t>
            </a:r>
            <a:r>
              <a:rPr lang="hu-HU" dirty="0" err="1">
                <a:latin typeface="Garamond" panose="02020404030301010803" pitchFamily="18" charset="0"/>
              </a:rPr>
              <a:t>elismeréseül</a:t>
            </a:r>
            <a:r>
              <a:rPr lang="hu-HU" dirty="0">
                <a:latin typeface="Garamond" panose="02020404030301010803" pitchFamily="18" charset="0"/>
              </a:rPr>
              <a:t>, a melyeket excellenciád a hazájához és a trónhoz való hűségével szerzett, saját </a:t>
            </a:r>
            <a:r>
              <a:rPr lang="hu-HU" dirty="0" err="1">
                <a:latin typeface="Garamond" panose="02020404030301010803" pitchFamily="18" charset="0"/>
              </a:rPr>
              <a:t>arczképét</a:t>
            </a:r>
            <a:r>
              <a:rPr lang="hu-HU" dirty="0">
                <a:latin typeface="Garamond" panose="02020404030301010803" pitchFamily="18" charset="0"/>
              </a:rPr>
              <a:t> és legkegyelmesebb elismerését küldi (</a:t>
            </a:r>
            <a:r>
              <a:rPr lang="hu-HU" i="1" dirty="0">
                <a:latin typeface="Garamond" panose="02020404030301010803" pitchFamily="18" charset="0"/>
              </a:rPr>
              <a:t>Szalutál, a lakájok lerántják a </a:t>
            </a:r>
            <a:r>
              <a:rPr lang="hu-HU" i="1" dirty="0" smtClean="0">
                <a:latin typeface="Garamond" panose="02020404030301010803" pitchFamily="18" charset="0"/>
              </a:rPr>
              <a:t>leplet </a:t>
            </a:r>
            <a:r>
              <a:rPr lang="hu-HU" i="1" dirty="0">
                <a:latin typeface="Garamond" panose="02020404030301010803" pitchFamily="18" charset="0"/>
              </a:rPr>
              <a:t>a képről, látható lesz a király arcképe</a:t>
            </a:r>
            <a:r>
              <a:rPr lang="hu-HU" dirty="0">
                <a:latin typeface="Garamond" panose="02020404030301010803" pitchFamily="18" charset="0"/>
              </a:rPr>
              <a:t>.)</a:t>
            </a:r>
          </a:p>
          <a:p>
            <a:pPr marL="0" indent="0" algn="just">
              <a:buNone/>
            </a:pPr>
            <a:r>
              <a:rPr lang="hu-HU" dirty="0">
                <a:latin typeface="Garamond" panose="02020404030301010803" pitchFamily="18" charset="0"/>
              </a:rPr>
              <a:t>MIND: Éljen a király!</a:t>
            </a:r>
          </a:p>
          <a:p>
            <a:pPr marL="0" indent="0" algn="just">
              <a:buNone/>
            </a:pPr>
            <a:r>
              <a:rPr lang="hu-HU" dirty="0">
                <a:latin typeface="Garamond" panose="02020404030301010803" pitchFamily="18" charset="0"/>
              </a:rPr>
              <a:t>Ilona (</a:t>
            </a:r>
            <a:r>
              <a:rPr lang="hu-HU" i="1" dirty="0">
                <a:latin typeface="Garamond" panose="02020404030301010803" pitchFamily="18" charset="0"/>
              </a:rPr>
              <a:t>a zongorához fut és halkan elkezdi játszani az „Isten áldd meg a magyar!” Az asszonyok letépik mellükről a virágot és a kép körül rakják. A szolgák az asztalon lévő virággal is mind a képet díszítik föl. A társaság halkan énekli a Himnuszt, mialatt </a:t>
            </a:r>
            <a:r>
              <a:rPr lang="hu-HU" i="1" dirty="0" err="1">
                <a:latin typeface="Garamond" panose="02020404030301010803" pitchFamily="18" charset="0"/>
              </a:rPr>
              <a:t>Koltay</a:t>
            </a:r>
            <a:r>
              <a:rPr lang="hu-HU" i="1" dirty="0">
                <a:latin typeface="Garamond" panose="02020404030301010803" pitchFamily="18" charset="0"/>
              </a:rPr>
              <a:t> beszél. Az ének mindig erősbödik s mire </a:t>
            </a:r>
            <a:r>
              <a:rPr lang="hu-HU" i="1" dirty="0" err="1">
                <a:latin typeface="Garamond" panose="02020404030301010803" pitchFamily="18" charset="0"/>
              </a:rPr>
              <a:t>Koltay</a:t>
            </a:r>
            <a:r>
              <a:rPr lang="hu-HU" i="1" dirty="0">
                <a:latin typeface="Garamond" panose="02020404030301010803" pitchFamily="18" charset="0"/>
              </a:rPr>
              <a:t> elvégzi beszédét, a zenekar átveszi</a:t>
            </a:r>
            <a:r>
              <a:rPr lang="hu-HU" dirty="0">
                <a:latin typeface="Garamond" panose="02020404030301010803" pitchFamily="18" charset="0"/>
              </a:rPr>
              <a:t>.)</a:t>
            </a:r>
          </a:p>
          <a:p>
            <a:pPr marL="0" indent="0" algn="just">
              <a:buNone/>
            </a:pPr>
            <a:r>
              <a:rPr lang="hu-HU" dirty="0" err="1">
                <a:latin typeface="Garamond" panose="02020404030301010803" pitchFamily="18" charset="0"/>
              </a:rPr>
              <a:t>KOLTAY</a:t>
            </a:r>
            <a:r>
              <a:rPr lang="hu-HU" dirty="0">
                <a:latin typeface="Garamond" panose="02020404030301010803" pitchFamily="18" charset="0"/>
              </a:rPr>
              <a:t>: Főhadnagy úr! Mélyen meghatva a királyi kegytől, a míg magam meg nem köszönhetem, vigye meg felséges küldőjének, a legfőbb hadúrnak azt a fogadást, hogy életem és vérem minden csöppje a házáé és a királyé. S az én életem lehet rövid immár, (</a:t>
            </a:r>
            <a:r>
              <a:rPr lang="hu-HU" i="1" dirty="0">
                <a:latin typeface="Garamond" panose="02020404030301010803" pitchFamily="18" charset="0"/>
              </a:rPr>
              <a:t>a társaságra mutat</a:t>
            </a:r>
            <a:r>
              <a:rPr lang="hu-HU" dirty="0">
                <a:latin typeface="Garamond" panose="02020404030301010803" pitchFamily="18" charset="0"/>
              </a:rPr>
              <a:t>) e gyermekekben folytatódik tovább! </a:t>
            </a:r>
          </a:p>
          <a:p>
            <a:pPr algn="just"/>
            <a:endParaRPr lang="hu-HU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hu-HU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893"/>
          </a:xfrm>
        </p:spPr>
        <p:txBody>
          <a:bodyPr/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Az </a:t>
            </a:r>
            <a:r>
              <a:rPr lang="hu-HU" i="1" dirty="0" smtClean="0">
                <a:latin typeface="Garamond" panose="02020404030301010803" pitchFamily="18" charset="0"/>
              </a:rPr>
              <a:t>Aranylakodalom </a:t>
            </a:r>
            <a:r>
              <a:rPr lang="hu-HU" dirty="0" smtClean="0">
                <a:latin typeface="Garamond" panose="02020404030301010803" pitchFamily="18" charset="0"/>
              </a:rPr>
              <a:t>zárójelenete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49" y="995082"/>
            <a:ext cx="9693303" cy="5832000"/>
          </a:xfrm>
        </p:spPr>
      </p:pic>
    </p:spTree>
    <p:extLst>
      <p:ext uri="{BB962C8B-B14F-4D97-AF65-F5344CB8AC3E}">
        <p14:creationId xmlns:p14="http://schemas.microsoft.com/office/powerpoint/2010/main" val="22502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518" y="190312"/>
            <a:ext cx="10515600" cy="1325563"/>
          </a:xfrm>
        </p:spPr>
        <p:txBody>
          <a:bodyPr/>
          <a:lstStyle/>
          <a:p>
            <a:endParaRPr lang="hu-HU">
              <a:latin typeface="Garamond" panose="02020404030301010803" pitchFamily="18" charset="0"/>
            </a:endParaRP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252694"/>
              </p:ext>
            </p:extLst>
          </p:nvPr>
        </p:nvGraphicFramePr>
        <p:xfrm>
          <a:off x="282390" y="0"/>
          <a:ext cx="11282080" cy="6822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0520"/>
                <a:gridCol w="2820520"/>
                <a:gridCol w="2820520"/>
                <a:gridCol w="2820520"/>
              </a:tblGrid>
              <a:tr h="425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Almási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Balogh Tihamér – Balázs Frigyes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Honvédhuszárok, vagy a nagysarlói győzelem</a:t>
                      </a:r>
                      <a:endParaRPr lang="hu-HU" sz="15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hu-HU" sz="1500" b="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Budai Várszínház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1861. június 5.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83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Turcsányi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Vörös sipkás / Vörös sipkások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vidék (Pécs)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1861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0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Szigligeti Ede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Az üldözött honvéd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Nemzeti Színház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1867. október 25.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83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Rajkai </a:t>
                      </a:r>
                      <a:r>
                        <a:rPr lang="hu-HU" sz="1500" b="0" dirty="0" err="1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Friebeisz</a:t>
                      </a:r>
                      <a:r>
                        <a:rPr lang="hu-HU" sz="1500" b="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István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Bem hadjárata az oroszok </a:t>
                      </a:r>
                      <a:r>
                        <a:rPr lang="hu-HU" sz="1500" b="1" dirty="0" smtClean="0">
                          <a:effectLst/>
                          <a:latin typeface="Garamond" panose="02020404030301010803" pitchFamily="18" charset="0"/>
                        </a:rPr>
                        <a:t>ellen és a honvéd hadsereg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1868. augusztus 22.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850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Lukácsy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Sándor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Egy magyar honvéd család  a forradalom után, vagy a kis honvéd hadsereg s a hű baka (</a:t>
                      </a:r>
                      <a:r>
                        <a:rPr lang="hu-HU" sz="1500" b="1" dirty="0" smtClean="0">
                          <a:effectLst/>
                          <a:latin typeface="Garamond" panose="02020404030301010803" pitchFamily="18" charset="0"/>
                        </a:rPr>
                        <a:t>gyermekelőadás is)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Budai Várszínház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1870. február 2.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425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Bem apó és a </a:t>
                      </a:r>
                      <a:r>
                        <a:rPr lang="hu-HU" sz="1500" b="1" dirty="0" err="1">
                          <a:effectLst/>
                          <a:latin typeface="Garamond" panose="02020404030301010803" pitchFamily="18" charset="0"/>
                        </a:rPr>
                        <a:t>piski-hidi</a:t>
                      </a: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 csata (látványos harci játék)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1870. június 5.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425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Vahot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Imre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A magyar honvéd, vagy Budavár bevétele 1849-ben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vidék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 smtClean="0">
                          <a:effectLst/>
                          <a:latin typeface="Garamond" panose="02020404030301010803" pitchFamily="18" charset="0"/>
                        </a:rPr>
                        <a:t>1860-as </a:t>
                      </a:r>
                      <a:r>
                        <a:rPr lang="hu-HU" sz="1500" dirty="0" smtClean="0">
                          <a:effectLst/>
                          <a:latin typeface="Garamond" panose="02020404030301010803" pitchFamily="18" charset="0"/>
                        </a:rPr>
                        <a:t>évek vége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1876. augusztus 19.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493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Dalnoky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Gaál Gyula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 err="1">
                          <a:effectLst/>
                          <a:latin typeface="Garamond" panose="02020404030301010803" pitchFamily="18" charset="0"/>
                        </a:rPr>
                        <a:t>Görgei</a:t>
                      </a: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, vagy a </a:t>
                      </a:r>
                      <a:r>
                        <a:rPr lang="hu-HU" sz="1500" b="1" dirty="0" err="1">
                          <a:effectLst/>
                          <a:latin typeface="Garamond" panose="02020404030301010803" pitchFamily="18" charset="0"/>
                        </a:rPr>
                        <a:t>világosvári</a:t>
                      </a: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hu-HU" sz="1500" b="1" dirty="0" smtClean="0">
                          <a:effectLst/>
                          <a:latin typeface="Garamond" panose="02020404030301010803" pitchFamily="18" charset="0"/>
                        </a:rPr>
                        <a:t>gyásznapok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vidék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83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Potemkin</a:t>
                      </a:r>
                      <a:r>
                        <a:rPr lang="hu-HU" sz="1500" b="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Ödön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Petőfi és Bem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1886. július 10.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416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Lukácsy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Sándor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A zsidó honvéd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Népszínház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1869. augusztus 19.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1886. július 9.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0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Rátkay</a:t>
                      </a: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László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A toborozás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1888. július 29.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0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Jókai Mór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 smtClean="0">
                          <a:effectLst/>
                          <a:latin typeface="Garamond" panose="02020404030301010803" pitchFamily="18" charset="0"/>
                        </a:rPr>
                        <a:t>Keresd </a:t>
                      </a: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a </a:t>
                      </a:r>
                      <a:r>
                        <a:rPr lang="hu-HU" sz="1500" b="1" dirty="0" err="1">
                          <a:effectLst/>
                          <a:latin typeface="Garamond" panose="02020404030301010803" pitchFamily="18" charset="0"/>
                        </a:rPr>
                        <a:t>szived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Budai Nyári Színkör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1896. április 25.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83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Beöthy László – Rákosi Viktor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>
                          <a:effectLst/>
                          <a:latin typeface="Garamond" panose="02020404030301010803" pitchFamily="18" charset="0"/>
                        </a:rPr>
                        <a:t>Aranylakodalom</a:t>
                      </a:r>
                      <a:endParaRPr lang="hu-HU" sz="1500" b="1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Magyar Színház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1898. március 12.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0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Kozma Andor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A szabadság </a:t>
                      </a:r>
                      <a:r>
                        <a:rPr lang="hu-HU" sz="1500" b="1" dirty="0" smtClean="0">
                          <a:effectLst/>
                          <a:latin typeface="Garamond" panose="02020404030301010803" pitchFamily="18" charset="0"/>
                        </a:rPr>
                        <a:t>ünnepére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Vígszínház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1898. március 15.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0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Verő György</a:t>
                      </a:r>
                      <a:endParaRPr lang="hu-HU" sz="15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  <a:latin typeface="Garamond" panose="02020404030301010803" pitchFamily="18" charset="0"/>
                        </a:rPr>
                        <a:t>1848 (Hadak útja)</a:t>
                      </a:r>
                      <a:endParaRPr lang="hu-HU" sz="15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  <a:latin typeface="Garamond" panose="02020404030301010803" pitchFamily="18" charset="0"/>
                        </a:rPr>
                        <a:t>Népszínház</a:t>
                      </a:r>
                      <a:endParaRPr lang="hu-HU" sz="15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1898. március 15.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425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b="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Deésy</a:t>
                      </a: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Zsigmond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b="1" dirty="0">
                          <a:effectLst/>
                          <a:latin typeface="Garamond" panose="02020404030301010803" pitchFamily="18" charset="0"/>
                        </a:rPr>
                        <a:t>A honvédleány</a:t>
                      </a:r>
                      <a:endParaRPr lang="hu-HU" sz="11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Garamond" panose="02020404030301010803" pitchFamily="18" charset="0"/>
                        </a:rPr>
                        <a:t>1861-ben Molnár György pályázatára </a:t>
                      </a:r>
                      <a:r>
                        <a:rPr lang="hu-HU" sz="1100" dirty="0" smtClean="0">
                          <a:effectLst/>
                          <a:latin typeface="Garamond" panose="02020404030301010803" pitchFamily="18" charset="0"/>
                        </a:rPr>
                        <a:t>nyújtotta</a:t>
                      </a:r>
                      <a:r>
                        <a:rPr lang="hu-HU" sz="1100" baseline="0" dirty="0" smtClean="0">
                          <a:effectLst/>
                          <a:latin typeface="Garamond" panose="02020404030301010803" pitchFamily="18" charset="0"/>
                        </a:rPr>
                        <a:t> be</a:t>
                      </a:r>
                      <a:endParaRPr lang="hu-HU" sz="11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425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Ismeretlen szerző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b="1" dirty="0">
                          <a:effectLst/>
                          <a:latin typeface="Garamond" panose="02020404030301010803" pitchFamily="18" charset="0"/>
                        </a:rPr>
                        <a:t>A </a:t>
                      </a:r>
                      <a:r>
                        <a:rPr lang="hu-HU" sz="1100" b="1" dirty="0" err="1">
                          <a:effectLst/>
                          <a:latin typeface="Garamond" panose="02020404030301010803" pitchFamily="18" charset="0"/>
                        </a:rPr>
                        <a:t>jankováczi</a:t>
                      </a:r>
                      <a:r>
                        <a:rPr lang="hu-HU" sz="1100" b="1" dirty="0">
                          <a:effectLst/>
                          <a:latin typeface="Garamond" panose="02020404030301010803" pitchFamily="18" charset="0"/>
                        </a:rPr>
                        <a:t> éj</a:t>
                      </a:r>
                      <a:endParaRPr lang="hu-HU" sz="11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Garamond" panose="02020404030301010803" pitchFamily="18" charset="0"/>
                        </a:rPr>
                        <a:t>1861-ben Molnár György pályázatára </a:t>
                      </a:r>
                      <a:r>
                        <a:rPr lang="hu-HU" sz="1100" dirty="0" smtClean="0">
                          <a:effectLst/>
                          <a:latin typeface="Garamond" panose="02020404030301010803" pitchFamily="18" charset="0"/>
                        </a:rPr>
                        <a:t>nyújtották </a:t>
                      </a:r>
                      <a:r>
                        <a:rPr lang="hu-HU" sz="1100" dirty="0">
                          <a:effectLst/>
                          <a:latin typeface="Garamond" panose="02020404030301010803" pitchFamily="18" charset="0"/>
                        </a:rPr>
                        <a:t>be</a:t>
                      </a:r>
                      <a:endParaRPr lang="hu-HU" sz="11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  <a:tr h="283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Ismeretlen szerző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b="1" dirty="0">
                          <a:effectLst/>
                          <a:latin typeface="Garamond" panose="02020404030301010803" pitchFamily="18" charset="0"/>
                        </a:rPr>
                        <a:t>A </a:t>
                      </a:r>
                      <a:r>
                        <a:rPr lang="hu-HU" sz="1100" b="1" dirty="0" err="1">
                          <a:effectLst/>
                          <a:latin typeface="Garamond" panose="02020404030301010803" pitchFamily="18" charset="0"/>
                        </a:rPr>
                        <a:t>szőnyi</a:t>
                      </a:r>
                      <a:r>
                        <a:rPr lang="hu-HU" sz="1100" b="1" dirty="0">
                          <a:effectLst/>
                          <a:latin typeface="Garamond" panose="02020404030301010803" pitchFamily="18" charset="0"/>
                        </a:rPr>
                        <a:t> csata 1849-ben</a:t>
                      </a:r>
                      <a:endParaRPr lang="hu-HU" sz="1100" b="1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Garamond" panose="02020404030301010803" pitchFamily="18" charset="0"/>
                        </a:rPr>
                        <a:t>vidék</a:t>
                      </a:r>
                      <a:endParaRPr lang="hu-HU" sz="11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15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7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hu-HU" dirty="0" smtClean="0"/>
              <a:t>                               </a:t>
            </a:r>
            <a:r>
              <a:rPr lang="hu-HU" dirty="0" smtClean="0">
                <a:latin typeface="Garamond" panose="02020404030301010803" pitchFamily="18" charset="0"/>
              </a:rPr>
              <a:t>Beöthy László – Rákosi Viktor:</a:t>
            </a:r>
            <a:br>
              <a:rPr lang="hu-HU" dirty="0" smtClean="0">
                <a:latin typeface="Garamond" panose="02020404030301010803" pitchFamily="18" charset="0"/>
              </a:rPr>
            </a:br>
            <a:r>
              <a:rPr lang="hu-HU" dirty="0" smtClean="0">
                <a:latin typeface="Garamond" panose="02020404030301010803" pitchFamily="18" charset="0"/>
              </a:rPr>
              <a:t>                                             </a:t>
            </a:r>
            <a:r>
              <a:rPr lang="hu-HU" i="1" dirty="0" smtClean="0">
                <a:latin typeface="Garamond" panose="02020404030301010803" pitchFamily="18" charset="0"/>
              </a:rPr>
              <a:t>Aranylakodalom</a:t>
            </a:r>
            <a:endParaRPr lang="hu-HU" i="1" dirty="0">
              <a:latin typeface="Garamond" panose="02020404030301010803" pitchFamily="18" charset="0"/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4892842" y="1825625"/>
            <a:ext cx="7074569" cy="4351338"/>
          </a:xfrm>
        </p:spPr>
        <p:txBody>
          <a:bodyPr/>
          <a:lstStyle/>
          <a:p>
            <a:pPr algn="just"/>
            <a:r>
              <a:rPr lang="hu-HU" dirty="0" smtClean="0">
                <a:latin typeface="Garamond" panose="02020404030301010803" pitchFamily="18" charset="0"/>
              </a:rPr>
              <a:t>ősbemutató: 1898. március 12. Magyar Színház</a:t>
            </a:r>
          </a:p>
          <a:p>
            <a:pPr algn="just"/>
            <a:r>
              <a:rPr lang="hu-HU" b="1" dirty="0" smtClean="0">
                <a:latin typeface="Garamond" panose="02020404030301010803" pitchFamily="18" charset="0"/>
              </a:rPr>
              <a:t>1898. április 1. huszonötödik előadás </a:t>
            </a:r>
            <a:r>
              <a:rPr lang="hu-HU" b="1" dirty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hu-HU" b="1" dirty="0">
                <a:latin typeface="Garamond" panose="02020404030301010803" pitchFamily="18" charset="0"/>
              </a:rPr>
              <a:t> </a:t>
            </a:r>
            <a:r>
              <a:rPr lang="hu-HU" dirty="0">
                <a:latin typeface="Garamond" panose="02020404030301010803" pitchFamily="18" charset="0"/>
              </a:rPr>
              <a:t>„az </a:t>
            </a:r>
            <a:r>
              <a:rPr lang="hu-HU" i="1" dirty="0">
                <a:latin typeface="Garamond" panose="02020404030301010803" pitchFamily="18" charset="0"/>
              </a:rPr>
              <a:t>Aranylakodalom</a:t>
            </a:r>
            <a:r>
              <a:rPr lang="hu-HU" dirty="0">
                <a:latin typeface="Garamond" panose="02020404030301010803" pitchFamily="18" charset="0"/>
              </a:rPr>
              <a:t> már megérte ezüstlakodalmát</a:t>
            </a:r>
            <a:r>
              <a:rPr lang="hu-HU" dirty="0" smtClean="0">
                <a:latin typeface="Garamond" panose="02020404030301010803" pitchFamily="18" charset="0"/>
              </a:rPr>
              <a:t>”</a:t>
            </a:r>
          </a:p>
          <a:p>
            <a:pPr algn="just"/>
            <a:r>
              <a:rPr lang="hu-HU" b="1" dirty="0" smtClean="0">
                <a:latin typeface="Garamond" panose="02020404030301010803" pitchFamily="18" charset="0"/>
              </a:rPr>
              <a:t>1898</a:t>
            </a:r>
            <a:r>
              <a:rPr lang="hu-HU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‒1899-ben több ingyen előadás az iskolásoknak</a:t>
            </a:r>
            <a:endParaRPr lang="hu-HU" b="1" dirty="0" smtClean="0">
              <a:latin typeface="Garamond" panose="02020404030301010803" pitchFamily="18" charset="0"/>
            </a:endParaRPr>
          </a:p>
          <a:p>
            <a:pPr algn="just"/>
            <a:r>
              <a:rPr lang="hu-HU" b="1" dirty="0" smtClean="0">
                <a:latin typeface="Garamond" panose="02020404030301010803" pitchFamily="18" charset="0"/>
              </a:rPr>
              <a:t>1899. március 15. századik előadás </a:t>
            </a:r>
          </a:p>
          <a:p>
            <a:pPr algn="just"/>
            <a:r>
              <a:rPr lang="hu-HU" dirty="0" smtClean="0">
                <a:latin typeface="Garamond" panose="02020404030301010803" pitchFamily="18" charset="0"/>
              </a:rPr>
              <a:t>1925. március Budapest, Városi Színház</a:t>
            </a:r>
          </a:p>
          <a:p>
            <a:pPr algn="just"/>
            <a:r>
              <a:rPr lang="hu-HU" b="1" dirty="0" smtClean="0">
                <a:latin typeface="Garamond" panose="02020404030301010803" pitchFamily="18" charset="0"/>
              </a:rPr>
              <a:t>1927. március 15. Szegedi Nemzeti Színház</a:t>
            </a:r>
            <a:endParaRPr lang="hu-HU" b="1" dirty="0">
              <a:latin typeface="Garamond" panose="02020404030301010803" pitchFamily="18" charset="0"/>
            </a:endParaRP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9" y="365125"/>
            <a:ext cx="4258620" cy="6372000"/>
          </a:xfrm>
        </p:spPr>
      </p:pic>
    </p:spTree>
    <p:extLst>
      <p:ext uri="{BB962C8B-B14F-4D97-AF65-F5344CB8AC3E}">
        <p14:creationId xmlns:p14="http://schemas.microsoft.com/office/powerpoint/2010/main" val="2719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440093"/>
          </a:xfrm>
        </p:spPr>
        <p:txBody>
          <a:bodyPr>
            <a:normAutofit fontScale="90000"/>
          </a:bodyPr>
          <a:lstStyle/>
          <a:p>
            <a:pPr algn="ctr"/>
            <a:r>
              <a:rPr lang="hu-HU" i="1" dirty="0" smtClean="0">
                <a:latin typeface="Garamond" panose="02020404030301010803" pitchFamily="18" charset="0"/>
              </a:rPr>
              <a:t>Az öreg vándor</a:t>
            </a:r>
            <a:br>
              <a:rPr lang="hu-HU" i="1" dirty="0" smtClean="0">
                <a:latin typeface="Garamond" panose="02020404030301010803" pitchFamily="18" charset="0"/>
              </a:rPr>
            </a:br>
            <a:r>
              <a:rPr lang="hu-HU" dirty="0" smtClean="0">
                <a:latin typeface="Garamond" panose="02020404030301010803" pitchFamily="18" charset="0"/>
              </a:rPr>
              <a:t>Színmű két felvonásban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lum bright="-20000" contrast="-20000"/>
          </a:blip>
          <a:srcRect l="4167" r="3704"/>
          <a:stretch/>
        </p:blipFill>
        <p:spPr>
          <a:xfrm>
            <a:off x="409433" y="1123441"/>
            <a:ext cx="3507474" cy="5580000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lum bright="-20000" contrast="-20000"/>
          </a:blip>
          <a:stretch>
            <a:fillRect/>
          </a:stretch>
        </p:blipFill>
        <p:spPr>
          <a:xfrm>
            <a:off x="7369601" y="1123441"/>
            <a:ext cx="4420791" cy="5508000"/>
          </a:xfrm>
          <a:prstGeom prst="rect">
            <a:avLst/>
          </a:prstGeom>
        </p:spPr>
      </p:pic>
      <p:sp>
        <p:nvSpPr>
          <p:cNvPr id="14" name="Tartalom helye 13"/>
          <p:cNvSpPr>
            <a:spLocks noGrp="1"/>
          </p:cNvSpPr>
          <p:nvPr>
            <p:ph sz="quarter" idx="4"/>
          </p:nvPr>
        </p:nvSpPr>
        <p:spPr>
          <a:xfrm>
            <a:off x="3061385" y="2505075"/>
            <a:ext cx="5183188" cy="3684588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4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2689412"/>
            <a:ext cx="9144000" cy="2568388"/>
          </a:xfrm>
        </p:spPr>
        <p:txBody>
          <a:bodyPr>
            <a:normAutofit/>
          </a:bodyPr>
          <a:lstStyle/>
          <a:p>
            <a:r>
              <a:rPr lang="hu-HU" sz="5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Köszönöm a figyelmet! </a:t>
            </a:r>
            <a:endParaRPr lang="hu-HU" sz="5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2879"/>
            <a:ext cx="12192000" cy="67738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Kritika a </a:t>
            </a:r>
            <a:r>
              <a:rPr lang="hu-HU" i="1" dirty="0" smtClean="0">
                <a:latin typeface="Garamond" panose="02020404030301010803" pitchFamily="18" charset="0"/>
              </a:rPr>
              <a:t>Honvédhuszárok</a:t>
            </a:r>
            <a:r>
              <a:rPr lang="hu-HU" i="1" dirty="0">
                <a:latin typeface="Garamond" panose="02020404030301010803" pitchFamily="18" charset="0"/>
              </a:rPr>
              <a:t>, vagy a nagysarlói győzelem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smtClean="0">
                <a:latin typeface="Garamond" panose="02020404030301010803" pitchFamily="18" charset="0"/>
              </a:rPr>
              <a:t/>
            </a:r>
            <a:br>
              <a:rPr lang="hu-HU" dirty="0" smtClean="0">
                <a:latin typeface="Garamond" panose="02020404030301010803" pitchFamily="18" charset="0"/>
              </a:rPr>
            </a:br>
            <a:r>
              <a:rPr lang="hu-HU" dirty="0" smtClean="0">
                <a:latin typeface="Garamond" panose="02020404030301010803" pitchFamily="18" charset="0"/>
              </a:rPr>
              <a:t>című darabról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65"/>
          <a:stretch/>
        </p:blipFill>
        <p:spPr>
          <a:xfrm>
            <a:off x="0" y="1379093"/>
            <a:ext cx="7076726" cy="432000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7076726" y="1027907"/>
            <a:ext cx="5008594" cy="60485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„A </a:t>
            </a:r>
            <a:r>
              <a:rPr lang="hu-HU" sz="2000" dirty="0">
                <a:latin typeface="Garamond" panose="02020404030301010803" pitchFamily="18" charset="0"/>
              </a:rPr>
              <a:t>honvédtoborzó, a tábor, a csatára készülés, a győző sereg bevonulása, mind oly momentumok, melyek bő alkalmat nyújtanak oly hatásos rendezésre, hogy a darab életét korunkban a költői sikernél is jobban biztosíthatja. És e hatásos rendezésben itt valóban nincs hiány. Kit ne ragadna el azon kép, midőn a </a:t>
            </a:r>
            <a:r>
              <a:rPr lang="hu-HU" sz="2000" dirty="0" err="1">
                <a:latin typeface="Garamond" panose="02020404030301010803" pitchFamily="18" charset="0"/>
              </a:rPr>
              <a:t>szinpadot</a:t>
            </a:r>
            <a:r>
              <a:rPr lang="hu-HU" sz="2000" dirty="0">
                <a:latin typeface="Garamond" panose="02020404030301010803" pitchFamily="18" charset="0"/>
              </a:rPr>
              <a:t> megnyílni látja, s a néző szeme viruló facsoportokon keresztül, háztömegeken át egész a Dunáig és Sz.-Gellérthegyig </a:t>
            </a:r>
            <a:r>
              <a:rPr lang="hu-HU" sz="2000" dirty="0" err="1">
                <a:latin typeface="Garamond" panose="02020404030301010803" pitchFamily="18" charset="0"/>
              </a:rPr>
              <a:t>kalandozhatik</a:t>
            </a:r>
            <a:r>
              <a:rPr lang="hu-HU" sz="2000" dirty="0">
                <a:latin typeface="Garamond" panose="02020404030301010803" pitchFamily="18" charset="0"/>
              </a:rPr>
              <a:t>, és e kilátás előterében egy honvédhuszár tábort pillant meg, lobogó őrtüzekkel, nyitott sátrakkal, kapáló lovakkal, előőrsökkel, a zászlóik árnyékában nyugvó hősökkel, </a:t>
            </a:r>
            <a:r>
              <a:rPr lang="hu-HU" sz="2000" dirty="0" err="1">
                <a:latin typeface="Garamond" panose="02020404030301010803" pitchFamily="18" charset="0"/>
              </a:rPr>
              <a:t>markotányosnékkal</a:t>
            </a:r>
            <a:r>
              <a:rPr lang="hu-HU" sz="2000" dirty="0">
                <a:latin typeface="Garamond" panose="02020404030301010803" pitchFamily="18" charset="0"/>
              </a:rPr>
              <a:t> stb. s egyszerre megzendül a Rákóczy és a huszártábor csatára készül. </a:t>
            </a:r>
            <a:r>
              <a:rPr lang="hu-HU" sz="2000" dirty="0" smtClean="0">
                <a:latin typeface="Garamond" panose="02020404030301010803" pitchFamily="18" charset="0"/>
              </a:rPr>
              <a:t>[…] </a:t>
            </a:r>
            <a:r>
              <a:rPr lang="hu-HU" sz="2000" dirty="0">
                <a:latin typeface="Garamond" panose="02020404030301010803" pitchFamily="18" charset="0"/>
              </a:rPr>
              <a:t>Az ily daraboknál fordítva áll: az a test, a mi másutt a lélek, s az a lélek, a mi másutt a’ test</a:t>
            </a:r>
            <a:r>
              <a:rPr lang="hu-HU" sz="2000" dirty="0" smtClean="0">
                <a:latin typeface="Garamond" panose="02020404030301010803" pitchFamily="18" charset="0"/>
              </a:rPr>
              <a:t>.” </a:t>
            </a:r>
            <a:r>
              <a:rPr lang="hu-HU" sz="1800" dirty="0" smtClean="0">
                <a:latin typeface="Garamond" panose="02020404030301010803" pitchFamily="18" charset="0"/>
              </a:rPr>
              <a:t>(</a:t>
            </a:r>
            <a:r>
              <a:rPr lang="hu-HU" sz="1800" dirty="0">
                <a:latin typeface="Garamond" panose="02020404030301010803" pitchFamily="18" charset="0"/>
              </a:rPr>
              <a:t>Sürgöny, </a:t>
            </a:r>
            <a:r>
              <a:rPr lang="hu-HU" sz="1800" dirty="0" smtClean="0">
                <a:latin typeface="Garamond" panose="02020404030301010803" pitchFamily="18" charset="0"/>
              </a:rPr>
              <a:t>1861/146</a:t>
            </a:r>
            <a:r>
              <a:rPr lang="hu-HU" sz="1800" dirty="0">
                <a:latin typeface="Garamond" panose="02020404030301010803" pitchFamily="18" charset="0"/>
              </a:rPr>
              <a:t>. sz., 1861. június 27</a:t>
            </a:r>
            <a:r>
              <a:rPr lang="hu-HU" sz="1800" dirty="0" smtClean="0">
                <a:latin typeface="Garamond" panose="02020404030301010803" pitchFamily="18" charset="0"/>
              </a:rPr>
              <a:t>.)</a:t>
            </a:r>
            <a:endParaRPr lang="hu-HU" sz="1800" dirty="0">
              <a:latin typeface="Garamond" panose="020204040303010108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89560" y="6217920"/>
            <a:ext cx="5708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Garamond" panose="02020404030301010803" pitchFamily="18" charset="0"/>
              </a:rPr>
              <a:t>Budai Népszínház </a:t>
            </a:r>
            <a:endParaRPr lang="hu-H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1"/>
          </a:xfrm>
        </p:spPr>
        <p:txBody>
          <a:bodyPr>
            <a:normAutofit fontScale="90000"/>
          </a:bodyPr>
          <a:lstStyle/>
          <a:p>
            <a:r>
              <a:rPr lang="hu-HU" dirty="0" err="1" smtClean="0">
                <a:latin typeface="Garamond" panose="02020404030301010803" pitchFamily="18" charset="0"/>
              </a:rPr>
              <a:t>Vahot</a:t>
            </a:r>
            <a:r>
              <a:rPr lang="hu-HU" dirty="0" smtClean="0">
                <a:latin typeface="Garamond" panose="02020404030301010803" pitchFamily="18" charset="0"/>
              </a:rPr>
              <a:t> Imre levele ifj. Lendvay Mártonhoz</a:t>
            </a:r>
            <a:br>
              <a:rPr lang="hu-HU" dirty="0" smtClean="0">
                <a:latin typeface="Garamond" panose="02020404030301010803" pitchFamily="18" charset="0"/>
              </a:rPr>
            </a:br>
            <a:r>
              <a:rPr lang="hu-HU" dirty="0" smtClean="0">
                <a:latin typeface="Garamond" panose="02020404030301010803" pitchFamily="18" charset="0"/>
              </a:rPr>
              <a:t>Pest, [1870]. 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5931568" cy="56387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 err="1">
                <a:latin typeface="Garamond" panose="02020404030301010803" pitchFamily="18" charset="0"/>
              </a:rPr>
              <a:t>Marczi</a:t>
            </a:r>
            <a:r>
              <a:rPr lang="hu-HU" dirty="0">
                <a:latin typeface="Garamond" panose="02020404030301010803" pitchFamily="18" charset="0"/>
              </a:rPr>
              <a:t> pajtás!</a:t>
            </a:r>
          </a:p>
          <a:p>
            <a:pPr marL="0" indent="0" algn="just">
              <a:buNone/>
            </a:pPr>
            <a:endParaRPr lang="hu-HU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dirty="0">
                <a:latin typeface="Garamond" panose="02020404030301010803" pitchFamily="18" charset="0"/>
              </a:rPr>
              <a:t>Küldöm neked […] „A magyar honvéd”et […]. Légy szíves azt figyelemmel átolvasni s meg </a:t>
            </a:r>
            <a:r>
              <a:rPr lang="hu-HU" dirty="0" err="1">
                <a:latin typeface="Garamond" panose="02020404030301010803" pitchFamily="18" charset="0"/>
              </a:rPr>
              <a:t>leendesz</a:t>
            </a:r>
            <a:r>
              <a:rPr lang="hu-HU" dirty="0">
                <a:latin typeface="Garamond" panose="02020404030301010803" pitchFamily="18" charset="0"/>
              </a:rPr>
              <a:t> győződve, hogy </a:t>
            </a:r>
            <a:r>
              <a:rPr lang="hu-HU" dirty="0" err="1">
                <a:latin typeface="Garamond" panose="02020404030301010803" pitchFamily="18" charset="0"/>
              </a:rPr>
              <a:t>Pomáry</a:t>
            </a:r>
            <a:r>
              <a:rPr lang="hu-HU" dirty="0">
                <a:latin typeface="Garamond" panose="02020404030301010803" pitchFamily="18" charset="0"/>
              </a:rPr>
              <a:t> Jenő szerepe épen neked való s annyival inkább </a:t>
            </a:r>
            <a:r>
              <a:rPr lang="hu-HU" dirty="0" err="1">
                <a:latin typeface="Garamond" panose="02020404030301010803" pitchFamily="18" charset="0"/>
              </a:rPr>
              <a:t>bravourszereped</a:t>
            </a:r>
            <a:r>
              <a:rPr lang="hu-HU" dirty="0">
                <a:latin typeface="Garamond" panose="02020404030301010803" pitchFamily="18" charset="0"/>
              </a:rPr>
              <a:t> lesz, mert te is mint honvédtiszt részt vettél Buda ostromában, s ezt jól tudja a közönség</a:t>
            </a:r>
            <a:r>
              <a:rPr lang="hu-HU" dirty="0" smtClean="0">
                <a:latin typeface="Garamond" panose="02020404030301010803" pitchFamily="18" charset="0"/>
              </a:rPr>
              <a:t>.</a:t>
            </a:r>
          </a:p>
          <a:p>
            <a:pPr marL="0" indent="0" algn="just">
              <a:buNone/>
            </a:pPr>
            <a:r>
              <a:rPr lang="hu-HU" sz="1900" dirty="0" smtClean="0">
                <a:latin typeface="Garamond" panose="02020404030301010803" pitchFamily="18" charset="0"/>
              </a:rPr>
              <a:t>(</a:t>
            </a:r>
            <a:r>
              <a:rPr lang="hu-HU" sz="1900" dirty="0" err="1" smtClean="0">
                <a:latin typeface="Garamond" panose="02020404030301010803" pitchFamily="18" charset="0"/>
              </a:rPr>
              <a:t>OSzK</a:t>
            </a:r>
            <a:r>
              <a:rPr lang="hu-HU" sz="1900" dirty="0" smtClean="0">
                <a:latin typeface="Garamond" panose="02020404030301010803" pitchFamily="18" charset="0"/>
              </a:rPr>
              <a:t> Kézirattár, </a:t>
            </a:r>
            <a:r>
              <a:rPr lang="hu-HU" sz="1900" dirty="0" smtClean="0">
                <a:latin typeface="Garamond" panose="02020404030301010803" pitchFamily="18" charset="0"/>
              </a:rPr>
              <a:t>Levelestár, </a:t>
            </a:r>
            <a:r>
              <a:rPr lang="hu-HU" sz="1900" dirty="0" err="1" smtClean="0">
                <a:latin typeface="Garamond" panose="02020404030301010803" pitchFamily="18" charset="0"/>
              </a:rPr>
              <a:t>Vahot</a:t>
            </a:r>
            <a:r>
              <a:rPr lang="hu-HU" sz="1900" dirty="0" smtClean="0">
                <a:latin typeface="Garamond" panose="02020404030301010803" pitchFamily="18" charset="0"/>
              </a:rPr>
              <a:t> </a:t>
            </a:r>
            <a:r>
              <a:rPr lang="hu-HU" sz="1900" dirty="0" smtClean="0">
                <a:latin typeface="Garamond" panose="02020404030301010803" pitchFamily="18" charset="0"/>
              </a:rPr>
              <a:t>Imre Lendvai Mártonhoz.)</a:t>
            </a:r>
            <a:endParaRPr lang="hu-HU" sz="1900" dirty="0">
              <a:latin typeface="Garamond" panose="02020404030301010803" pitchFamily="18" charset="0"/>
            </a:endParaRPr>
          </a:p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06" y="761773"/>
            <a:ext cx="3190160" cy="5112000"/>
          </a:xfrm>
        </p:spPr>
      </p:pic>
      <p:sp>
        <p:nvSpPr>
          <p:cNvPr id="8" name="Szövegdoboz 7"/>
          <p:cNvSpPr txBox="1"/>
          <p:nvPr/>
        </p:nvSpPr>
        <p:spPr>
          <a:xfrm>
            <a:off x="7184570" y="5992297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Ifj. Lendvay Márton (1830</a:t>
            </a:r>
            <a:r>
              <a:rPr lang="hu-H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‒1875)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9775" y="-9342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                                            </a:t>
            </a:r>
            <a:endParaRPr lang="hu-HU" sz="3600" i="1" dirty="0">
              <a:latin typeface="Garamond" panose="02020404030301010803" pitchFamily="18" charset="0"/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739775" y="-80210"/>
            <a:ext cx="5157787" cy="689811"/>
          </a:xfrm>
        </p:spPr>
        <p:txBody>
          <a:bodyPr/>
          <a:lstStyle/>
          <a:p>
            <a:r>
              <a:rPr lang="hu-HU" dirty="0" smtClean="0">
                <a:latin typeface="Garamond" panose="02020404030301010803" pitchFamily="18" charset="0"/>
              </a:rPr>
              <a:t>Szigligeti Ede: </a:t>
            </a:r>
            <a:r>
              <a:rPr lang="hu-HU" i="1" dirty="0" smtClean="0">
                <a:latin typeface="Garamond" panose="02020404030301010803" pitchFamily="18" charset="0"/>
              </a:rPr>
              <a:t>Az üldözött honvéd</a:t>
            </a:r>
            <a:endParaRPr lang="hu-HU" i="1" dirty="0">
              <a:latin typeface="Garamond" panose="020204040303010108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0" y="656078"/>
            <a:ext cx="6172200" cy="47200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400" i="1" dirty="0" smtClean="0">
                <a:latin typeface="Garamond" panose="02020404030301010803" pitchFamily="18" charset="0"/>
              </a:rPr>
              <a:t>Kereszti</a:t>
            </a:r>
            <a:r>
              <a:rPr lang="hu-HU" sz="2400" dirty="0" smtClean="0">
                <a:latin typeface="Garamond" panose="02020404030301010803" pitchFamily="18" charset="0"/>
              </a:rPr>
              <a:t> gróf</a:t>
            </a:r>
          </a:p>
          <a:p>
            <a:pPr marL="0" indent="0" algn="just">
              <a:buNone/>
            </a:pPr>
            <a:r>
              <a:rPr lang="hu-HU" sz="2400" i="1" dirty="0" smtClean="0">
                <a:latin typeface="Garamond" panose="02020404030301010803" pitchFamily="18" charset="0"/>
              </a:rPr>
              <a:t>Irén</a:t>
            </a:r>
            <a:r>
              <a:rPr lang="hu-HU" sz="2400" dirty="0" smtClean="0">
                <a:latin typeface="Garamond" panose="02020404030301010803" pitchFamily="18" charset="0"/>
              </a:rPr>
              <a:t>, árva </a:t>
            </a:r>
          </a:p>
          <a:p>
            <a:pPr marL="0" indent="0" algn="just">
              <a:buNone/>
            </a:pPr>
            <a:r>
              <a:rPr lang="hu-HU" sz="2400" i="1" dirty="0" smtClean="0">
                <a:latin typeface="Garamond" panose="02020404030301010803" pitchFamily="18" charset="0"/>
              </a:rPr>
              <a:t>Bánfai</a:t>
            </a:r>
            <a:r>
              <a:rPr lang="hu-HU" sz="2400" dirty="0" smtClean="0">
                <a:latin typeface="Garamond" panose="02020404030301010803" pitchFamily="18" charset="0"/>
              </a:rPr>
              <a:t>, honvéd őrnagy</a:t>
            </a:r>
          </a:p>
          <a:p>
            <a:pPr marL="0" indent="0" algn="just">
              <a:buNone/>
            </a:pPr>
            <a:endParaRPr lang="hu-HU" sz="2400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2400" i="1" dirty="0" err="1" smtClean="0">
                <a:latin typeface="Garamond" panose="02020404030301010803" pitchFamily="18" charset="0"/>
              </a:rPr>
              <a:t>Szendei</a:t>
            </a:r>
            <a:r>
              <a:rPr lang="hu-HU" sz="2400" dirty="0" smtClean="0">
                <a:latin typeface="Garamond" panose="02020404030301010803" pitchFamily="18" charset="0"/>
              </a:rPr>
              <a:t>, Kereszti titkára</a:t>
            </a:r>
          </a:p>
          <a:p>
            <a:pPr marL="0" indent="0" algn="just">
              <a:buNone/>
            </a:pPr>
            <a:r>
              <a:rPr lang="hu-HU" sz="2400" i="1" dirty="0" err="1" smtClean="0">
                <a:latin typeface="Garamond" panose="02020404030301010803" pitchFamily="18" charset="0"/>
              </a:rPr>
              <a:t>Spiczig</a:t>
            </a:r>
            <a:r>
              <a:rPr lang="hu-HU" sz="2400" i="1" dirty="0" smtClean="0">
                <a:latin typeface="Garamond" panose="02020404030301010803" pitchFamily="18" charset="0"/>
              </a:rPr>
              <a:t> Mózes</a:t>
            </a:r>
            <a:r>
              <a:rPr lang="hu-HU" sz="2400" dirty="0" smtClean="0">
                <a:latin typeface="Garamond" panose="02020404030301010803" pitchFamily="18" charset="0"/>
              </a:rPr>
              <a:t>, csárdás</a:t>
            </a:r>
          </a:p>
          <a:p>
            <a:pPr marL="0" indent="0" algn="just">
              <a:buNone/>
            </a:pPr>
            <a:r>
              <a:rPr lang="hu-HU" sz="2400" i="1" dirty="0" smtClean="0">
                <a:latin typeface="Garamond" panose="02020404030301010803" pitchFamily="18" charset="0"/>
              </a:rPr>
              <a:t>Rebeka</a:t>
            </a:r>
            <a:r>
              <a:rPr lang="hu-HU" sz="2400" dirty="0" smtClean="0">
                <a:latin typeface="Garamond" panose="02020404030301010803" pitchFamily="18" charset="0"/>
              </a:rPr>
              <a:t> felesége</a:t>
            </a:r>
          </a:p>
          <a:p>
            <a:pPr marL="0" indent="0" algn="just">
              <a:buNone/>
            </a:pPr>
            <a:r>
              <a:rPr lang="hu-HU" sz="2400" i="1" dirty="0" err="1" smtClean="0">
                <a:latin typeface="Garamond" panose="02020404030301010803" pitchFamily="18" charset="0"/>
              </a:rPr>
              <a:t>Markovácz</a:t>
            </a:r>
            <a:r>
              <a:rPr lang="hu-HU" sz="2400" dirty="0" smtClean="0">
                <a:latin typeface="Garamond" panose="02020404030301010803" pitchFamily="18" charset="0"/>
              </a:rPr>
              <a:t>, biztos</a:t>
            </a:r>
          </a:p>
          <a:p>
            <a:pPr marL="0" indent="0" algn="just">
              <a:buNone/>
            </a:pPr>
            <a:endParaRPr lang="hu-HU" sz="24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2400" dirty="0">
                <a:latin typeface="Garamond" panose="02020404030301010803" pitchFamily="18" charset="0"/>
              </a:rPr>
              <a:t>Történik az első felvonás Kereszti falusi kastélyában, a második onnan nem messze hegyek közt, a harmadik egy csárdában, a 4 és </a:t>
            </a:r>
            <a:r>
              <a:rPr lang="hu-HU" sz="2400" dirty="0" err="1">
                <a:latin typeface="Garamond" panose="02020404030301010803" pitchFamily="18" charset="0"/>
              </a:rPr>
              <a:t>5-dik</a:t>
            </a:r>
            <a:r>
              <a:rPr lang="hu-HU" sz="2400" dirty="0">
                <a:latin typeface="Garamond" panose="02020404030301010803" pitchFamily="18" charset="0"/>
              </a:rPr>
              <a:t> Keresztinek egy másik jószágán. </a:t>
            </a:r>
            <a:r>
              <a:rPr lang="hu-HU" sz="2400" dirty="0" smtClean="0">
                <a:latin typeface="Garamond" panose="02020404030301010803" pitchFamily="18" charset="0"/>
              </a:rPr>
              <a:t>Idő </a:t>
            </a:r>
            <a:r>
              <a:rPr lang="hu-HU" sz="2400" dirty="0">
                <a:latin typeface="Garamond" panose="02020404030301010803" pitchFamily="18" charset="0"/>
              </a:rPr>
              <a:t>1849 késő </a:t>
            </a:r>
            <a:r>
              <a:rPr lang="hu-HU" sz="2400" dirty="0" smtClean="0">
                <a:latin typeface="Garamond" panose="02020404030301010803" pitchFamily="18" charset="0"/>
              </a:rPr>
              <a:t>őszkor.</a:t>
            </a:r>
            <a:endParaRPr lang="hu-HU" sz="2400" dirty="0">
              <a:latin typeface="Garamond" panose="02020404030301010803" pitchFamily="18" charset="0"/>
            </a:endParaRP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 rot="10800000" flipV="1">
            <a:off x="5435057" y="-474996"/>
            <a:ext cx="6657474" cy="1084596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Garamond" panose="02020404030301010803" pitchFamily="18" charset="0"/>
              </a:rPr>
              <a:t>     Zugligeti </a:t>
            </a:r>
            <a:r>
              <a:rPr lang="hu-HU" dirty="0">
                <a:latin typeface="Garamond" panose="02020404030301010803" pitchFamily="18" charset="0"/>
              </a:rPr>
              <a:t>[</a:t>
            </a:r>
            <a:r>
              <a:rPr lang="hu-HU" dirty="0" err="1">
                <a:latin typeface="Garamond" panose="02020404030301010803" pitchFamily="18" charset="0"/>
              </a:rPr>
              <a:t>Berzik</a:t>
            </a:r>
            <a:r>
              <a:rPr lang="hu-HU" dirty="0">
                <a:latin typeface="Garamond" panose="02020404030301010803" pitchFamily="18" charset="0"/>
              </a:rPr>
              <a:t> Árpád]: </a:t>
            </a:r>
            <a:r>
              <a:rPr lang="hu-HU" i="1" dirty="0" smtClean="0">
                <a:latin typeface="Garamond" panose="02020404030301010803" pitchFamily="18" charset="0"/>
              </a:rPr>
              <a:t>Az </a:t>
            </a:r>
            <a:r>
              <a:rPr lang="hu-HU" i="1" dirty="0">
                <a:latin typeface="Garamond" panose="02020404030301010803" pitchFamily="18" charset="0"/>
              </a:rPr>
              <a:t>üldözött cserepár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4"/>
          </p:nvPr>
        </p:nvSpPr>
        <p:spPr>
          <a:xfrm>
            <a:off x="6600282" y="611253"/>
            <a:ext cx="5338804" cy="58072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i="1" dirty="0" err="1" smtClean="0">
                <a:latin typeface="Garamond" panose="02020404030301010803" pitchFamily="18" charset="0"/>
              </a:rPr>
              <a:t>Keritési</a:t>
            </a:r>
            <a:r>
              <a:rPr lang="hu-HU" dirty="0" smtClean="0">
                <a:latin typeface="Garamond" panose="02020404030301010803" pitchFamily="18" charset="0"/>
              </a:rPr>
              <a:t>, kántor</a:t>
            </a:r>
          </a:p>
          <a:p>
            <a:pPr marL="0" indent="0">
              <a:buNone/>
            </a:pPr>
            <a:r>
              <a:rPr lang="hu-HU" i="1" dirty="0" err="1" smtClean="0">
                <a:latin typeface="Garamond" panose="02020404030301010803" pitchFamily="18" charset="0"/>
              </a:rPr>
              <a:t>Léni</a:t>
            </a:r>
            <a:r>
              <a:rPr lang="hu-HU" dirty="0" smtClean="0">
                <a:latin typeface="Garamond" panose="02020404030301010803" pitchFamily="18" charset="0"/>
              </a:rPr>
              <a:t>, leány, a kinek 300 forintja van deponálva</a:t>
            </a:r>
          </a:p>
          <a:p>
            <a:pPr marL="0" indent="0" algn="just">
              <a:buNone/>
            </a:pPr>
            <a:r>
              <a:rPr lang="hu-HU" i="1" dirty="0" smtClean="0">
                <a:latin typeface="Garamond" panose="02020404030301010803" pitchFamily="18" charset="0"/>
              </a:rPr>
              <a:t>Az üldözött cserepár</a:t>
            </a:r>
            <a:r>
              <a:rPr lang="hu-HU" dirty="0" smtClean="0">
                <a:latin typeface="Garamond" panose="02020404030301010803" pitchFamily="18" charset="0"/>
              </a:rPr>
              <a:t>, fülig szerelmes, talpig rongyos, nyakig adós</a:t>
            </a:r>
          </a:p>
          <a:p>
            <a:pPr marL="0" indent="0">
              <a:buNone/>
            </a:pPr>
            <a:r>
              <a:rPr lang="hu-HU" i="1" dirty="0" err="1" smtClean="0">
                <a:latin typeface="Garamond" panose="02020404030301010803" pitchFamily="18" charset="0"/>
              </a:rPr>
              <a:t>Zig-zug</a:t>
            </a:r>
            <a:r>
              <a:rPr lang="hu-HU" dirty="0" smtClean="0">
                <a:latin typeface="Garamond" panose="02020404030301010803" pitchFamily="18" charset="0"/>
              </a:rPr>
              <a:t>, harangozó, </a:t>
            </a:r>
            <a:r>
              <a:rPr lang="hu-HU" dirty="0" err="1" smtClean="0">
                <a:latin typeface="Garamond" panose="02020404030301010803" pitchFamily="18" charset="0"/>
              </a:rPr>
              <a:t>Keritési</a:t>
            </a:r>
            <a:r>
              <a:rPr lang="hu-HU" dirty="0" smtClean="0">
                <a:latin typeface="Garamond" panose="02020404030301010803" pitchFamily="18" charset="0"/>
              </a:rPr>
              <a:t> belső titkára, különben intrikus</a:t>
            </a:r>
          </a:p>
          <a:p>
            <a:pPr marL="0" indent="0">
              <a:buNone/>
            </a:pPr>
            <a:r>
              <a:rPr lang="hu-HU" i="1" dirty="0" err="1" smtClean="0">
                <a:latin typeface="Garamond" panose="02020404030301010803" pitchFamily="18" charset="0"/>
              </a:rPr>
              <a:t>Spiczig</a:t>
            </a:r>
            <a:r>
              <a:rPr lang="hu-HU" i="1" dirty="0" smtClean="0">
                <a:latin typeface="Garamond" panose="02020404030301010803" pitchFamily="18" charset="0"/>
              </a:rPr>
              <a:t> </a:t>
            </a:r>
            <a:r>
              <a:rPr lang="hu-HU" i="1" dirty="0" err="1" smtClean="0">
                <a:latin typeface="Garamond" panose="02020404030301010803" pitchFamily="18" charset="0"/>
              </a:rPr>
              <a:t>Iczig</a:t>
            </a:r>
            <a:r>
              <a:rPr lang="hu-HU" dirty="0" smtClean="0">
                <a:latin typeface="Garamond" panose="02020404030301010803" pitchFamily="18" charset="0"/>
              </a:rPr>
              <a:t>, </a:t>
            </a:r>
            <a:r>
              <a:rPr lang="hu-HU" dirty="0" err="1" smtClean="0">
                <a:latin typeface="Garamond" panose="02020404030301010803" pitchFamily="18" charset="0"/>
              </a:rPr>
              <a:t>emanczipálatlan</a:t>
            </a:r>
            <a:r>
              <a:rPr lang="hu-HU" dirty="0" smtClean="0">
                <a:latin typeface="Garamond" panose="02020404030301010803" pitchFamily="18" charset="0"/>
              </a:rPr>
              <a:t>, roppant </a:t>
            </a:r>
            <a:r>
              <a:rPr lang="hu-HU" dirty="0" err="1" smtClean="0">
                <a:latin typeface="Garamond" panose="02020404030301010803" pitchFamily="18" charset="0"/>
              </a:rPr>
              <a:t>nemeslelkű</a:t>
            </a:r>
            <a:r>
              <a:rPr lang="hu-HU" dirty="0" smtClean="0">
                <a:latin typeface="Garamond" panose="02020404030301010803" pitchFamily="18" charset="0"/>
              </a:rPr>
              <a:t> zsidó</a:t>
            </a:r>
          </a:p>
          <a:p>
            <a:pPr marL="0" indent="0">
              <a:buNone/>
            </a:pPr>
            <a:r>
              <a:rPr lang="hu-HU" i="1" dirty="0" smtClean="0">
                <a:latin typeface="Garamond" panose="02020404030301010803" pitchFamily="18" charset="0"/>
              </a:rPr>
              <a:t>Rebeka</a:t>
            </a:r>
            <a:r>
              <a:rPr lang="hu-HU" dirty="0" smtClean="0">
                <a:latin typeface="Garamond" panose="02020404030301010803" pitchFamily="18" charset="0"/>
              </a:rPr>
              <a:t>, </a:t>
            </a:r>
            <a:r>
              <a:rPr lang="hu-HU" dirty="0" err="1" smtClean="0">
                <a:latin typeface="Garamond" panose="02020404030301010803" pitchFamily="18" charset="0"/>
              </a:rPr>
              <a:t>Spiczig</a:t>
            </a:r>
            <a:r>
              <a:rPr lang="hu-HU" dirty="0" smtClean="0">
                <a:latin typeface="Garamond" panose="02020404030301010803" pitchFamily="18" charset="0"/>
              </a:rPr>
              <a:t> neje</a:t>
            </a:r>
          </a:p>
          <a:p>
            <a:pPr marL="0" indent="0">
              <a:buNone/>
            </a:pPr>
            <a:r>
              <a:rPr lang="hu-HU" i="1" dirty="0" err="1" smtClean="0">
                <a:latin typeface="Garamond" panose="02020404030301010803" pitchFamily="18" charset="0"/>
              </a:rPr>
              <a:t>Markovacs</a:t>
            </a:r>
            <a:r>
              <a:rPr lang="hu-HU" dirty="0" smtClean="0">
                <a:latin typeface="Garamond" panose="02020404030301010803" pitchFamily="18" charset="0"/>
              </a:rPr>
              <a:t>, üldöző biztos</a:t>
            </a:r>
          </a:p>
          <a:p>
            <a:pPr marL="0" indent="0">
              <a:buNone/>
            </a:pPr>
            <a:endParaRPr lang="hu-HU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u-HU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Történik egy határszéli faluban, közel </a:t>
            </a:r>
            <a:r>
              <a:rPr lang="hu-HU" dirty="0" err="1" smtClean="0">
                <a:latin typeface="Garamond" panose="02020404030301010803" pitchFamily="18" charset="0"/>
              </a:rPr>
              <a:t>Styriához</a:t>
            </a:r>
            <a:r>
              <a:rPr lang="hu-HU" dirty="0" smtClean="0">
                <a:latin typeface="Garamond" panose="02020404030301010803" pitchFamily="18" charset="0"/>
              </a:rPr>
              <a:t>. Idő: változó.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639369"/>
              </p:ext>
            </p:extLst>
          </p:nvPr>
        </p:nvGraphicFramePr>
        <p:xfrm>
          <a:off x="0" y="21590"/>
          <a:ext cx="11859905" cy="6836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782"/>
                <a:gridCol w="2603685"/>
                <a:gridCol w="2166736"/>
                <a:gridCol w="2369175"/>
                <a:gridCol w="2072527"/>
              </a:tblGrid>
              <a:tr h="6169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1868. október 11.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(vasárnap)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1869. február 7.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(vasárnap)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9254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átadott jegyek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száma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eladott jegyek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száma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átadott jegyek száma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eladott jegyek száma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Földszinti bemenet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250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55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250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Második emeleti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73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51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084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Karzat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600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522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600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525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Katonai jegy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6169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Földszinti támlásszék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42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34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Földszinti zártszék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169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43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171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48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6169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II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emel. zártszék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1-ő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  <a:r>
                        <a:rPr lang="hu-HU" sz="20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sorban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35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35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33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7651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II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emel. zártszék 2- és 3. sorban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62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58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62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55</a:t>
                      </a:r>
                      <a:endParaRPr lang="hu-HU" sz="20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Elsőrangú páholy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Másodrangú páholy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084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Erkélyszék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‒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  <a:tr h="382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Állóhely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36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</a:t>
                      </a:r>
                      <a:endParaRPr lang="hu-HU" sz="20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2">
                        <a:lumMod val="60000"/>
                        <a:lumOff val="40000"/>
                        <a:alpha val="24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4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174171"/>
            <a:ext cx="10515600" cy="959221"/>
          </a:xfrm>
        </p:spPr>
        <p:txBody>
          <a:bodyPr/>
          <a:lstStyle/>
          <a:p>
            <a:pPr algn="ctr"/>
            <a:r>
              <a:rPr lang="hu-HU" dirty="0" smtClean="0"/>
              <a:t>„Molnár apó”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-20000"/>
          </a:blip>
          <a:stretch>
            <a:fillRect/>
          </a:stretch>
        </p:blipFill>
        <p:spPr>
          <a:xfrm>
            <a:off x="1949864" y="556450"/>
            <a:ext cx="8292272" cy="586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81828" y="6437050"/>
            <a:ext cx="555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Garamond" panose="02020404030301010803" pitchFamily="18" charset="0"/>
              </a:rPr>
              <a:t>Borsszem Jankó, 1(1868)/37, 481.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1" y="1027906"/>
            <a:ext cx="3718250" cy="5004000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68686" y="1298154"/>
            <a:ext cx="6633028" cy="555984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hu-HU" dirty="0" smtClean="0">
                <a:latin typeface="Garamond" panose="02020404030301010803" pitchFamily="18" charset="0"/>
              </a:rPr>
              <a:t>„1868 </a:t>
            </a:r>
            <a:r>
              <a:rPr lang="hu-HU" dirty="0">
                <a:latin typeface="Garamond" panose="02020404030301010803" pitchFamily="18" charset="0"/>
              </a:rPr>
              <a:t>nyarán a budai krisztinavárosi színkörben Bem apó darabot Molnár erősen </a:t>
            </a:r>
            <a:r>
              <a:rPr lang="hu-HU" dirty="0" err="1">
                <a:latin typeface="Garamond" panose="02020404030301010803" pitchFamily="18" charset="0"/>
              </a:rPr>
              <a:t>reklamírozta</a:t>
            </a:r>
            <a:r>
              <a:rPr lang="hu-HU" dirty="0">
                <a:latin typeface="Garamond" panose="02020404030301010803" pitchFamily="18" charset="0"/>
              </a:rPr>
              <a:t>. </a:t>
            </a:r>
            <a:r>
              <a:rPr lang="hu-HU" dirty="0" err="1">
                <a:latin typeface="Garamond" panose="02020404030301010803" pitchFamily="18" charset="0"/>
              </a:rPr>
              <a:t>Délutánonkint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smtClean="0">
                <a:latin typeface="Garamond" panose="02020404030301010803" pitchFamily="18" charset="0"/>
              </a:rPr>
              <a:t>a </a:t>
            </a:r>
            <a:r>
              <a:rPr lang="hu-HU" dirty="0">
                <a:latin typeface="Garamond" panose="02020404030301010803" pitchFamily="18" charset="0"/>
              </a:rPr>
              <a:t>Szent Gellérthegy Budára néző oldaláról mozsárágyúkat (</a:t>
            </a:r>
            <a:r>
              <a:rPr lang="hu-HU" dirty="0" err="1">
                <a:latin typeface="Garamond" panose="02020404030301010803" pitchFamily="18" charset="0"/>
              </a:rPr>
              <a:t>taraokot</a:t>
            </a:r>
            <a:r>
              <a:rPr lang="hu-HU" dirty="0">
                <a:latin typeface="Garamond" panose="02020404030301010803" pitchFamily="18" charset="0"/>
              </a:rPr>
              <a:t>) sütögettetett. Úgy durrogtatott, hogy a Várból futár jött megtudakolni, miféle lövöldözések azok. Molnár csak úgy hízott! Nagy kedve telt az ilyesmikben, szerette a politikai, kivált a negyvennyolcas színezetű tüntetéseket. Az előadásokra összegyűjtötte mindazokat az életben levő negyvennyolcas honvédeket, akik csak vállalkoztak s napidíj mellett szerepeltette őket. Különösen huszárok voltak többen. Érdekes volt látni, hogy a színpadi 1848 is mennyire megvillogtatta szemeiket s mily hősies lelkesedéssel rohantak be a színkör tágas udvaráról a nyitott színpadra, melynek hátterét a Gellérthegy képezte, a színpad elején pedig sodrony volt átvezetve; de még így is majd-majd belerohantak a zenekarba. Szóval: ágyúztunk, ropogtunk, </a:t>
            </a:r>
            <a:r>
              <a:rPr lang="hu-HU" dirty="0" err="1">
                <a:latin typeface="Garamond" panose="02020404030301010803" pitchFamily="18" charset="0"/>
              </a:rPr>
              <a:t>puffogtunk</a:t>
            </a:r>
            <a:r>
              <a:rPr lang="hu-HU" dirty="0">
                <a:latin typeface="Garamond" panose="02020404030301010803" pitchFamily="18" charset="0"/>
              </a:rPr>
              <a:t>, trombitáltunk, ordítottunk, egészen fölkavartuk a Krisztinaváros csöndes svábjait, amikor bevettük </a:t>
            </a:r>
            <a:r>
              <a:rPr lang="hu-HU" dirty="0" err="1" smtClean="0">
                <a:latin typeface="Garamond" panose="02020404030301010803" pitchFamily="18" charset="0"/>
              </a:rPr>
              <a:t>Szebent</a:t>
            </a:r>
            <a:r>
              <a:rPr lang="hu-HU" dirty="0" smtClean="0">
                <a:latin typeface="Garamond" panose="02020404030301010803" pitchFamily="18" charset="0"/>
              </a:rPr>
              <a:t>”. (Kassai Vidor </a:t>
            </a:r>
            <a:r>
              <a:rPr lang="hu-HU" i="1" dirty="0" smtClean="0">
                <a:latin typeface="Garamond" panose="02020404030301010803" pitchFamily="18" charset="0"/>
              </a:rPr>
              <a:t>emlékezései</a:t>
            </a:r>
            <a:r>
              <a:rPr lang="hu-HU" dirty="0" smtClean="0">
                <a:latin typeface="Garamond" panose="02020404030301010803" pitchFamily="18" charset="0"/>
              </a:rPr>
              <a:t>, kiad. </a:t>
            </a:r>
            <a:r>
              <a:rPr lang="hu-HU" cap="small" dirty="0" err="1" smtClean="0">
                <a:latin typeface="Garamond" panose="02020404030301010803" pitchFamily="18" charset="0"/>
              </a:rPr>
              <a:t>Kozocsa</a:t>
            </a:r>
            <a:r>
              <a:rPr lang="hu-HU" dirty="0" smtClean="0">
                <a:latin typeface="Garamond" panose="02020404030301010803" pitchFamily="18" charset="0"/>
              </a:rPr>
              <a:t> Sándor, [Bp.,] Királyi Magyar Egyetemi Nyomda, [1940.], 251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‒252.)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20601" y="6158753"/>
            <a:ext cx="362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dirty="0" smtClean="0">
                <a:latin typeface="Garamond" panose="02020404030301010803" pitchFamily="18" charset="0"/>
              </a:rPr>
              <a:t>Kassai Vidor (1840</a:t>
            </a:r>
            <a:r>
              <a:rPr lang="hu-HU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‒1928)</a:t>
            </a:r>
            <a:endParaRPr lang="hu-HU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657" y="132897"/>
            <a:ext cx="11194143" cy="883101"/>
          </a:xfrm>
        </p:spPr>
        <p:txBody>
          <a:bodyPr>
            <a:normAutofit fontScale="90000"/>
          </a:bodyPr>
          <a:lstStyle/>
          <a:p>
            <a:r>
              <a:rPr lang="hu-HU" i="1" dirty="0" smtClean="0">
                <a:latin typeface="Garamond" panose="02020404030301010803" pitchFamily="18" charset="0"/>
              </a:rPr>
              <a:t>Bem hadjárata az oroszok ellen és</a:t>
            </a:r>
            <a:br>
              <a:rPr lang="hu-HU" i="1" dirty="0" smtClean="0">
                <a:latin typeface="Garamond" panose="02020404030301010803" pitchFamily="18" charset="0"/>
              </a:rPr>
            </a:br>
            <a:r>
              <a:rPr lang="hu-HU" i="1" dirty="0" smtClean="0">
                <a:latin typeface="Garamond" panose="02020404030301010803" pitchFamily="18" charset="0"/>
              </a:rPr>
              <a:t>a honvéd hadsereg </a:t>
            </a:r>
            <a:endParaRPr lang="hu-HU" i="1" dirty="0"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9657" y="1444201"/>
            <a:ext cx="5860143" cy="51609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200" dirty="0" smtClean="0">
                <a:latin typeface="Garamond" panose="02020404030301010803" pitchFamily="18" charset="0"/>
              </a:rPr>
              <a:t>„…megjelent </a:t>
            </a:r>
            <a:r>
              <a:rPr lang="hu-HU" sz="2200" dirty="0">
                <a:latin typeface="Garamond" panose="02020404030301010803" pitchFamily="18" charset="0"/>
              </a:rPr>
              <a:t>a szürke lovon a nemzet oly igen szeretett és </a:t>
            </a:r>
            <a:r>
              <a:rPr lang="hu-HU" sz="2200" dirty="0" err="1">
                <a:latin typeface="Garamond" panose="02020404030301010803" pitchFamily="18" charset="0"/>
              </a:rPr>
              <a:t>dicsőitett</a:t>
            </a:r>
            <a:r>
              <a:rPr lang="hu-HU" sz="2200" dirty="0">
                <a:latin typeface="Garamond" panose="02020404030301010803" pitchFamily="18" charset="0"/>
              </a:rPr>
              <a:t> szürke generálisa, nyomában 65 huszár és lengyel lovas, meg 9 parádés segédtiszt-futár, azután hat négylovas </a:t>
            </a:r>
            <a:r>
              <a:rPr lang="hu-HU" sz="2200" dirty="0" err="1">
                <a:latin typeface="Garamond" panose="02020404030301010803" pitchFamily="18" charset="0"/>
              </a:rPr>
              <a:t>ágyu</a:t>
            </a:r>
            <a:r>
              <a:rPr lang="hu-HU" sz="2200" dirty="0">
                <a:latin typeface="Garamond" panose="02020404030301010803" pitchFamily="18" charset="0"/>
              </a:rPr>
              <a:t>, négy </a:t>
            </a:r>
            <a:r>
              <a:rPr lang="hu-HU" sz="2200" dirty="0" err="1">
                <a:latin typeface="Garamond" panose="02020404030301010803" pitchFamily="18" charset="0"/>
              </a:rPr>
              <a:t>röppentyü</a:t>
            </a:r>
            <a:r>
              <a:rPr lang="hu-HU" sz="2200" dirty="0">
                <a:latin typeface="Garamond" panose="02020404030301010803" pitchFamily="18" charset="0"/>
              </a:rPr>
              <a:t> löveg, utász csapat, sebesült ápolóosztály és 300 gyalogos honvéd </a:t>
            </a:r>
            <a:r>
              <a:rPr lang="hu-HU" sz="2200" dirty="0" smtClean="0">
                <a:latin typeface="Garamond" panose="02020404030301010803" pitchFamily="18" charset="0"/>
              </a:rPr>
              <a:t>három </a:t>
            </a:r>
            <a:r>
              <a:rPr lang="hu-HU" sz="2200" dirty="0">
                <a:latin typeface="Garamond" panose="02020404030301010803" pitchFamily="18" charset="0"/>
              </a:rPr>
              <a:t>[…] A hetven főből álló gyalog muszka csapatnak – mert muszkának </a:t>
            </a:r>
            <a:r>
              <a:rPr lang="hu-HU" sz="2200" dirty="0" err="1">
                <a:latin typeface="Garamond" panose="02020404030301010803" pitchFamily="18" charset="0"/>
              </a:rPr>
              <a:t>senkisem</a:t>
            </a:r>
            <a:r>
              <a:rPr lang="hu-HU" sz="2200" dirty="0">
                <a:latin typeface="Garamond" panose="02020404030301010803" pitchFamily="18" charset="0"/>
              </a:rPr>
              <a:t> akart öltözni – hatvan-hatvan </a:t>
            </a:r>
            <a:r>
              <a:rPr lang="hu-HU" sz="2200" dirty="0" err="1">
                <a:latin typeface="Garamond" panose="02020404030301010803" pitchFamily="18" charset="0"/>
              </a:rPr>
              <a:t>krajczárt</a:t>
            </a:r>
            <a:r>
              <a:rPr lang="hu-HU" sz="2200" dirty="0">
                <a:latin typeface="Garamond" panose="02020404030301010803" pitchFamily="18" charset="0"/>
              </a:rPr>
              <a:t> kellett fejenként fizetni, </a:t>
            </a:r>
            <a:r>
              <a:rPr lang="hu-HU" sz="2200" dirty="0" err="1">
                <a:latin typeface="Garamond" panose="02020404030301010803" pitchFamily="18" charset="0"/>
              </a:rPr>
              <a:t>igy</a:t>
            </a:r>
            <a:r>
              <a:rPr lang="hu-HU" sz="2200" dirty="0">
                <a:latin typeface="Garamond" panose="02020404030301010803" pitchFamily="18" charset="0"/>
              </a:rPr>
              <a:t> is alig jöttek muszkának. </a:t>
            </a:r>
            <a:r>
              <a:rPr lang="hu-HU" sz="2200" dirty="0" smtClean="0">
                <a:latin typeface="Garamond" panose="02020404030301010803" pitchFamily="18" charset="0"/>
              </a:rPr>
              <a:t>[…]. </a:t>
            </a:r>
            <a:r>
              <a:rPr lang="hu-HU" sz="2200" dirty="0">
                <a:latin typeface="Garamond" panose="02020404030301010803" pitchFamily="18" charset="0"/>
              </a:rPr>
              <a:t>A </a:t>
            </a:r>
            <a:r>
              <a:rPr lang="hu-HU" sz="2200" dirty="0" err="1">
                <a:latin typeface="Garamond" panose="02020404030301010803" pitchFamily="18" charset="0"/>
              </a:rPr>
              <a:t>gellérthegyen</a:t>
            </a:r>
            <a:r>
              <a:rPr lang="hu-HU" sz="2200" dirty="0">
                <a:latin typeface="Garamond" panose="02020404030301010803" pitchFamily="18" charset="0"/>
              </a:rPr>
              <a:t> </a:t>
            </a:r>
            <a:r>
              <a:rPr lang="hu-HU" sz="2200" dirty="0" err="1">
                <a:latin typeface="Garamond" panose="02020404030301010803" pitchFamily="18" charset="0"/>
              </a:rPr>
              <a:t>fölállitott</a:t>
            </a:r>
            <a:r>
              <a:rPr lang="hu-HU" sz="2200" dirty="0">
                <a:latin typeface="Garamond" panose="02020404030301010803" pitchFamily="18" charset="0"/>
              </a:rPr>
              <a:t> telep a jelző </a:t>
            </a:r>
            <a:r>
              <a:rPr lang="hu-HU" sz="2200" dirty="0" err="1">
                <a:latin typeface="Garamond" panose="02020404030301010803" pitchFamily="18" charset="0"/>
              </a:rPr>
              <a:t>tüzgolyókkal</a:t>
            </a:r>
            <a:r>
              <a:rPr lang="hu-HU" sz="2200" dirty="0">
                <a:latin typeface="Garamond" panose="02020404030301010803" pitchFamily="18" charset="0"/>
              </a:rPr>
              <a:t> és </a:t>
            </a:r>
            <a:r>
              <a:rPr lang="hu-HU" sz="2200" dirty="0" err="1">
                <a:latin typeface="Garamond" panose="02020404030301010803" pitchFamily="18" charset="0"/>
              </a:rPr>
              <a:t>tüzmesterekkel</a:t>
            </a:r>
            <a:r>
              <a:rPr lang="hu-HU" sz="2200" dirty="0">
                <a:latin typeface="Garamond" panose="02020404030301010803" pitchFamily="18" charset="0"/>
              </a:rPr>
              <a:t> minden </a:t>
            </a:r>
            <a:r>
              <a:rPr lang="hu-HU" sz="2200" dirty="0" err="1">
                <a:latin typeface="Garamond" panose="02020404030301010803" pitchFamily="18" charset="0"/>
              </a:rPr>
              <a:t>estve</a:t>
            </a:r>
            <a:r>
              <a:rPr lang="hu-HU" sz="2200" dirty="0">
                <a:latin typeface="Garamond" panose="02020404030301010803" pitchFamily="18" charset="0"/>
              </a:rPr>
              <a:t> 15 forintba került, ugyanennyibe a harmadik felvonás végén ¼ óráig tartó hármas óriási </a:t>
            </a:r>
            <a:r>
              <a:rPr lang="hu-HU" sz="2200" dirty="0" err="1">
                <a:latin typeface="Garamond" panose="02020404030301010803" pitchFamily="18" charset="0"/>
              </a:rPr>
              <a:t>vizesés</a:t>
            </a:r>
            <a:r>
              <a:rPr lang="hu-HU" sz="2200" dirty="0" smtClean="0">
                <a:latin typeface="Garamond" panose="02020404030301010803" pitchFamily="18" charset="0"/>
              </a:rPr>
              <a:t>.”</a:t>
            </a:r>
          </a:p>
          <a:p>
            <a:pPr marL="0" indent="0" algn="just">
              <a:buNone/>
            </a:pPr>
            <a:r>
              <a:rPr lang="hu-HU" sz="1800" dirty="0" smtClean="0">
                <a:latin typeface="Garamond" panose="02020404030301010803" pitchFamily="18" charset="0"/>
              </a:rPr>
              <a:t>(</a:t>
            </a:r>
            <a:r>
              <a:rPr lang="hu-HU" sz="1800" cap="small" dirty="0">
                <a:latin typeface="Garamond" panose="02020404030301010803" pitchFamily="18" charset="0"/>
              </a:rPr>
              <a:t>Molnár</a:t>
            </a:r>
            <a:r>
              <a:rPr lang="hu-HU" sz="1800" dirty="0">
                <a:latin typeface="Garamond" panose="02020404030301010803" pitchFamily="18" charset="0"/>
              </a:rPr>
              <a:t> György, </a:t>
            </a:r>
            <a:r>
              <a:rPr lang="hu-HU" sz="1800" i="1" dirty="0">
                <a:latin typeface="Garamond" panose="02020404030301010803" pitchFamily="18" charset="0"/>
              </a:rPr>
              <a:t>Világostól Világosig: Emlékeimből</a:t>
            </a:r>
            <a:r>
              <a:rPr lang="hu-HU" sz="1800" dirty="0">
                <a:latin typeface="Garamond" panose="02020404030301010803" pitchFamily="18" charset="0"/>
              </a:rPr>
              <a:t>, Arad, </a:t>
            </a:r>
            <a:r>
              <a:rPr lang="hu-HU" sz="1800" dirty="0" err="1">
                <a:latin typeface="Garamond" panose="02020404030301010803" pitchFamily="18" charset="0"/>
              </a:rPr>
              <a:t>Ungerleider</a:t>
            </a:r>
            <a:r>
              <a:rPr lang="hu-HU" sz="1800" dirty="0">
                <a:latin typeface="Garamond" panose="02020404030301010803" pitchFamily="18" charset="0"/>
              </a:rPr>
              <a:t> Albert, 1881, 437</a:t>
            </a:r>
            <a:r>
              <a:rPr lang="hu-HU" sz="1800" dirty="0" smtClean="0">
                <a:latin typeface="Garamond" panose="02020404030301010803" pitchFamily="18" charset="0"/>
              </a:rPr>
              <a:t>.)</a:t>
            </a:r>
            <a:endParaRPr lang="hu-HU" sz="18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hu-HU" sz="2200" dirty="0">
              <a:latin typeface="Garamond" panose="02020404030301010803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90" y="-18000"/>
            <a:ext cx="3877682" cy="6300000"/>
          </a:xfrm>
        </p:spPr>
      </p:pic>
      <p:sp>
        <p:nvSpPr>
          <p:cNvPr id="7" name="Szövegdoboz 6"/>
          <p:cNvSpPr txBox="1"/>
          <p:nvPr/>
        </p:nvSpPr>
        <p:spPr>
          <a:xfrm>
            <a:off x="7532914" y="6282000"/>
            <a:ext cx="452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        </a:t>
            </a:r>
            <a:r>
              <a:rPr lang="hu-HU" dirty="0" smtClean="0">
                <a:latin typeface="Garamond" panose="02020404030301010803" pitchFamily="18" charset="0"/>
              </a:rPr>
              <a:t>Molnár a darab bécsi előadásán</a:t>
            </a:r>
          </a:p>
          <a:p>
            <a:r>
              <a:rPr lang="hu-HU" dirty="0" smtClean="0">
                <a:latin typeface="Garamond" panose="02020404030301010803" pitchFamily="18" charset="0"/>
              </a:rPr>
              <a:t>       A kép forrása: </a:t>
            </a:r>
            <a:r>
              <a:rPr lang="hu-HU" dirty="0" err="1" smtClean="0">
                <a:latin typeface="Garamond" panose="02020404030301010803" pitchFamily="18" charset="0"/>
              </a:rPr>
              <a:t>OSzK</a:t>
            </a:r>
            <a:r>
              <a:rPr lang="hu-HU" dirty="0" smtClean="0">
                <a:latin typeface="Garamond" panose="02020404030301010803" pitchFamily="18" charset="0"/>
              </a:rPr>
              <a:t> Digitális Képarchívum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1750</Words>
  <Application>Microsoft Office PowerPoint</Application>
  <PresentationFormat>Szélesvásznú</PresentationFormat>
  <Paragraphs>266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Times New Roman</vt:lpstr>
      <vt:lpstr>Office-téma</vt:lpstr>
      <vt:lpstr>„…köztudattá vált eseményekhez mesét költeni nem háladatos dolog” </vt:lpstr>
      <vt:lpstr>PowerPoint bemutató</vt:lpstr>
      <vt:lpstr>Kritika a Honvédhuszárok, vagy a nagysarlói győzelem  című darabról</vt:lpstr>
      <vt:lpstr>Vahot Imre levele ifj. Lendvay Mártonhoz Pest, [1870]. </vt:lpstr>
      <vt:lpstr>                                            </vt:lpstr>
      <vt:lpstr>PowerPoint bemutató</vt:lpstr>
      <vt:lpstr>„Molnár apó”</vt:lpstr>
      <vt:lpstr>PowerPoint bemutató</vt:lpstr>
      <vt:lpstr>Bem hadjárata az oroszok ellen és a honvéd hadsereg </vt:lpstr>
      <vt:lpstr>PowerPoint bemutató</vt:lpstr>
      <vt:lpstr>PowerPoint bemutató</vt:lpstr>
      <vt:lpstr>Az 1898. március 15-i színházműsor</vt:lpstr>
      <vt:lpstr>PowerPoint bemutató</vt:lpstr>
      <vt:lpstr>Az Aranylakodalom fényképen megörökített jelenetei</vt:lpstr>
      <vt:lpstr>A Keresd a szived Krecsányi Ignác által készített rendezőpéldányába bekötött litográfia</vt:lpstr>
      <vt:lpstr>PowerPoint bemutató</vt:lpstr>
      <vt:lpstr>Kozma Andor: A szabadság ünnepére</vt:lpstr>
      <vt:lpstr>Beöthy László – Rákosi Viktor: Aranylakodalom</vt:lpstr>
      <vt:lpstr>Az Aranylakodalom zárójelenete</vt:lpstr>
      <vt:lpstr>                               Beöthy László – Rákosi Viktor:                                              Aranylakodalom</vt:lpstr>
      <vt:lpstr>Az öreg vándor Színmű két felvonásban</vt:lpstr>
      <vt:lpstr>PowerPoint bemutató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„…köztudattá vált eseményekhez mesét költeni nem háladatos dolog”</dc:title>
  <dc:creator>Szalisznyó Lilla</dc:creator>
  <cp:lastModifiedBy>Szalisznyó Lilla</cp:lastModifiedBy>
  <cp:revision>56</cp:revision>
  <dcterms:created xsi:type="dcterms:W3CDTF">2019-11-10T08:43:14Z</dcterms:created>
  <dcterms:modified xsi:type="dcterms:W3CDTF">2019-11-12T19:41:09Z</dcterms:modified>
</cp:coreProperties>
</file>