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B41A-9D30-408D-9FE6-61DE63258FEA}" type="datetimeFigureOut">
              <a:rPr lang="hu-HU" smtClean="0"/>
              <a:pPr/>
              <a:t>2020.10.29.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125F-707C-4821-8BC6-893080533F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B41A-9D30-408D-9FE6-61DE63258FEA}" type="datetimeFigureOut">
              <a:rPr lang="hu-HU" smtClean="0"/>
              <a:pPr/>
              <a:t>2020.10.29.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125F-707C-4821-8BC6-893080533F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B41A-9D30-408D-9FE6-61DE63258FEA}" type="datetimeFigureOut">
              <a:rPr lang="hu-HU" smtClean="0"/>
              <a:pPr/>
              <a:t>2020.10.29.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125F-707C-4821-8BC6-893080533F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B41A-9D30-408D-9FE6-61DE63258FEA}" type="datetimeFigureOut">
              <a:rPr lang="hu-HU" smtClean="0"/>
              <a:pPr/>
              <a:t>2020.10.29.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125F-707C-4821-8BC6-893080533F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B41A-9D30-408D-9FE6-61DE63258FEA}" type="datetimeFigureOut">
              <a:rPr lang="hu-HU" smtClean="0"/>
              <a:pPr/>
              <a:t>2020.10.29.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125F-707C-4821-8BC6-893080533F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B41A-9D30-408D-9FE6-61DE63258FEA}" type="datetimeFigureOut">
              <a:rPr lang="hu-HU" smtClean="0"/>
              <a:pPr/>
              <a:t>2020.10.29.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125F-707C-4821-8BC6-893080533F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B41A-9D30-408D-9FE6-61DE63258FEA}" type="datetimeFigureOut">
              <a:rPr lang="hu-HU" smtClean="0"/>
              <a:pPr/>
              <a:t>2020.10.29.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125F-707C-4821-8BC6-893080533F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B41A-9D30-408D-9FE6-61DE63258FEA}" type="datetimeFigureOut">
              <a:rPr lang="hu-HU" smtClean="0"/>
              <a:pPr/>
              <a:t>2020.10.29.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125F-707C-4821-8BC6-893080533F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B41A-9D30-408D-9FE6-61DE63258FEA}" type="datetimeFigureOut">
              <a:rPr lang="hu-HU" smtClean="0"/>
              <a:pPr/>
              <a:t>2020.10.29.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125F-707C-4821-8BC6-893080533F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B41A-9D30-408D-9FE6-61DE63258FEA}" type="datetimeFigureOut">
              <a:rPr lang="hu-HU" smtClean="0"/>
              <a:pPr/>
              <a:t>2020.10.29.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125F-707C-4821-8BC6-893080533F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B41A-9D30-408D-9FE6-61DE63258FEA}" type="datetimeFigureOut">
              <a:rPr lang="hu-HU" smtClean="0"/>
              <a:pPr/>
              <a:t>2020.10.29.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125F-707C-4821-8BC6-893080533F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1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3B41A-9D30-408D-9FE6-61DE63258FEA}" type="datetimeFigureOut">
              <a:rPr lang="hu-HU" smtClean="0"/>
              <a:pPr/>
              <a:t>2020.10.29.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8125F-707C-4821-8BC6-893080533F2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1683618"/>
          </a:xfrm>
        </p:spPr>
        <p:txBody>
          <a:bodyPr>
            <a:normAutofit fontScale="90000"/>
          </a:bodyPr>
          <a:lstStyle/>
          <a:p>
            <a:r>
              <a:rPr lang="hu-HU" sz="3100" b="1" dirty="0"/>
              <a:t>A megtisztulás aktusa a vízben, a hóban, a sárban – egy narratíva kompozíciós lehetőségei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1080120"/>
          </a:xfrm>
        </p:spPr>
        <p:txBody>
          <a:bodyPr>
            <a:normAutofit/>
          </a:bodyPr>
          <a:lstStyle/>
          <a:p>
            <a:r>
              <a:rPr lang="hu-HU" sz="2400" dirty="0" smtClean="0">
                <a:solidFill>
                  <a:schemeClr val="tx1"/>
                </a:solidFill>
              </a:rPr>
              <a:t>Csáth Géza: </a:t>
            </a:r>
            <a:r>
              <a:rPr lang="hu-HU" sz="2400" i="1" dirty="0" smtClean="0">
                <a:solidFill>
                  <a:schemeClr val="tx1"/>
                </a:solidFill>
              </a:rPr>
              <a:t>Tavaszi </a:t>
            </a:r>
            <a:r>
              <a:rPr lang="hu-HU" sz="2400" i="1" dirty="0" err="1" smtClean="0">
                <a:solidFill>
                  <a:schemeClr val="tx1"/>
                </a:solidFill>
              </a:rPr>
              <a:t>ouverture</a:t>
            </a:r>
            <a:endParaRPr lang="hu-HU" sz="2400" i="1" dirty="0">
              <a:solidFill>
                <a:schemeClr val="tx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51520" y="5373216"/>
            <a:ext cx="8712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Előadó:</a:t>
            </a:r>
          </a:p>
          <a:p>
            <a:pPr algn="ctr"/>
            <a:r>
              <a:rPr lang="hu-HU" b="1" dirty="0" smtClean="0"/>
              <a:t>Kis </a:t>
            </a:r>
            <a:r>
              <a:rPr lang="hu-HU" b="1" dirty="0" smtClean="0"/>
              <a:t>Petronella</a:t>
            </a:r>
          </a:p>
          <a:p>
            <a:pPr algn="ctr"/>
            <a:r>
              <a:rPr lang="hu-HU" sz="1600" b="1" dirty="0" smtClean="0"/>
              <a:t>PPKE Irodalomtudományi Doktori Iskola</a:t>
            </a:r>
          </a:p>
          <a:p>
            <a:pPr algn="ctr"/>
            <a:r>
              <a:rPr lang="hu-HU" sz="1600" b="1" dirty="0" smtClean="0"/>
              <a:t>kpetronella713@</a:t>
            </a:r>
            <a:r>
              <a:rPr lang="hu-HU" sz="1600" b="1" dirty="0" err="1" smtClean="0"/>
              <a:t>gmail.com</a:t>
            </a:r>
            <a:endParaRPr lang="hu-HU" sz="1600" b="1" dirty="0" smtClean="0"/>
          </a:p>
          <a:p>
            <a:pPr algn="ctr"/>
            <a:endParaRPr lang="hu-HU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267744" y="692696"/>
            <a:ext cx="47525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„Mimi: Madárdal, csendülő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bánatunk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megenyhül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... </a:t>
            </a:r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Rodolf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: Ah, tavasszal megvigasztal 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Napsugár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, virág! 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Mimi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: Ah, tavasszal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megvigasztal 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Napsugár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, madár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Mimi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: Csermely a völgy ölében...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Rodolf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: Csermely a völgy ölében... 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Mimi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Rodolf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: Langy szellő zúg a légben! 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lelkünk ha sebzett, 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Találunk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balzsamcseppet! 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Majd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akkor válunk, ha 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eljő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 a tavasz!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[...]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Mimi: Majd akkor váljunk, ha tavasz virul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Rodolf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: Ha a tavasz virul... 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Mimi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: Ó, tél, ne szűnj hát, 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Tavasz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, ó fel ne tűnj hát! 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Mimi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Rodolf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: Majd akkor válunk, ha a tavasz virul!”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339752" y="764704"/>
            <a:ext cx="47525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Bohémélet: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- Mimi halála előtt útja vánszorogva 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Rodolfhoz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 vezet, nála szeretne meghalni</a:t>
            </a:r>
          </a:p>
          <a:p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Tavaszi </a:t>
            </a:r>
            <a:r>
              <a:rPr lang="hu-HU" b="1" i="1" dirty="0" err="1" smtClean="0">
                <a:latin typeface="Times New Roman" pitchFamily="18" charset="0"/>
                <a:cs typeface="Times New Roman" pitchFamily="18" charset="0"/>
              </a:rPr>
              <a:t>ouverture</a:t>
            </a:r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- A főhős ott hal meg, ahová vágyott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Kibotorkált az utcára. Irtózatos érzés volt. Szaladni akart, de az izmai zsibbadtan megtagadták az engedelmességet. Ügyetlenül dülöngött ide-oda, és a járókelők között tátott szájjal bámult szerteszét.”</a:t>
            </a:r>
            <a:endParaRPr lang="hu-H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627784" y="1124744"/>
            <a:ext cx="42484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Útjuk során a forgatag és az embertömeg ábrázolása:</a:t>
            </a:r>
          </a:p>
          <a:p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Bohémélet: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„Mennyi ember! Szörnyűség! / Jó lesz belém fogóznod, / El ne maradj! / Csak siessünk innen el! / El, hamar! / Utat nekünk, uraim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!”</a:t>
            </a:r>
          </a:p>
          <a:p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Tavaszi </a:t>
            </a:r>
            <a:r>
              <a:rPr lang="hu-HU" b="1" i="1" dirty="0" err="1" smtClean="0">
                <a:latin typeface="Times New Roman" pitchFamily="18" charset="0"/>
                <a:cs typeface="Times New Roman" pitchFamily="18" charset="0"/>
              </a:rPr>
              <a:t>ouverture</a:t>
            </a:r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„De a tömeg nem engedte. Folyton az útjában állott, zajongott, az ellenkező irányba iparkodott. Az ökleivel igyekezett magának utat csinálni az emberáradatban, mely a gyárváros magas házai között hömpölygött.”</a:t>
            </a:r>
            <a:endParaRPr lang="hu-H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55776" y="692696"/>
            <a:ext cx="439248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Ismétlések:</a:t>
            </a:r>
          </a:p>
          <a:p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„Hová megy ez a sok ember? Hová mennek? Hiszen nem lehet máshová menni, csak oda, ahová én, csak oda jöhetnek ma, csak oda kell 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jönniök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!...”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Sietett, futott keresztül a sok, 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sok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 összekövezett utcán: várták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„Kenyeret, 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kenyeret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!”, „Tanulni, 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tanulni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!”</a:t>
            </a:r>
          </a:p>
          <a:p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Fokozások: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sietett, futott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hevesen, türelmetlenül”</a:t>
            </a:r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483768" y="116632"/>
            <a:ext cx="45365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Jelzőhalmozásos szerkezetek és felsorolások:</a:t>
            </a:r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S ő nem szívhatta magába az édes, hideg, langyos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levegőt.”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És ő belegázolt a sárba, a nedves, puha, barna, lélegző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földbe.”</a:t>
            </a:r>
          </a:p>
          <a:p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Állítások késleltetett kifejtése, pontosítása:</a:t>
            </a:r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Hallgatózott. Azt hallotta, hogy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[...]”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De még mindig sok volt a kő. A csúnya, kemény, ostoba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kő.”</a:t>
            </a:r>
          </a:p>
          <a:p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Dinamikai jelzések:</a:t>
            </a:r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halkan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igen csendesen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Cselekvések tempója vagy statikussága: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Megint szaladt néhány lépést, azután őrült gyorsasággal levetkőzött. Tépte magáról a ruhákat. [...] Összeesett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.”</a:t>
            </a:r>
            <a:endParaRPr lang="hu-H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55776" y="764704"/>
            <a:ext cx="439248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Sorkihagyások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szünetek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új gondolat bevezetésénél vagy az előző mondattal ellentétes jelentéstartalmat képező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állításoknál:</a:t>
            </a:r>
            <a:endParaRPr lang="hu-HU" b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De a tömeg nem engedte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De nem ment vele senki se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...”</a:t>
            </a:r>
          </a:p>
          <a:p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Három pont a mondatok végén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kitartott hangok, adott szó vagy mondatrész elnyújtása, súlyossága</a:t>
            </a:r>
          </a:p>
          <a:p>
            <a:endParaRPr lang="hu-HU" b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hu-HU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Hangutánzó szavak: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„a sárga hóvíz szaporán csörögve folyt a csatornákban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a város aszfaltba burkolt, összekövezett földje nagyokat lélegzik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a pocsolyákban apró hullámok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rezegnek</a:t>
            </a:r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„magába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szívta a természet leheletét, a föld sóhajtását, a tavasz csókját”</a:t>
            </a:r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123728" y="2276872"/>
            <a:ext cx="4968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Köszönöm a figyelmet!</a:t>
            </a:r>
            <a:endParaRPr lang="hu-H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195736" y="404664"/>
            <a:ext cx="47525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b="1" dirty="0">
                <a:latin typeface="Times New Roman" pitchFamily="18" charset="0"/>
                <a:cs typeface="Times New Roman" pitchFamily="18" charset="0"/>
              </a:rPr>
              <a:t>A hangok időbeli egymásutánját pedig a kottajegyek vízszintes vonalbeli, balról jobbra haladó egymás </a:t>
            </a:r>
            <a:r>
              <a:rPr lang="hu-HU" b="1" dirty="0" err="1">
                <a:latin typeface="Times New Roman" pitchFamily="18" charset="0"/>
                <a:cs typeface="Times New Roman" pitchFamily="18" charset="0"/>
              </a:rPr>
              <a:t>utánjával</a:t>
            </a:r>
            <a:r>
              <a:rPr lang="hu-HU" b="1" dirty="0">
                <a:latin typeface="Times New Roman" pitchFamily="18" charset="0"/>
                <a:cs typeface="Times New Roman" pitchFamily="18" charset="0"/>
              </a:rPr>
              <a:t> jelöljük. (Ezen utóbbi momentum azonos a beszéd lejegyzésére Európában használt módszerrel, ahol a hangok időbeli egymásutánját a betűknek – a beszéd kottajeleinek – a vízszintes vonalon balról jobbra haladó térbeli egymásutánjával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jelezzük.)”</a:t>
            </a:r>
          </a:p>
          <a:p>
            <a:pPr algn="just"/>
            <a:endParaRPr lang="hu-HU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/Csáth Géza: </a:t>
            </a:r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A zeneértés nyelvtana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hu-H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627784" y="404664"/>
            <a:ext cx="43204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b="1" dirty="0">
                <a:latin typeface="Times New Roman" pitchFamily="18" charset="0"/>
                <a:cs typeface="Times New Roman" pitchFamily="18" charset="0"/>
              </a:rPr>
              <a:t>olyan művészet, amelynek gyökerei a nyelvi kommunikáció hangzó-expresszív, dinamikus és gesztusmozzanataiba kapaszkodnak. A zene és a kommunikatív (szó)nyelv, mondhatnánk így is, egy közös nyelvi tőre van visszavezetve; ahogy a beszéd „zenei” dimenziójában szavak nélkül fejezünk ki és közlünk érzelmeket, úgy a zene – állítja e toposz – átveszi és kifinomultabbá teszi a nyelvi kommunikáció e fogalmak nélküli dimenzióját azáltal, hogy a történelmi fejlődés során a fogalmi dimenzióra redukálódó szónyelvről mindinkább lehasítja a hangzó-expresszív funkciót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endParaRPr lang="hu-HU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hu-HU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Albrecht 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Wellmer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hu-H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339752" y="620688"/>
            <a:ext cx="46085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„[...] </a:t>
            </a:r>
            <a:r>
              <a:rPr lang="hu-HU" b="1" dirty="0">
                <a:latin typeface="Times New Roman" pitchFamily="18" charset="0"/>
                <a:cs typeface="Times New Roman" pitchFamily="18" charset="0"/>
              </a:rPr>
              <a:t>mind a nyelv, mind a zene artikulált hangok megszerkesztett összefüggésének mutatkozik. Sőt, e megszerkesztettség mikéntje között is vonható párhuzam: a zenei formatan és a nyelv grammatikai-szintaktikai egységeit jelölő kategóriák egy része azonos: mondat, előtag, utótag, periódus, fél periódus, kérdés, válasz stb. Hogy e kategóriák mindkét területen használatosak, annak történeti oka van, az európai zene tudniillik kezdettől fogva a nyelvtől kapta a legmeghatározóbb inspirációkat mind szintaktikai (»logikai«), mind retorikai tekintetben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endParaRPr lang="hu-HU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Csobó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 Péter György/</a:t>
            </a:r>
            <a:endParaRPr lang="hu-H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267744" y="476672"/>
            <a:ext cx="46805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b="1" dirty="0">
              <a:latin typeface="Times New Roman" pitchFamily="18" charset="0"/>
              <a:cs typeface="Times New Roman" pitchFamily="18" charset="0"/>
            </a:endParaRPr>
          </a:p>
          <a:p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b="1" dirty="0">
                <a:latin typeface="Times New Roman" pitchFamily="18" charset="0"/>
                <a:cs typeface="Times New Roman" pitchFamily="18" charset="0"/>
              </a:rPr>
              <a:t>A hangok beszédképessége más jellegű, mint a szavaké. A zenéé önállótlanabb és homályosabb. Ám egyébiránt a zene nyelve nagyon is felér a szónyelvvel. Ott folytatja, ahová a szónyelv már nem ér el; a lelki életnek azokat a legapróbb és legerőteljesebb rezdüléseit, amelyek felett a költő csak hosszadalmas körülírásokban és csak hozzávetőlegesen képes úrrá lenni, a zeneszerző egy szempillantás alatt, teljes egészükben és sajátosságukban megragadja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endParaRPr lang="hu-HU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/Hermann 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Kretzschmar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hu-H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339752" y="764704"/>
            <a:ext cx="47525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b="1" dirty="0">
                <a:latin typeface="Times New Roman" pitchFamily="18" charset="0"/>
                <a:cs typeface="Times New Roman" pitchFamily="18" charset="0"/>
              </a:rPr>
              <a:t>A zenében nem (többnyire egyértelmű referenciával bíró) képzetek játéka zajlik, hanem olyan logikai elemeké (tételezés, identitás, hasonlóság, ellentmondás, rész – egész stb.), amelyek végül mégsem állnak össze (a </a:t>
            </a:r>
            <a:r>
              <a:rPr lang="hu-HU" b="1" dirty="0" err="1">
                <a:latin typeface="Times New Roman" pitchFamily="18" charset="0"/>
                <a:cs typeface="Times New Roman" pitchFamily="18" charset="0"/>
              </a:rPr>
              <a:t>diszkurzív</a:t>
            </a:r>
            <a:r>
              <a:rPr lang="hu-HU" b="1" dirty="0">
                <a:latin typeface="Times New Roman" pitchFamily="18" charset="0"/>
                <a:cs typeface="Times New Roman" pitchFamily="18" charset="0"/>
              </a:rPr>
              <a:t> nyelvben megszokott) ítéletekké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algn="just"/>
            <a:endParaRPr lang="hu-HU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Csobó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 Péter György/</a:t>
            </a:r>
            <a:endParaRPr lang="hu-H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267744" y="620688"/>
            <a:ext cx="46805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u="sng" dirty="0" smtClean="0">
                <a:latin typeface="Times New Roman" pitchFamily="18" charset="0"/>
                <a:cs typeface="Times New Roman" pitchFamily="18" charset="0"/>
              </a:rPr>
              <a:t>Párhuzamok:</a:t>
            </a:r>
          </a:p>
          <a:p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Bohémélet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Tx/>
              <a:buChar char="-"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 dermesztő tél</a:t>
            </a:r>
          </a:p>
          <a:p>
            <a:pPr>
              <a:buFontTx/>
              <a:buChar char="-"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 Marcel ujjai lefagynak festés közben</a:t>
            </a:r>
          </a:p>
          <a:p>
            <a:pPr>
              <a:buFontTx/>
              <a:buChar char="-"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Rodolf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 Párizs füstölgő kéményeit kémleli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- arról beszélgetnek, hogy hamarosan megfagynak vagy éhen pusztulnak</a:t>
            </a:r>
          </a:p>
          <a:p>
            <a:endParaRPr lang="hu-H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Tavaszi </a:t>
            </a:r>
            <a:r>
              <a:rPr lang="hu-HU" b="1" i="1" dirty="0" err="1" smtClean="0">
                <a:latin typeface="Times New Roman" pitchFamily="18" charset="0"/>
                <a:cs typeface="Times New Roman" pitchFamily="18" charset="0"/>
              </a:rPr>
              <a:t>ouverture</a:t>
            </a:r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hu-HU" b="1" dirty="0">
                <a:latin typeface="Times New Roman" pitchFamily="18" charset="0"/>
                <a:cs typeface="Times New Roman" pitchFamily="18" charset="0"/>
              </a:rPr>
              <a:t>„A tél november óta semmit se engedett. A háziasszonyok panaszkodtak, hogy képtelenség győzni a fűtést. Naponkint hírt lehetett hallani megfagyott emberekről.”</a:t>
            </a:r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051720" y="260648"/>
            <a:ext cx="496855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Bohémélet: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Mimi tüdőbeteg, egyre többet köhög, majd belehal a betegségbe</a:t>
            </a:r>
          </a:p>
          <a:p>
            <a:endParaRPr lang="hu-H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Tavaszi </a:t>
            </a:r>
            <a:r>
              <a:rPr lang="hu-HU" b="1" i="1" dirty="0" err="1" smtClean="0">
                <a:latin typeface="Times New Roman" pitchFamily="18" charset="0"/>
                <a:cs typeface="Times New Roman" pitchFamily="18" charset="0"/>
              </a:rPr>
              <a:t>ouverture</a:t>
            </a:r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hu-HU" b="1" dirty="0">
                <a:latin typeface="Times New Roman" pitchFamily="18" charset="0"/>
                <a:cs typeface="Times New Roman" pitchFamily="18" charset="0"/>
              </a:rPr>
              <a:t>„Azt hallotta, hogy a város aszfaltba burkolt, összekövezett földje nagyokat lélegzik, ott alól; hevesen,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türelmetlenül.” </a:t>
            </a:r>
            <a:r>
              <a:rPr lang="hu-HU" b="1" dirty="0">
                <a:latin typeface="Times New Roman" pitchFamily="18" charset="0"/>
                <a:cs typeface="Times New Roman" pitchFamily="18" charset="0"/>
              </a:rPr>
              <a:t>– „S ő nem szívhatta magába az édes, hideg, langyos levegőt. Ellopták tőle az emberek, a házak, a kőszénfüst, a zaj.”  </a:t>
            </a:r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b="1" dirty="0">
                <a:latin typeface="Times New Roman" pitchFamily="18" charset="0"/>
                <a:cs typeface="Times New Roman" pitchFamily="18" charset="0"/>
              </a:rPr>
              <a:t>Lázban égve, kipirult arccal, lihegve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rohant.” </a:t>
            </a:r>
            <a:r>
              <a:rPr lang="hu-HU" b="1" dirty="0">
                <a:latin typeface="Times New Roman" pitchFamily="18" charset="0"/>
                <a:cs typeface="Times New Roman" pitchFamily="18" charset="0"/>
              </a:rPr>
              <a:t>– „És ő belegázolt a sárba, a nedves, puha, barna, lélegző földbe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algn="just"/>
            <a:endParaRPr lang="hu-H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b="1" dirty="0">
                <a:latin typeface="Times New Roman" pitchFamily="18" charset="0"/>
                <a:cs typeface="Times New Roman" pitchFamily="18" charset="0"/>
              </a:rPr>
              <a:t>„Görcsösen hullámzott a mellkasa, ez a kicsiny, görnyedő, kicsinyes munkában elcsenevészedett szánalmas mellkosár – és szítta a tüdejébe a tavaszt telhetetlenül. Többet... Többet... Többet. A tüdő megtelt – még többet... [...] a melegedő, belül dübörgő, megfiatalodó föld magához szorította kihűlt testét.”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483768" y="260648"/>
            <a:ext cx="45365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Látom mégis, milyen szép az ég. / Az illatos, a bájos, bűvös tavasz ha 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eljő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, rám száll a napnak első langyos 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sugára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, / Száll első langyos 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sugára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, / S a rózsák virágcserepekben / Nyílnak a napsugártól... / Az édes illat vidáman árad... / A rózsa, melyet hímzek, akármi színes, / De jaj, illata nincsen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!...”</a:t>
            </a:r>
          </a:p>
          <a:p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1206</Words>
  <Application>Microsoft Office PowerPoint</Application>
  <PresentationFormat>Diavetítés a képernyőre (4:3 oldalarány)</PresentationFormat>
  <Paragraphs>143</Paragraphs>
  <Slides>16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Office-téma</vt:lpstr>
      <vt:lpstr>A megtisztulás aktusa a vízben, a hóban, a sárban – egy narratíva kompozíciós lehetőségei 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megtisztulás aktusa a vízben, a hóban, a sárban – egy narratíva kompozíciós lehetőségei </dc:title>
  <dc:creator>Petra</dc:creator>
  <cp:lastModifiedBy>Petra</cp:lastModifiedBy>
  <cp:revision>42</cp:revision>
  <dcterms:created xsi:type="dcterms:W3CDTF">2020-10-28T16:57:09Z</dcterms:created>
  <dcterms:modified xsi:type="dcterms:W3CDTF">2020-10-29T11:31:37Z</dcterms:modified>
</cp:coreProperties>
</file>