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sldIdLst>
    <p:sldId id="257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9" r:id="rId16"/>
    <p:sldId id="298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262" r:id="rId34"/>
  </p:sldIdLst>
  <p:sldSz cx="10298113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990000"/>
    <a:srgbClr val="DEE5A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08" y="-462"/>
      </p:cViewPr>
      <p:guideLst>
        <p:guide orient="horz" pos="2160"/>
        <p:guide pos="3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85800" y="1219200"/>
            <a:ext cx="8926513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232025" y="3962400"/>
            <a:ext cx="733266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30288" y="1524000"/>
            <a:ext cx="8585200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hu-HU" altLang="en-US"/>
              <a:t>Mintacím szerkesztése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32025" y="3962400"/>
            <a:ext cx="7380288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hu-HU" altLang="en-US"/>
              <a:t>Alcím mintájának szerkesztése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7900" y="6243638"/>
            <a:ext cx="326231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0288" y="6243638"/>
            <a:ext cx="24034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4EDAF-E837-4DE5-AA4F-F10203B21138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68C67-0DAA-4530-9F01-F874EBB92A8D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467600" y="277813"/>
            <a:ext cx="2316163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14350" y="277813"/>
            <a:ext cx="680085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46A49-05BA-454F-8D22-C7160778F62B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E1FE9-0E84-4A12-A6C1-E2E638D2426E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53475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53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EFF33-1C65-4749-B088-F0F30F20BA48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7713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24463" y="1600200"/>
            <a:ext cx="45593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4559-221D-4474-9258-28E4F1701F78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694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513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513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30813" y="1535113"/>
            <a:ext cx="45529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30813" y="2174875"/>
            <a:ext cx="45529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65A9B-C195-44C9-8CBC-6BDC44A20080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DF47E-1128-4ADA-AA6D-773D351BDB20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9CD25-F829-4A5E-979B-FD7211F106CC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9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25900" y="273050"/>
            <a:ext cx="5757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9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1594A-7896-4000-979A-106701B6DBDD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7713" y="4800600"/>
            <a:ext cx="618013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017713" y="612775"/>
            <a:ext cx="618013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017713" y="5367338"/>
            <a:ext cx="618013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37486-9469-4095-9310-87F2ABF1EB00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7813"/>
            <a:ext cx="926941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69413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3638"/>
            <a:ext cx="240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7900" y="6248400"/>
            <a:ext cx="326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+mj-lt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81875" y="6237288"/>
            <a:ext cx="240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+mj-lt"/>
              </a:defRPr>
            </a:lvl1pPr>
          </a:lstStyle>
          <a:p>
            <a:pPr>
              <a:defRPr/>
            </a:pPr>
            <a:fld id="{5255882D-CD65-4930-858B-61B29C6AEB0E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  <p:sp>
        <p:nvSpPr>
          <p:cNvPr id="15367" name="Freeform 7"/>
          <p:cNvSpPr>
            <a:spLocks noChangeArrowheads="1"/>
          </p:cNvSpPr>
          <p:nvPr/>
        </p:nvSpPr>
        <p:spPr bwMode="auto">
          <a:xfrm>
            <a:off x="428625" y="228600"/>
            <a:ext cx="9269413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514350" y="6172200"/>
            <a:ext cx="926941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zilla.com/nodes/29286-harvester-clipar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publicdomain/zero/1.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zilla.com/nodes/23232-tractor-with-planter-clipart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publicdomain/zero/1.0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a7.sk/x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mailto:mia@mek.oszk.hu" TargetMode="External"/><Relationship Id="rId4" Type="http://schemas.openxmlformats.org/officeDocument/2006/relationships/hyperlink" Target="https://webarchivum.oszk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rchivum.oszk.h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rakoczi2019.webarchivum.oszk.hu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6425" y="280988"/>
            <a:ext cx="9083675" cy="2500312"/>
          </a:xfrm>
        </p:spPr>
        <p:txBody>
          <a:bodyPr anchor="b">
            <a:spAutoFit/>
          </a:bodyPr>
          <a:lstStyle/>
          <a:p>
            <a:pPr eaLnBrk="1" hangingPunct="1">
              <a:spcAft>
                <a:spcPct val="100000"/>
              </a:spcAft>
              <a:defRPr/>
            </a:pPr>
            <a:r>
              <a:rPr lang="hu-HU" sz="3600" dirty="0" smtClean="0">
                <a:latin typeface="Arial" charset="0"/>
              </a:rPr>
              <a:t>Drótos László</a:t>
            </a:r>
            <a:br>
              <a:rPr lang="hu-HU" sz="3600" dirty="0" smtClean="0">
                <a:latin typeface="Arial" charset="0"/>
              </a:rPr>
            </a:br>
            <a:r>
              <a:rPr lang="hu-HU" sz="1200" dirty="0" smtClean="0">
                <a:latin typeface="Arial" charset="0"/>
              </a:rPr>
              <a:t/>
            </a:r>
            <a:br>
              <a:rPr lang="hu-HU" sz="1200" dirty="0" smtClean="0">
                <a:latin typeface="Arial" charset="0"/>
              </a:rPr>
            </a:br>
            <a:r>
              <a:rPr lang="hu-HU" sz="5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Az OSZK </a:t>
            </a:r>
            <a:br>
              <a:rPr lang="hu-HU" sz="5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55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webarchívumának</a:t>
            </a:r>
            <a:r>
              <a:rPr lang="hu-HU" sz="55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újdonságai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9038" y="3284538"/>
            <a:ext cx="7894637" cy="2736850"/>
          </a:xfrm>
        </p:spPr>
        <p:txBody>
          <a:bodyPr>
            <a:sp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hu-HU" sz="3400" smtClean="0">
                <a:solidFill>
                  <a:schemeClr val="tx2"/>
                </a:solidFill>
              </a:rPr>
              <a:t>„404 Not Found – </a:t>
            </a:r>
            <a:br>
              <a:rPr lang="hu-HU" sz="3400" smtClean="0">
                <a:solidFill>
                  <a:schemeClr val="tx2"/>
                </a:solidFill>
              </a:rPr>
            </a:br>
            <a:r>
              <a:rPr lang="hu-HU" sz="3400" smtClean="0">
                <a:solidFill>
                  <a:schemeClr val="tx2"/>
                </a:solidFill>
              </a:rPr>
              <a:t>Ki őrzi meg az internetet?” </a:t>
            </a:r>
            <a:br>
              <a:rPr lang="hu-HU" sz="3400" smtClean="0">
                <a:solidFill>
                  <a:schemeClr val="tx2"/>
                </a:solidFill>
              </a:rPr>
            </a:br>
            <a:r>
              <a:rPr lang="hu-HU" sz="3400" smtClean="0">
                <a:solidFill>
                  <a:schemeClr val="tx2"/>
                </a:solidFill>
              </a:rPr>
              <a:t>workshop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hu-HU" sz="1200" smtClean="0">
              <a:solidFill>
                <a:schemeClr val="tx2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hu-HU" sz="2600" smtClean="0">
                <a:solidFill>
                  <a:schemeClr val="tx2"/>
                </a:solidFill>
              </a:rPr>
              <a:t>Országos Széchényi Könyvtár</a:t>
            </a:r>
            <a:br>
              <a:rPr lang="hu-HU" sz="2600" smtClean="0">
                <a:solidFill>
                  <a:schemeClr val="tx2"/>
                </a:solidFill>
              </a:rPr>
            </a:br>
            <a:r>
              <a:rPr lang="hu-HU" sz="2600" smtClean="0">
                <a:solidFill>
                  <a:schemeClr val="tx2"/>
                </a:solidFill>
              </a:rPr>
              <a:t>Budapest, 2020. december 2.</a:t>
            </a:r>
          </a:p>
        </p:txBody>
      </p:sp>
      <p:pic>
        <p:nvPicPr>
          <p:cNvPr id="3076" name="Picture 9" descr="http://mek.oszk.hu/html/kepek/oszk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4375" y="344488"/>
            <a:ext cx="2620963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6963" y="1268413"/>
            <a:ext cx="648970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Terméseredmények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4895850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gyarapodás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tematikus gyűjtemények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periodikák </a:t>
            </a:r>
            <a:r>
              <a:rPr lang="hu-HU" sz="2200" i="1">
                <a:effectLst/>
              </a:rPr>
              <a:t>(2020-11-19)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nyilvántartott: 5284 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aratott: 4996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2020-ban felvett: 552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kiemelt: települési, határon túli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negyedéves aratás </a:t>
            </a:r>
            <a:r>
              <a:rPr lang="hu-HU" sz="2200" i="1">
                <a:effectLst/>
              </a:rPr>
              <a:t>(egy kimaradt)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3DBC9300-D0CA-4BA8-96AD-5BAADF6EDF85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10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/>
          <a:srcRect t="1009" r="4323"/>
          <a:stretch>
            <a:fillRect/>
          </a:stretch>
        </p:blipFill>
        <p:spPr bwMode="auto">
          <a:xfrm>
            <a:off x="4068763" y="1125538"/>
            <a:ext cx="5832475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Terméseredmények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41338" y="1628775"/>
            <a:ext cx="489585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gyarapodás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tematikus gyűjtemények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periodikák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híroldalak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18 különféle hírforrás</a:t>
            </a:r>
            <a:br>
              <a:rPr lang="hu-HU" sz="2200">
                <a:effectLst/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címlap és előző napi hírek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>
                <a:effectLst/>
              </a:rPr>
              <a:t>böngészőn keresztül (Brozzler)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videó kizárási probléma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megjelenítési gondok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AB735A0B-98E1-4BBF-9902-87AF04FA03F5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11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10D1F78A-7507-47A1-9645-327E6AC8E9F5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12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620713"/>
            <a:ext cx="6096000" cy="4878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6963" y="1125538"/>
            <a:ext cx="6096000" cy="487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DE608FCC-80A5-499E-875F-334890F17BF0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13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76250"/>
            <a:ext cx="6096000" cy="487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2863" y="1052513"/>
            <a:ext cx="6096000" cy="487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2"/>
          <a:srcRect r="13939"/>
          <a:stretch>
            <a:fillRect/>
          </a:stretch>
        </p:blipFill>
        <p:spPr bwMode="auto">
          <a:xfrm>
            <a:off x="5437188" y="1196975"/>
            <a:ext cx="4608512" cy="4071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Terméseredmények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41338" y="1628775"/>
            <a:ext cx="6551612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gyarapodás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tematikus gyűjtemények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periodikák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híroldalak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közösségi média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Instagram: 717 fiók (110 ezer poszt)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kb. féléves frissítési ütemezés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Facebook: kb. 850 oldal idővonala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ebből 147 könyvtári (30 ezer poszt)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„videófelvétel” (Webrecorder, Conifer)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mentési, indexelési és megjelenítési problémák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7DEB543C-033F-499C-9B03-6A0D5ED515D4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14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9069451B-D982-48F5-9FC8-39EEB5384E7C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15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404813"/>
            <a:ext cx="6704013" cy="5362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0700" y="692150"/>
            <a:ext cx="6708775" cy="5367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35B2367A-136A-4DD9-A755-AC5BFB3F0440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16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476250"/>
            <a:ext cx="6708775" cy="5367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6963" y="620713"/>
            <a:ext cx="6146800" cy="5432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Terméseredmények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41338" y="1628775"/>
            <a:ext cx="655161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gyarapodás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tematikus gyűjtemények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periodikák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híroldalak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közösségi média</a:t>
            </a: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esemény-alapú gyűjtések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Rákóczi emlékév, Trianon 100, 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nyári olimpia, koronavírus, 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egyedi cikkek, rovatok, címkék 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heti vagy havi aratási ütemezés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2A000EED-5095-48D6-92F4-031E07B2CDF6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17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341438"/>
            <a:ext cx="54133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Terméseredmények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80645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gyarapodás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tematikus gyűjtemények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periodikák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híroldalak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közösségi média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esemény-alapú gyűjtések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webtér aratások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2019 végén, 2020 nyarán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utóbbi: 270 ezer seed URL,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46 millió letöltött URL, ebből 22 millió új, 2.4 TB összméret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EFAF7DEE-F95B-4863-88A4-5D13518C370A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18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1268413"/>
            <a:ext cx="5832475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Mezőgazdasági gépek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541338" y="1628775"/>
            <a:ext cx="3600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adminisztrátori felület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AE93A1F6-D3A4-4A52-A4FF-09269AD8CDAD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19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0700" y="2060575"/>
            <a:ext cx="6697663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60700" y="2133600"/>
            <a:ext cx="68421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381875" y="5516563"/>
            <a:ext cx="255746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100">
                <a:effectLst/>
              </a:rPr>
              <a:t>A kép forrása: </a:t>
            </a:r>
            <a:r>
              <a:rPr lang="hu-HU" sz="1100">
                <a:effectLst/>
                <a:hlinkClick r:id="rId3"/>
              </a:rPr>
              <a:t>OpenClipart</a:t>
            </a:r>
            <a:r>
              <a:rPr lang="hu-HU" sz="1100">
                <a:effectLst/>
              </a:rPr>
              <a:t/>
            </a:r>
            <a:br>
              <a:rPr lang="hu-HU" sz="1100">
                <a:effectLst/>
              </a:rPr>
            </a:br>
            <a:r>
              <a:rPr lang="hu-HU" sz="1100">
                <a:effectLst/>
              </a:rPr>
              <a:t>Készítője: cyberscooty</a:t>
            </a:r>
            <a:br>
              <a:rPr lang="hu-HU" sz="1100">
                <a:effectLst/>
              </a:rPr>
            </a:br>
            <a:r>
              <a:rPr lang="hu-HU" sz="1100">
                <a:effectLst/>
              </a:rPr>
              <a:t>Jogi státusza: </a:t>
            </a:r>
            <a:r>
              <a:rPr lang="hu-HU" sz="1100">
                <a:effectLst/>
                <a:hlinkClick r:id="rId4"/>
              </a:rPr>
              <a:t>Public Domain License</a:t>
            </a:r>
            <a:endParaRPr lang="hu-HU" sz="1100">
              <a:effectLst/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Határszemle és aratási gyorsjelentés</a:t>
            </a:r>
            <a:r>
              <a:rPr lang="hu-HU" b="1">
                <a:effectLst/>
              </a:rPr>
              <a:t> 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541338" y="1628775"/>
            <a:ext cx="360045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vidékfejlesztés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terméseredmények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mezőgazdasági gépek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agrármarketing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külkapcsolatok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vetéstervek</a:t>
            </a:r>
          </a:p>
          <a:p>
            <a:pPr>
              <a:spcBef>
                <a:spcPct val="50000"/>
              </a:spcBef>
            </a:pPr>
            <a:endParaRPr lang="hu-HU" sz="2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7E43C390-36FE-48F9-A984-1961786E3A84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/>
          <a:srcRect b="4036"/>
          <a:stretch>
            <a:fillRect/>
          </a:stretch>
        </p:blipFill>
        <p:spPr bwMode="auto">
          <a:xfrm>
            <a:off x="3924300" y="1341438"/>
            <a:ext cx="60960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Mezőgazdasági gépek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3887787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adminisztrátori felület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egyedi aratások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Web Curator Tool,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Heritrix, HTTrack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csak a nyilvános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gyűjteményhez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0B433F42-93FC-41DF-ACC6-02011C955F75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20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Mezőgazdasági gépek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3887787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adminisztrátori felület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egyedi aratások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tömeges aratások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„Kaptafa” + Heritrix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oldalképkészítés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saját fejlesztések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csak a zárt gyűjteményhez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3B8168CA-8E73-4FB6-9A45-3C781DE00FDA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21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9713" y="333375"/>
            <a:ext cx="3084512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Mezőgazdasági gépek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3887787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adminisztrátori felület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egyedi aratások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tömeges aratások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virtuális gépek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/>
              </a:rPr>
              <a:t>  teszteléshez, oktatáshoz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Web Curator Tool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Webrecorder Desktop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Brozzler, PyWb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115C2F81-9AB8-42A2-9A70-C98A05B7D5E4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22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7325" y="1357313"/>
            <a:ext cx="5976938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Mezőgazdasági gépek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359886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adminisztrátori felület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egyedi aratások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tömeges aratások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virtuális gépek</a:t>
            </a: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SolrWayback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/>
              </a:rPr>
              <a:t>  dán fejlesztés 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magyar tesztelés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teljes szövegű kereső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képkereső 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adatelemző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0617ECAC-4712-47BD-9D63-73205E3F3A92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23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0350" y="1052513"/>
            <a:ext cx="5688013" cy="5059362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7ACC19E0-6193-4BAE-82B3-2F88A827D4D7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24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20713"/>
            <a:ext cx="9145587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684213" y="4868863"/>
            <a:ext cx="2520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Szófelhő készítése adott doménen előforduló szavakból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01C3344B-ABD8-4ADE-8E54-A4A1FD043CCC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25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9275" y="549275"/>
            <a:ext cx="6740525" cy="539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612775" y="765175"/>
            <a:ext cx="22320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</a:rPr>
              <a:t>Digitális fotók térképre vetítése a fájlokban levő GPS koordináták alapján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3588" y="1492250"/>
            <a:ext cx="5299075" cy="4529138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ffectLst/>
        </p:spPr>
      </p:pic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Mezőgazdasági gépek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4319587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45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adminisztrátori felület</a:t>
            </a:r>
          </a:p>
          <a:p>
            <a:pPr>
              <a:spcBef>
                <a:spcPct val="45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egyedi aratások</a:t>
            </a:r>
          </a:p>
          <a:p>
            <a:pPr>
              <a:spcBef>
                <a:spcPct val="45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tömeges aratások</a:t>
            </a:r>
          </a:p>
          <a:p>
            <a:pPr>
              <a:spcBef>
                <a:spcPct val="45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virtuális gépek</a:t>
            </a:r>
          </a:p>
          <a:p>
            <a:pPr>
              <a:spcBef>
                <a:spcPct val="45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SolrWayback</a:t>
            </a:r>
          </a:p>
          <a:p>
            <a:pPr>
              <a:spcBef>
                <a:spcPct val="45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metaadat keresők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saját fejlesztés a honlapon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keresés és böngészés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nyilvános gyűjtemény (XML)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zárt archívum (Google táblák)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oldalképek, IA linkek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A077F8D3-F1BB-4D4F-9AB3-1A838EFE5915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26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Agrármarketing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36004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akkreditált tanfolyam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/>
              </a:rPr>
              <a:t>  Könyvtári Intézet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legutóbb: 2020 február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az őszi elmaradt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távoktatási formában is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217CAC53-D0B9-43DB-B4BB-13FE1AE35EB8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27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2"/>
          <a:srcRect t="423"/>
          <a:stretch>
            <a:fillRect/>
          </a:stretch>
        </p:blipFill>
        <p:spPr bwMode="auto">
          <a:xfrm>
            <a:off x="3924300" y="1125538"/>
            <a:ext cx="5832475" cy="49609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Agrármarketing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360045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akkreditált tanfolyam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középiskolás tananyag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/>
              </a:rPr>
              <a:t>  személyes és intézményi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internet archiválás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fejlesztés alatt...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606E1DD6-9A49-4055-8151-86ACC530E2B6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28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2"/>
          <a:srcRect t="600"/>
          <a:stretch>
            <a:fillRect/>
          </a:stretch>
        </p:blipFill>
        <p:spPr bwMode="auto">
          <a:xfrm>
            <a:off x="3997325" y="2565400"/>
            <a:ext cx="606425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Agrármarketing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676751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akkreditált tanfolyam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középiskolás tananyag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publikációk, előadások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/>
              </a:rPr>
              <a:t>  hazai és külföldi szaklapok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(Emerald „Literati Award”)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Networkshop előadás és tutorial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cikk a Mercuriusban az eddigi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404-es rendezvényekről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médiaszereplések, sajtóhírek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9627F9E3-8F1A-4958-9F33-01307B0EE9E4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29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981075"/>
            <a:ext cx="3648075" cy="502602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225" y="2997200"/>
            <a:ext cx="129540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Vidékfejlesztés</a:t>
            </a:r>
            <a:r>
              <a:rPr lang="hu-HU" b="1">
                <a:effectLst/>
              </a:rPr>
              <a:t> 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41338" y="1628775"/>
            <a:ext cx="3600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önálló osztály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136096B3-EAD5-49B1-870F-5C21EA81DC3A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3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25" y="1052513"/>
            <a:ext cx="662463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5653088" y="4797425"/>
            <a:ext cx="1223962" cy="576263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Külkapcsolatok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640715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International Internet 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Preservation Consortium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/>
              </a:rPr>
              <a:t>  online közgyűlés és konferencia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webináriumok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oktatási munkacsoport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IIPC blog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címlisták megosztása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kérdőívek (BESOCIAL)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interjú (COVID)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videóüdvözlet (spanyol archívum)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2593ED55-2B88-463A-A2E9-B98281600A9C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30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981075"/>
            <a:ext cx="3811588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Külkapcsolatok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64071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International Internet 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Preservation Consortium</a:t>
            </a:r>
            <a:endParaRPr lang="hu-HU" sz="2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WARCNet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>
                <a:effectLst/>
              </a:rPr>
              <a:t>Aarhus University (Dánia)</a:t>
            </a:r>
            <a:br>
              <a:rPr lang="hu-HU">
                <a:effectLst/>
              </a:rPr>
            </a:br>
            <a:r>
              <a:rPr lang="hu-HU">
                <a:effectLst/>
              </a:rPr>
              <a:t>   webarchívumok kutatási hasznosítása</a:t>
            </a:r>
            <a:br>
              <a:rPr lang="hu-HU">
                <a:effectLst/>
              </a:rPr>
            </a:br>
            <a:r>
              <a:rPr lang="hu-HU">
                <a:effectLst/>
              </a:rPr>
              <a:t>   részvétel az egyik munkacsoportban</a:t>
            </a:r>
            <a:br>
              <a:rPr lang="hu-HU">
                <a:effectLst/>
              </a:rPr>
            </a:br>
            <a:r>
              <a:rPr lang="hu-HU">
                <a:effectLst/>
              </a:rPr>
              <a:t>   WARCnet Papers (mikroadatok javaslat)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74BFC402-ED03-45E2-A7E7-4F1AD27D2A7B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31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2"/>
          <a:srcRect r="2835"/>
          <a:stretch>
            <a:fillRect/>
          </a:stretch>
        </p:blipFill>
        <p:spPr bwMode="auto">
          <a:xfrm>
            <a:off x="5076825" y="1773238"/>
            <a:ext cx="5040313" cy="416877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Vetéstervek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541338" y="1406525"/>
            <a:ext cx="5040312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új munkatársak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új részgyűjtemények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gyűjtőkör és belső szabályzat 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engedélyeztetés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metaadatnyilvántartás (OTR)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27F489F7-669C-4147-87B8-254E083A7E66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32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5149850" y="1406525"/>
            <a:ext cx="475297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OKP kapcsolódások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dedikált munkaállomások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Internet Archive előfizetés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közép-európai együttműködés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hazai együttműködések</a:t>
            </a:r>
            <a:endParaRPr lang="hu-HU" sz="2200">
              <a:effectLst/>
            </a:endParaRPr>
          </a:p>
        </p:txBody>
      </p:sp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3716338"/>
            <a:ext cx="6323012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7237413" y="5664200"/>
            <a:ext cx="25574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100">
                <a:effectLst/>
              </a:rPr>
              <a:t>A kép forrása: </a:t>
            </a:r>
            <a:r>
              <a:rPr lang="hu-HU" sz="1100">
                <a:effectLst/>
                <a:hlinkClick r:id="rId3"/>
              </a:rPr>
              <a:t>OpenClipart</a:t>
            </a:r>
            <a:r>
              <a:rPr lang="hu-HU" sz="1100">
                <a:effectLst/>
              </a:rPr>
              <a:t/>
            </a:r>
            <a:br>
              <a:rPr lang="hu-HU" sz="1100">
                <a:effectLst/>
              </a:rPr>
            </a:br>
            <a:r>
              <a:rPr lang="hu-HU" sz="1100">
                <a:effectLst/>
              </a:rPr>
              <a:t>Jogi státusza: </a:t>
            </a:r>
            <a:r>
              <a:rPr lang="hu-HU" sz="1100">
                <a:effectLst/>
                <a:hlinkClick r:id="rId4"/>
              </a:rPr>
              <a:t>Public Domain License</a:t>
            </a:r>
            <a:endParaRPr lang="hu-HU" sz="1100">
              <a:effectLst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484313"/>
            <a:ext cx="696595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68313" y="6021388"/>
            <a:ext cx="9488487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sz="5200" smtClean="0"/>
              <a:t>Köszönöm a figyelmet!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237413" y="1628775"/>
            <a:ext cx="273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effectLst/>
              </a:rPr>
              <a:t>A 404-es hibaüzenet</a:t>
            </a:r>
            <a:br>
              <a:rPr lang="hu-HU">
                <a:effectLst/>
              </a:rPr>
            </a:br>
            <a:r>
              <a:rPr lang="hu-HU">
                <a:effectLst/>
              </a:rPr>
              <a:t>forrása: </a:t>
            </a:r>
            <a:r>
              <a:rPr lang="hu-HU">
                <a:effectLst/>
                <a:hlinkClick r:id="rId3"/>
              </a:rPr>
              <a:t>www.ma7.sk</a:t>
            </a:r>
            <a:endParaRPr lang="hu-HU">
              <a:effectLst/>
            </a:endParaRP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2592388" y="6308725"/>
            <a:ext cx="7705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effectLst/>
              </a:rPr>
              <a:t>Honlap: </a:t>
            </a:r>
            <a:r>
              <a:rPr lang="hu-HU">
                <a:effectLst/>
                <a:hlinkClick r:id="rId4"/>
              </a:rPr>
              <a:t>https://webarchivum.oszk.hu</a:t>
            </a:r>
            <a:r>
              <a:rPr lang="hu-HU">
                <a:effectLst/>
              </a:rPr>
              <a:t>       Kapcsolat: </a:t>
            </a:r>
            <a:r>
              <a:rPr lang="hu-HU">
                <a:effectLst/>
                <a:hlinkClick r:id="rId5"/>
              </a:rPr>
              <a:t>mia@mek.oszk.hu</a:t>
            </a:r>
            <a:r>
              <a:rPr lang="hu-HU">
                <a:effectLst/>
              </a:rPr>
              <a:t> </a:t>
            </a:r>
          </a:p>
        </p:txBody>
      </p:sp>
      <p:pic>
        <p:nvPicPr>
          <p:cNvPr id="28685" name="Picture 13" descr="OSZK Webarchívum"/>
          <p:cNvPicPr>
            <a:picLocks noChangeAspect="1" noChangeArrowheads="1"/>
          </p:cNvPicPr>
          <p:nvPr/>
        </p:nvPicPr>
        <p:blipFill>
          <a:blip r:embed="rId6"/>
          <a:srcRect l="2301"/>
          <a:stretch>
            <a:fillRect/>
          </a:stretch>
        </p:blipFill>
        <p:spPr bwMode="auto">
          <a:xfrm>
            <a:off x="180975" y="5724525"/>
            <a:ext cx="1617663" cy="95091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10" grpId="0"/>
      <p:bldP spid="286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Vidékfejlesztés</a:t>
            </a:r>
            <a:r>
              <a:rPr lang="hu-HU" b="1">
                <a:effectLst/>
              </a:rPr>
              <a:t> 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504031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önálló osztály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jogszabályok és költségvetés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DCFA1AF5-D020-4E00-BBE6-D0955AB54E16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4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2"/>
          <a:srcRect t="12149"/>
          <a:stretch>
            <a:fillRect/>
          </a:stretch>
        </p:blipFill>
        <p:spPr bwMode="auto">
          <a:xfrm>
            <a:off x="2557463" y="2636838"/>
            <a:ext cx="7165975" cy="33670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Vidékfejlesztés</a:t>
            </a:r>
            <a:r>
              <a:rPr lang="hu-HU" b="1">
                <a:effectLst/>
              </a:rPr>
              <a:t> 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84248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önálló osztály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jogszabály(ok) és költségvetés 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informatikai rendszer költöztetés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tavasszal: KIFÜ </a:t>
            </a:r>
            <a:r>
              <a:rPr lang="hu-HU" sz="2200" b="1">
                <a:effectLst/>
              </a:rPr>
              <a:t>→</a:t>
            </a:r>
            <a:r>
              <a:rPr lang="hu-HU" sz="2200">
                <a:effectLst/>
              </a:rPr>
              <a:t> OSZK 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ősszel: OSZK </a:t>
            </a:r>
            <a:r>
              <a:rPr lang="hu-HU" sz="2200" b="1">
                <a:effectLst/>
              </a:rPr>
              <a:t>→</a:t>
            </a:r>
            <a:r>
              <a:rPr lang="hu-HU" sz="2200">
                <a:effectLst/>
              </a:rPr>
              <a:t> KIFÜ (C4E-felhő)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szerverek: webadmin, webarchivum, webharvest (150 TB)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endParaRPr lang="hu-HU" sz="2200">
              <a:effectLst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45FC1F0C-9EBE-49EB-A1AB-D180BED9D406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5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7913" y="549275"/>
            <a:ext cx="3562350" cy="2619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Vidékfejlesztés</a:t>
            </a:r>
            <a:r>
              <a:rPr lang="hu-HU" b="1">
                <a:effectLst/>
              </a:rPr>
              <a:t> 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4824412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önálló osztály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jogszabály(ok) és költségvetés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informatikai rendszer költöztetés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új honlap 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(két nyelvű)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hu-HU" sz="2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170074CB-9BC9-42D7-94F0-B0EC07917EA4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6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2"/>
          <a:srcRect b="20659"/>
          <a:stretch>
            <a:fillRect/>
          </a:stretch>
        </p:blipFill>
        <p:spPr bwMode="auto">
          <a:xfrm>
            <a:off x="5508625" y="1052513"/>
            <a:ext cx="4491038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2628900" y="5589588"/>
            <a:ext cx="2625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hlinkClick r:id="rId3"/>
              </a:rPr>
              <a:t>webarchivum.oszk.hu</a:t>
            </a:r>
            <a:endParaRPr lang="hu-HU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Vidékfejlesztés</a:t>
            </a:r>
            <a:r>
              <a:rPr lang="hu-HU" b="1">
                <a:effectLst/>
              </a:rPr>
              <a:t> 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4824412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önálló osztály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jogszabály(ok) és költségvetés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informatikai rendszer költöztetés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új honlap 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(két nyelvű)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mintaalkalmazás 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(hat nyelvű)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hu-HU" sz="2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F1690A81-D306-4A53-BE38-B308BC72B7EA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7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973138" y="5553075"/>
            <a:ext cx="4065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effectLst>
                  <a:outerShdw blurRad="38100" dist="38100" dir="2700000" algn="tl">
                    <a:srgbClr val="C0C0C0"/>
                  </a:outerShdw>
                </a:effectLst>
                <a:hlinkClick r:id="rId2"/>
              </a:rPr>
              <a:t>rakoczi2019.webarchivum.oszk.hu</a:t>
            </a:r>
            <a:endParaRPr lang="hu-HU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1150" y="1125538"/>
            <a:ext cx="465455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3363" y="1196975"/>
            <a:ext cx="74168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Terméseredmények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3600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gyarapodás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A0DCC64C-959E-4C05-A38C-5BB98FF290D7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8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graphicFrame>
        <p:nvGraphicFramePr>
          <p:cNvPr id="50317" name="Group 141"/>
          <p:cNvGraphicFramePr>
            <a:graphicFrameLocks noGrp="1"/>
          </p:cNvGraphicFramePr>
          <p:nvPr/>
        </p:nvGraphicFramePr>
        <p:xfrm>
          <a:off x="684213" y="2636838"/>
          <a:ext cx="1943100" cy="3079750"/>
        </p:xfrm>
        <a:graphic>
          <a:graphicData uri="http://schemas.openxmlformats.org/drawingml/2006/table">
            <a:tbl>
              <a:tblPr/>
              <a:tblGrid>
                <a:gridCol w="971550"/>
                <a:gridCol w="971550"/>
              </a:tblGrid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év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12.1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19.1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kb. 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757238" y="476250"/>
            <a:ext cx="5111750" cy="455613"/>
          </a:xfrm>
          <a:prstGeom prst="rect">
            <a:avLst/>
          </a:prstGeom>
          <a:solidFill>
            <a:schemeClr val="folHlink">
              <a:alpha val="30196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200" b="1">
                <a:effectLst/>
              </a:rPr>
              <a:t>Terméseredmények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41338" y="1628775"/>
            <a:ext cx="4319587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gyarapodás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tematikus gyűjtemények</a:t>
            </a:r>
            <a:br>
              <a:rPr lang="hu-HU" sz="22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/>
              </a:rPr>
              <a:t>  válogatott címek: 33 ezer</a:t>
            </a: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20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hu-HU" sz="2200">
                <a:effectLst/>
              </a:rPr>
              <a:t>újak: média, oktatás, sport 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összevont: közgyűjtemény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előkészületben: 8 új téma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címjavaslatok partnerektől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negyedéves aratások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éves címellenőrzések</a:t>
            </a:r>
            <a:br>
              <a:rPr lang="hu-HU" sz="2200">
                <a:effectLst/>
              </a:rPr>
            </a:br>
            <a:r>
              <a:rPr lang="hu-HU" sz="2200">
                <a:effectLst/>
              </a:rPr>
              <a:t>  XML metaadatok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93249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BA7C3977-9893-46B7-A242-7E3D7F9AA2B8}" type="slidenum">
              <a:rPr lang="hu-HU" sz="1200">
                <a:solidFill>
                  <a:schemeClr val="folHlink"/>
                </a:solidFill>
                <a:effectLst/>
              </a:rPr>
              <a:pPr algn="ctr">
                <a:spcBef>
                  <a:spcPct val="50000"/>
                </a:spcBef>
              </a:pPr>
              <a:t>9</a:t>
            </a:fld>
            <a:endParaRPr lang="hu-HU" sz="1200">
              <a:solidFill>
                <a:schemeClr val="folHlink"/>
              </a:solidFill>
              <a:effectLst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349500"/>
            <a:ext cx="6048375" cy="3024188"/>
          </a:xfrm>
          <a:prstGeom prst="rect">
            <a:avLst/>
          </a:prstGeom>
          <a:noFill/>
          <a:ln w="3175">
            <a:solidFill>
              <a:schemeClr val="fol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rkos">
  <a:themeElements>
    <a:clrScheme name="Sarkos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Sarkos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Sarkos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rkos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rkos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arkos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1771</TotalTime>
  <Words>576</Words>
  <Application>Microsoft Office PowerPoint</Application>
  <PresentationFormat>Custom</PresentationFormat>
  <Paragraphs>168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Tervezősablon</vt:lpstr>
      </vt:variant>
      <vt:variant>
        <vt:i4>2</vt:i4>
      </vt:variant>
      <vt:variant>
        <vt:lpstr>Diacímek</vt:lpstr>
      </vt:variant>
      <vt:variant>
        <vt:i4>33</vt:i4>
      </vt:variant>
    </vt:vector>
  </HeadingPairs>
  <TitlesOfParts>
    <vt:vector size="40" baseType="lpstr">
      <vt:lpstr>Arial</vt:lpstr>
      <vt:lpstr>Garamond</vt:lpstr>
      <vt:lpstr>Wingdings</vt:lpstr>
      <vt:lpstr>Calibri</vt:lpstr>
      <vt:lpstr>Times New Roman</vt:lpstr>
      <vt:lpstr>Sarkos</vt:lpstr>
      <vt:lpstr>1_Sarkos</vt:lpstr>
      <vt:lpstr>Drótos László  Az OSZK  webarchívumának újdonságai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Köszönöm a figyelmet!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Drótos László: Az OSZK webarchívumának újdonságai</dc:title>
  <dc:creator>DL</dc:creator>
  <cp:lastModifiedBy>DL</cp:lastModifiedBy>
  <cp:revision>231</cp:revision>
  <dcterms:created xsi:type="dcterms:W3CDTF">2019-10-26T07:37:27Z</dcterms:created>
  <dcterms:modified xsi:type="dcterms:W3CDTF">2020-12-04T11:56:49Z</dcterms:modified>
</cp:coreProperties>
</file>