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9" r:id="rId9"/>
    <p:sldId id="272" r:id="rId10"/>
    <p:sldId id="265" r:id="rId11"/>
    <p:sldId id="266" r:id="rId12"/>
    <p:sldId id="267" r:id="rId13"/>
    <p:sldId id="268" r:id="rId14"/>
    <p:sldId id="273" r:id="rId15"/>
    <p:sldId id="274" r:id="rId16"/>
    <p:sldId id="270" r:id="rId17"/>
    <p:sldId id="271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2011-2020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Kért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Munka1!$B$1:$K$1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Munka1!$B$2:$K$2</c:f>
              <c:numCache>
                <c:formatCode>General</c:formatCode>
                <c:ptCount val="10"/>
                <c:pt idx="0">
                  <c:v>239</c:v>
                </c:pt>
                <c:pt idx="1">
                  <c:v>279</c:v>
                </c:pt>
                <c:pt idx="2">
                  <c:v>254</c:v>
                </c:pt>
                <c:pt idx="3">
                  <c:v>223</c:v>
                </c:pt>
                <c:pt idx="4">
                  <c:v>307</c:v>
                </c:pt>
                <c:pt idx="5">
                  <c:v>230</c:v>
                </c:pt>
                <c:pt idx="6">
                  <c:v>234</c:v>
                </c:pt>
                <c:pt idx="7">
                  <c:v>255</c:v>
                </c:pt>
                <c:pt idx="8">
                  <c:v>165</c:v>
                </c:pt>
                <c:pt idx="9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A7-4E54-9AB0-FD5905154237}"/>
            </c:ext>
          </c:extLst>
        </c:ser>
        <c:ser>
          <c:idx val="1"/>
          <c:order val="1"/>
          <c:tx>
            <c:strRef>
              <c:f>Munka1!$A$3</c:f>
              <c:strCache>
                <c:ptCount val="1"/>
                <c:pt idx="0">
                  <c:v>Küldött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Munka1!$B$1:$K$1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Munka1!$B$3:$K$3</c:f>
              <c:numCache>
                <c:formatCode>General</c:formatCode>
                <c:ptCount val="10"/>
                <c:pt idx="0">
                  <c:v>87</c:v>
                </c:pt>
                <c:pt idx="1">
                  <c:v>159</c:v>
                </c:pt>
                <c:pt idx="2">
                  <c:v>294</c:v>
                </c:pt>
                <c:pt idx="3">
                  <c:v>338</c:v>
                </c:pt>
                <c:pt idx="4">
                  <c:v>317</c:v>
                </c:pt>
                <c:pt idx="5">
                  <c:v>339</c:v>
                </c:pt>
                <c:pt idx="6">
                  <c:v>272</c:v>
                </c:pt>
                <c:pt idx="7">
                  <c:v>229</c:v>
                </c:pt>
                <c:pt idx="8">
                  <c:v>191</c:v>
                </c:pt>
                <c:pt idx="9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A7-4E54-9AB0-FD5905154237}"/>
            </c:ext>
          </c:extLst>
        </c:ser>
        <c:ser>
          <c:idx val="2"/>
          <c:order val="2"/>
          <c:tx>
            <c:strRef>
              <c:f>Munka1!$A$4</c:f>
              <c:strCache>
                <c:ptCount val="1"/>
                <c:pt idx="0">
                  <c:v>Összesen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Munka1!$B$1:$K$1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Munka1!$B$4:$K$4</c:f>
              <c:numCache>
                <c:formatCode>General</c:formatCode>
                <c:ptCount val="10"/>
                <c:pt idx="0">
                  <c:v>326</c:v>
                </c:pt>
                <c:pt idx="1">
                  <c:v>438</c:v>
                </c:pt>
                <c:pt idx="2">
                  <c:v>548</c:v>
                </c:pt>
                <c:pt idx="3">
                  <c:v>561</c:v>
                </c:pt>
                <c:pt idx="4">
                  <c:v>624</c:v>
                </c:pt>
                <c:pt idx="5">
                  <c:v>569</c:v>
                </c:pt>
                <c:pt idx="6">
                  <c:v>506</c:v>
                </c:pt>
                <c:pt idx="7">
                  <c:v>484</c:v>
                </c:pt>
                <c:pt idx="8">
                  <c:v>356</c:v>
                </c:pt>
                <c:pt idx="9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A7-4E54-9AB0-FD5905154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6336984"/>
        <c:axId val="426336000"/>
      </c:barChart>
      <c:catAx>
        <c:axId val="426336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26336000"/>
        <c:crosses val="autoZero"/>
        <c:auto val="1"/>
        <c:lblAlgn val="ctr"/>
        <c:lblOffset val="100"/>
        <c:noMultiLvlLbl val="0"/>
      </c:catAx>
      <c:valAx>
        <c:axId val="42633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26336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Digitális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Munka1!$B$2:$K$2</c:f>
              <c:numCache>
                <c:formatCode>General</c:formatCode>
                <c:ptCount val="10"/>
                <c:pt idx="0">
                  <c:v>70</c:v>
                </c:pt>
                <c:pt idx="1">
                  <c:v>110</c:v>
                </c:pt>
                <c:pt idx="2">
                  <c:v>83</c:v>
                </c:pt>
                <c:pt idx="3">
                  <c:v>131</c:v>
                </c:pt>
                <c:pt idx="4">
                  <c:v>232</c:v>
                </c:pt>
                <c:pt idx="5">
                  <c:v>128</c:v>
                </c:pt>
                <c:pt idx="6">
                  <c:v>115</c:v>
                </c:pt>
                <c:pt idx="7">
                  <c:v>148</c:v>
                </c:pt>
                <c:pt idx="8">
                  <c:v>111</c:v>
                </c:pt>
                <c:pt idx="9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FB-4B1B-A581-FF6459014B19}"/>
            </c:ext>
          </c:extLst>
        </c:ser>
        <c:ser>
          <c:idx val="1"/>
          <c:order val="1"/>
          <c:tx>
            <c:strRef>
              <c:f>Munka1!$A$3</c:f>
              <c:strCache>
                <c:ptCount val="1"/>
                <c:pt idx="0">
                  <c:v>Hagyományos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Munka1!$B$3:$K$3</c:f>
              <c:numCache>
                <c:formatCode>General</c:formatCode>
                <c:ptCount val="10"/>
                <c:pt idx="0">
                  <c:v>253</c:v>
                </c:pt>
                <c:pt idx="1">
                  <c:v>322</c:v>
                </c:pt>
                <c:pt idx="2">
                  <c:v>436</c:v>
                </c:pt>
                <c:pt idx="3">
                  <c:v>428</c:v>
                </c:pt>
                <c:pt idx="4">
                  <c:v>398</c:v>
                </c:pt>
                <c:pt idx="5">
                  <c:v>431</c:v>
                </c:pt>
                <c:pt idx="6">
                  <c:v>386</c:v>
                </c:pt>
                <c:pt idx="7">
                  <c:v>331</c:v>
                </c:pt>
                <c:pt idx="8">
                  <c:v>241</c:v>
                </c:pt>
                <c:pt idx="9">
                  <c:v>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FB-4B1B-A581-FF6459014B19}"/>
            </c:ext>
          </c:extLst>
        </c:ser>
        <c:ser>
          <c:idx val="2"/>
          <c:order val="2"/>
          <c:tx>
            <c:strRef>
              <c:f>Munka1!$A$4</c:f>
              <c:strCache>
                <c:ptCount val="1"/>
                <c:pt idx="0">
                  <c:v>Összesen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Munka1!$B$4:$K$4</c:f>
              <c:numCache>
                <c:formatCode>General</c:formatCode>
                <c:ptCount val="10"/>
                <c:pt idx="0">
                  <c:v>326</c:v>
                </c:pt>
                <c:pt idx="1">
                  <c:v>438</c:v>
                </c:pt>
                <c:pt idx="2">
                  <c:v>548</c:v>
                </c:pt>
                <c:pt idx="3">
                  <c:v>561</c:v>
                </c:pt>
                <c:pt idx="4">
                  <c:v>624</c:v>
                </c:pt>
                <c:pt idx="5">
                  <c:v>569</c:v>
                </c:pt>
                <c:pt idx="6">
                  <c:v>506</c:v>
                </c:pt>
                <c:pt idx="7">
                  <c:v>484</c:v>
                </c:pt>
                <c:pt idx="8">
                  <c:v>356</c:v>
                </c:pt>
                <c:pt idx="9">
                  <c:v>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FB-4B1B-A581-FF6459014B1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41262336"/>
        <c:axId val="341260040"/>
      </c:lineChart>
      <c:catAx>
        <c:axId val="34126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41260040"/>
        <c:crosses val="autoZero"/>
        <c:auto val="1"/>
        <c:lblAlgn val="ctr"/>
        <c:lblOffset val="100"/>
        <c:noMultiLvlLbl val="0"/>
      </c:catAx>
      <c:valAx>
        <c:axId val="34126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4126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69335699234778"/>
          <c:y val="3.5707958103656451E-4"/>
          <c:w val="0.73626257655293093"/>
          <c:h val="0.669986564179477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Kért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Munka1!$A$2:$A$5</c:f>
              <c:strCache>
                <c:ptCount val="4"/>
                <c:pt idx="0">
                  <c:v>Központi Könyvtár</c:v>
                </c:pt>
                <c:pt idx="1">
                  <c:v>Apáczai Kar Könyvtára</c:v>
                </c:pt>
                <c:pt idx="2">
                  <c:v>MÉK Könyvtára</c:v>
                </c:pt>
                <c:pt idx="3">
                  <c:v>Összesen</c:v>
                </c:pt>
              </c:strCache>
            </c:strRef>
          </c:cat>
          <c:val>
            <c:numRef>
              <c:f>Munka1!$B$2:$B$5</c:f>
              <c:numCache>
                <c:formatCode>General</c:formatCode>
                <c:ptCount val="4"/>
                <c:pt idx="0">
                  <c:v>126</c:v>
                </c:pt>
                <c:pt idx="1">
                  <c:v>77</c:v>
                </c:pt>
                <c:pt idx="2">
                  <c:v>64</c:v>
                </c:pt>
                <c:pt idx="3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8A-491D-83F0-B761BA024838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Küldött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Munka1!$A$2:$A$5</c:f>
              <c:strCache>
                <c:ptCount val="4"/>
                <c:pt idx="0">
                  <c:v>Központi Könyvtár</c:v>
                </c:pt>
                <c:pt idx="1">
                  <c:v>Apáczai Kar Könyvtára</c:v>
                </c:pt>
                <c:pt idx="2">
                  <c:v>MÉK Könyvtára</c:v>
                </c:pt>
                <c:pt idx="3">
                  <c:v>Összesen</c:v>
                </c:pt>
              </c:strCache>
            </c:strRef>
          </c:cat>
          <c:val>
            <c:numRef>
              <c:f>Munka1!$C$2:$C$5</c:f>
              <c:numCache>
                <c:formatCode>General</c:formatCode>
                <c:ptCount val="4"/>
                <c:pt idx="0">
                  <c:v>125</c:v>
                </c:pt>
                <c:pt idx="1">
                  <c:v>36</c:v>
                </c:pt>
                <c:pt idx="2">
                  <c:v>24</c:v>
                </c:pt>
                <c:pt idx="3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8A-491D-83F0-B761BA024838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Munka1!$A$2:$A$5</c:f>
              <c:strCache>
                <c:ptCount val="4"/>
                <c:pt idx="0">
                  <c:v>Központi Könyvtár</c:v>
                </c:pt>
                <c:pt idx="1">
                  <c:v>Apáczai Kar Könyvtára</c:v>
                </c:pt>
                <c:pt idx="2">
                  <c:v>MÉK Könyvtára</c:v>
                </c:pt>
                <c:pt idx="3">
                  <c:v>Összesen</c:v>
                </c:pt>
              </c:strCache>
            </c:strRef>
          </c:cat>
          <c:val>
            <c:numRef>
              <c:f>Munka1!$D$2:$D$5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CC8A-491D-83F0-B761BA02483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77031944"/>
        <c:axId val="577023416"/>
      </c:barChart>
      <c:catAx>
        <c:axId val="577031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77023416"/>
        <c:crosses val="autoZero"/>
        <c:auto val="1"/>
        <c:lblAlgn val="ctr"/>
        <c:lblOffset val="100"/>
        <c:noMultiLvlLbl val="0"/>
      </c:catAx>
      <c:valAx>
        <c:axId val="57702341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77031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FFD38-F67F-431E-A879-BF47A94FE54B}" type="datetimeFigureOut">
              <a:rPr lang="hu-HU" smtClean="0"/>
              <a:t>2021. 10. 17.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2F4CD-3582-4D60-A544-110837255C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430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jnjzgm9VM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XX. ODR konferencia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A Széchenyi István Egyetem Egyetemi Könyvtár és Levéltár Könyvtárközi gyakorlata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266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9" y="302171"/>
            <a:ext cx="6191868" cy="464390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22" y="2301766"/>
            <a:ext cx="6074978" cy="45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2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38" y="105103"/>
            <a:ext cx="5269327" cy="65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Élet az új könyvtárban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784196"/>
            <a:ext cx="10820400" cy="443449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sz="2400" dirty="0" smtClean="0"/>
              <a:t>2011. márciusa óta lakjuk új könyvtárunkat.</a:t>
            </a:r>
          </a:p>
          <a:p>
            <a:pPr algn="just"/>
            <a:r>
              <a:rPr lang="hu-HU" sz="2400" dirty="0" smtClean="0"/>
              <a:t>2012. júliusában az MKE 44. Vándorgyűlése zajlott könyvtárunk szervezésében.</a:t>
            </a:r>
          </a:p>
          <a:p>
            <a:pPr algn="just"/>
            <a:r>
              <a:rPr lang="hu-HU" sz="2400" dirty="0"/>
              <a:t>A 2016-os  felsőoktatási integráció következtében az Egyetemi Könyvtár három </a:t>
            </a:r>
            <a:r>
              <a:rPr lang="hu-HU" sz="2400" dirty="0" err="1" smtClean="0"/>
              <a:t>tagkönyvtárat</a:t>
            </a:r>
            <a:r>
              <a:rPr lang="hu-HU" sz="2400" dirty="0" smtClean="0"/>
              <a:t> </a:t>
            </a:r>
            <a:r>
              <a:rPr lang="hu-HU" sz="2400" dirty="0"/>
              <a:t>magába foglaló információs hálózat lett</a:t>
            </a:r>
            <a:r>
              <a:rPr lang="hu-HU" sz="2400" dirty="0" smtClean="0"/>
              <a:t>. (2 nyilvános </a:t>
            </a:r>
            <a:r>
              <a:rPr lang="hu-HU" sz="2400" dirty="0" err="1" smtClean="0"/>
              <a:t>kvt</a:t>
            </a:r>
            <a:r>
              <a:rPr lang="hu-HU" sz="2400" dirty="0" smtClean="0"/>
              <a:t>, 2 nem nyilvános, 2 iskolai </a:t>
            </a:r>
            <a:r>
              <a:rPr lang="hu-HU" sz="2400" dirty="0" err="1" smtClean="0"/>
              <a:t>kvt</a:t>
            </a:r>
            <a:r>
              <a:rPr lang="hu-HU" sz="2400" dirty="0" smtClean="0"/>
              <a:t>.)</a:t>
            </a:r>
          </a:p>
          <a:p>
            <a:pPr algn="just"/>
            <a:r>
              <a:rPr lang="hu-HU" sz="2400" dirty="0" smtClean="0"/>
              <a:t>Munkánk </a:t>
            </a:r>
            <a:r>
              <a:rPr lang="hu-HU" sz="2400" dirty="0"/>
              <a:t>elismeréseként elnyertük a Minősített Könyvtár címet 2017 januárjában. </a:t>
            </a:r>
            <a:endParaRPr lang="hu-HU" sz="2400" dirty="0" smtClean="0"/>
          </a:p>
          <a:p>
            <a:pPr algn="just"/>
            <a:r>
              <a:rPr lang="hu-HU" sz="2400" dirty="0" smtClean="0"/>
              <a:t>2019. </a:t>
            </a:r>
            <a:r>
              <a:rPr lang="hu-HU" sz="2400" dirty="0" err="1" smtClean="0"/>
              <a:t>Figula</a:t>
            </a:r>
            <a:r>
              <a:rPr lang="hu-HU" sz="2400" dirty="0" smtClean="0"/>
              <a:t> Anikó nyugdíjba vonulásával Tóth Csilla lett az új </a:t>
            </a:r>
            <a:r>
              <a:rPr lang="hu-HU" sz="2400" dirty="0" err="1" smtClean="0"/>
              <a:t>igazgatónk</a:t>
            </a:r>
            <a:r>
              <a:rPr lang="hu-HU" sz="2400" dirty="0" smtClean="0"/>
              <a:t>.</a:t>
            </a:r>
          </a:p>
          <a:p>
            <a:pPr algn="just"/>
            <a:r>
              <a:rPr lang="hu-HU" sz="2400" dirty="0" smtClean="0"/>
              <a:t>2020. március Levéltárunk alapítása</a:t>
            </a:r>
            <a:endParaRPr lang="hu-HU" sz="2400" dirty="0"/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/>
              <a:t>A 2020-as esztendő az egyetem életében ismét egy mérföldkő lett; az egyetem fenntartói jogait augusztus 1-jétől az államtól a Széchenyi István Egyetemért Alapítvány vette át</a:t>
            </a:r>
            <a:r>
              <a:rPr lang="hu-HU" sz="2400" dirty="0" smtClean="0"/>
              <a:t>.</a:t>
            </a:r>
          </a:p>
          <a:p>
            <a:pPr algn="just"/>
            <a:endParaRPr lang="hu-HU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6974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1" y="1876619"/>
            <a:ext cx="9695238" cy="310476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91" y="667332"/>
            <a:ext cx="10474448" cy="54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6604" y="742071"/>
            <a:ext cx="7068015" cy="50686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Könyvtárközi kölcsönzés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248938"/>
            <a:ext cx="10820400" cy="4969748"/>
          </a:xfrm>
        </p:spPr>
        <p:txBody>
          <a:bodyPr>
            <a:normAutofit fontScale="92500" lnSpcReduction="20000"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sz="2400" dirty="0" smtClean="0"/>
              <a:t>2010-ben </a:t>
            </a:r>
            <a:r>
              <a:rPr lang="hu-HU" sz="2400" dirty="0" smtClean="0"/>
              <a:t>történt egy „generációváltás” a könyvtárközi munkában könyvtárunkban. </a:t>
            </a:r>
            <a:r>
              <a:rPr lang="hu-HU" sz="2400" b="1" dirty="0" smtClean="0"/>
              <a:t>Ekkor lettünk ODR-könyvtár.</a:t>
            </a:r>
          </a:p>
          <a:p>
            <a:pPr algn="just"/>
            <a:endParaRPr lang="hu-HU" sz="2400" b="1" dirty="0" smtClean="0"/>
          </a:p>
          <a:p>
            <a:pPr algn="just"/>
            <a:r>
              <a:rPr lang="hu-HU" sz="2400" dirty="0" smtClean="0"/>
              <a:t>2011-ben történt több ezer rekordunk feltöltése a MOKKA-</a:t>
            </a:r>
            <a:r>
              <a:rPr lang="hu-HU" sz="2400" dirty="0" err="1" smtClean="0"/>
              <a:t>ba</a:t>
            </a:r>
            <a:r>
              <a:rPr lang="hu-HU" sz="2400" dirty="0" smtClean="0"/>
              <a:t>. Ennek, és a szolgáltatás népszerűsítésének köszönhetően könyvtárközi kölcsönzésünk nagyon fellendült a 10-es években. 2012-re csaknem megduplázódott a felénk intézett kérések száma.</a:t>
            </a:r>
          </a:p>
          <a:p>
            <a:pPr algn="just"/>
            <a:endParaRPr lang="hu-HU" sz="2400" dirty="0" smtClean="0"/>
          </a:p>
          <a:p>
            <a:pPr algn="just"/>
            <a:r>
              <a:rPr lang="hu-HU" sz="2400" dirty="0" smtClean="0"/>
              <a:t>Törekszünk rá, hogy minél nagyobb mértékben az ODR-en intézzük kéréseinket. Ennek aránya az általunk kért dokumentumoknál magasabb. 65-35% az ODR-en kért javára a legtöbb évben.</a:t>
            </a:r>
          </a:p>
          <a:p>
            <a:pPr algn="just"/>
            <a:endParaRPr lang="hu-HU" sz="2400" dirty="0" smtClean="0"/>
          </a:p>
          <a:p>
            <a:pPr algn="just"/>
            <a:r>
              <a:rPr lang="hu-HU" sz="2400" dirty="0" smtClean="0"/>
              <a:t>A növekedés 2015-ben érte el tetőfokát, ekkor 600 fölött volt az éves összesített teljesítményünk. Azóta sem értül el ezt a csúcsot.</a:t>
            </a:r>
          </a:p>
          <a:p>
            <a:pPr algn="just"/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31479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61570" y="764373"/>
            <a:ext cx="6744629" cy="54032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Könyvtárközi kölcsönzés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304694"/>
            <a:ext cx="10820400" cy="4913992"/>
          </a:xfrm>
        </p:spPr>
        <p:txBody>
          <a:bodyPr/>
          <a:lstStyle/>
          <a:p>
            <a:pPr algn="just"/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2016-os év a felsőoktatási integráció miatt hatott a ODR-en kért/ODR-en kívüli arányainkra, hiszen a hozzánk csatlakozott 2 könyvtár a MÉK, és az AKK már könyvtárunk részévé vált, így minden köztünk történt könyvforgalom ODR-en kívüli lett.</a:t>
            </a:r>
          </a:p>
          <a:p>
            <a:pPr algn="just"/>
            <a:r>
              <a:rPr lang="hu-HU" dirty="0" smtClean="0"/>
              <a:t>A </a:t>
            </a:r>
            <a:r>
              <a:rPr lang="hu-HU" dirty="0"/>
              <a:t>2016-os év abból a szempontból is változást hozott, hogy az AKK könyvtárközi adminisztrációja is átkerült a Központi Könyvtárhoz, de természetesen a tagkönyvtárban dolgozó kollégákkal együttműködve történik.</a:t>
            </a:r>
          </a:p>
          <a:p>
            <a:pPr algn="just"/>
            <a:endParaRPr lang="hu-HU" dirty="0" smtClean="0"/>
          </a:p>
          <a:p>
            <a:pPr algn="just"/>
            <a:r>
              <a:rPr lang="hu-HU" dirty="0" smtClean="0"/>
              <a:t>A 2015-ös csúcsot követő években csökkenést mutat minden évben könyvtárközi kölcsönzéseink száma. 2019 volt a „legsoványabb” esztendő, különös, mert a </a:t>
            </a:r>
            <a:r>
              <a:rPr lang="hu-HU" dirty="0" err="1" smtClean="0"/>
              <a:t>Covid</a:t>
            </a:r>
            <a:r>
              <a:rPr lang="hu-HU" dirty="0" smtClean="0"/>
              <a:t> ekkor még nem ért el bennünket. </a:t>
            </a:r>
          </a:p>
          <a:p>
            <a:pPr marL="0" indent="0" algn="just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75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elmúlt évtized munkája számokban</a:t>
            </a:r>
            <a:endParaRPr lang="hu-HU" dirty="0"/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641202"/>
              </p:ext>
            </p:extLst>
          </p:nvPr>
        </p:nvGraphicFramePr>
        <p:xfrm>
          <a:off x="769436" y="2408665"/>
          <a:ext cx="10736763" cy="3769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364">
                  <a:extLst>
                    <a:ext uri="{9D8B030D-6E8A-4147-A177-3AD203B41FA5}">
                      <a16:colId xmlns:a16="http://schemas.microsoft.com/office/drawing/2014/main" val="1614425170"/>
                    </a:ext>
                  </a:extLst>
                </a:gridCol>
                <a:gridCol w="925551">
                  <a:extLst>
                    <a:ext uri="{9D8B030D-6E8A-4147-A177-3AD203B41FA5}">
                      <a16:colId xmlns:a16="http://schemas.microsoft.com/office/drawing/2014/main" val="736368433"/>
                    </a:ext>
                  </a:extLst>
                </a:gridCol>
                <a:gridCol w="882329">
                  <a:extLst>
                    <a:ext uri="{9D8B030D-6E8A-4147-A177-3AD203B41FA5}">
                      <a16:colId xmlns:a16="http://schemas.microsoft.com/office/drawing/2014/main" val="3360033778"/>
                    </a:ext>
                  </a:extLst>
                </a:gridCol>
                <a:gridCol w="999981">
                  <a:extLst>
                    <a:ext uri="{9D8B030D-6E8A-4147-A177-3AD203B41FA5}">
                      <a16:colId xmlns:a16="http://schemas.microsoft.com/office/drawing/2014/main" val="860294263"/>
                    </a:ext>
                  </a:extLst>
                </a:gridCol>
                <a:gridCol w="999981">
                  <a:extLst>
                    <a:ext uri="{9D8B030D-6E8A-4147-A177-3AD203B41FA5}">
                      <a16:colId xmlns:a16="http://schemas.microsoft.com/office/drawing/2014/main" val="3517579794"/>
                    </a:ext>
                  </a:extLst>
                </a:gridCol>
                <a:gridCol w="999981">
                  <a:extLst>
                    <a:ext uri="{9D8B030D-6E8A-4147-A177-3AD203B41FA5}">
                      <a16:colId xmlns:a16="http://schemas.microsoft.com/office/drawing/2014/main" val="2248712942"/>
                    </a:ext>
                  </a:extLst>
                </a:gridCol>
                <a:gridCol w="999981">
                  <a:extLst>
                    <a:ext uri="{9D8B030D-6E8A-4147-A177-3AD203B41FA5}">
                      <a16:colId xmlns:a16="http://schemas.microsoft.com/office/drawing/2014/main" val="744483323"/>
                    </a:ext>
                  </a:extLst>
                </a:gridCol>
                <a:gridCol w="999981">
                  <a:extLst>
                    <a:ext uri="{9D8B030D-6E8A-4147-A177-3AD203B41FA5}">
                      <a16:colId xmlns:a16="http://schemas.microsoft.com/office/drawing/2014/main" val="1037240147"/>
                    </a:ext>
                  </a:extLst>
                </a:gridCol>
                <a:gridCol w="1001166">
                  <a:extLst>
                    <a:ext uri="{9D8B030D-6E8A-4147-A177-3AD203B41FA5}">
                      <a16:colId xmlns:a16="http://schemas.microsoft.com/office/drawing/2014/main" val="1427306189"/>
                    </a:ext>
                  </a:extLst>
                </a:gridCol>
                <a:gridCol w="1001166">
                  <a:extLst>
                    <a:ext uri="{9D8B030D-6E8A-4147-A177-3AD203B41FA5}">
                      <a16:colId xmlns:a16="http://schemas.microsoft.com/office/drawing/2014/main" val="989558971"/>
                    </a:ext>
                  </a:extLst>
                </a:gridCol>
                <a:gridCol w="867282">
                  <a:extLst>
                    <a:ext uri="{9D8B030D-6E8A-4147-A177-3AD203B41FA5}">
                      <a16:colId xmlns:a16="http://schemas.microsoft.com/office/drawing/2014/main" val="3840118900"/>
                    </a:ext>
                  </a:extLst>
                </a:gridCol>
              </a:tblGrid>
              <a:tr h="616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 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2011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2012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2013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2014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2015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2016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2018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2019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2020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4199434"/>
                  </a:ext>
                </a:extLst>
              </a:tr>
              <a:tr h="617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Kért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239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279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254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223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307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230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234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255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165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126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467135"/>
                  </a:ext>
                </a:extLst>
              </a:tr>
              <a:tr h="1267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Küldött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87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159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294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338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317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339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272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229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191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123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4741023"/>
                  </a:ext>
                </a:extLst>
              </a:tr>
              <a:tr h="1267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</a:rPr>
                        <a:t>Összes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326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>
                          <a:effectLst/>
                        </a:rPr>
                        <a:t>438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548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561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624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569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506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484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356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249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5434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0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17327" y="764374"/>
            <a:ext cx="6688872" cy="37305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Könyvtárközi kölcsönzés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664805"/>
              </p:ext>
            </p:extLst>
          </p:nvPr>
        </p:nvGraphicFramePr>
        <p:xfrm>
          <a:off x="758282" y="1650380"/>
          <a:ext cx="10747917" cy="4567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0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7126" y="193965"/>
            <a:ext cx="10030691" cy="554181"/>
          </a:xfrm>
        </p:spPr>
        <p:txBody>
          <a:bodyPr>
            <a:normAutofit/>
          </a:bodyPr>
          <a:lstStyle/>
          <a:p>
            <a:r>
              <a:rPr lang="hu-HU" sz="2800" dirty="0" smtClean="0"/>
              <a:t>Digitális/hagyományos </a:t>
            </a:r>
            <a:r>
              <a:rPr lang="hu-HU" sz="2800" dirty="0" err="1" smtClean="0"/>
              <a:t>kkk</a:t>
            </a:r>
            <a:r>
              <a:rPr lang="hu-HU" sz="2800" dirty="0" smtClean="0"/>
              <a:t> aránya</a:t>
            </a:r>
            <a:endParaRPr lang="hu-HU" sz="2800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785520"/>
              </p:ext>
            </p:extLst>
          </p:nvPr>
        </p:nvGraphicFramePr>
        <p:xfrm>
          <a:off x="526473" y="942109"/>
          <a:ext cx="10958944" cy="5583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48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96690" y="764374"/>
            <a:ext cx="6809509" cy="17773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2020-a példátlan év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080656"/>
            <a:ext cx="10820400" cy="5138030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járvány kitörése ellenére a 2020-as év nagyjából </a:t>
            </a:r>
            <a:r>
              <a:rPr lang="hu-HU" dirty="0" smtClean="0"/>
              <a:t>vélhetőleg hozta </a:t>
            </a:r>
            <a:r>
              <a:rPr lang="hu-HU" dirty="0"/>
              <a:t>volna a megszokott 500 körüli összes kérésszámot, de csak az év 6 hónapjában voltunk a szó klasszikus értelmében nyitva. 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további hónapokban sem állt le a szolgáltatás, de értelemszerűen a digitális kérések voltak a jellemzőbbek, hiszen a diákok nem jártak be személyesen az egyetemre</a:t>
            </a:r>
            <a:r>
              <a:rPr lang="hu-HU" dirty="0" smtClean="0"/>
              <a:t>.(2020. tavasza) Amint visszatértünk a </a:t>
            </a:r>
            <a:r>
              <a:rPr lang="hu-HU" dirty="0" err="1" smtClean="0"/>
              <a:t>home</a:t>
            </a:r>
            <a:r>
              <a:rPr lang="hu-HU" dirty="0" smtClean="0"/>
              <a:t> </a:t>
            </a:r>
            <a:r>
              <a:rPr lang="hu-HU" dirty="0" err="1" smtClean="0"/>
              <a:t>office-ból</a:t>
            </a:r>
            <a:r>
              <a:rPr lang="hu-HU" dirty="0" smtClean="0"/>
              <a:t>, ismét nőtt az eredetiben kérések száma, de ezek inkább oktató kollégáink kérési voltak.</a:t>
            </a:r>
          </a:p>
          <a:p>
            <a:endParaRPr lang="hu-HU" dirty="0" smtClean="0"/>
          </a:p>
          <a:p>
            <a:r>
              <a:rPr lang="en-GB" dirty="0"/>
              <a:t>A 2020-as </a:t>
            </a:r>
            <a:r>
              <a:rPr lang="en-GB" dirty="0" err="1"/>
              <a:t>számaink</a:t>
            </a:r>
            <a:r>
              <a:rPr lang="en-GB" dirty="0"/>
              <a:t> </a:t>
            </a:r>
            <a:r>
              <a:rPr lang="en-GB" dirty="0" err="1"/>
              <a:t>nagyjából</a:t>
            </a:r>
            <a:r>
              <a:rPr lang="en-GB" dirty="0"/>
              <a:t> 70%-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előző</a:t>
            </a:r>
            <a:r>
              <a:rPr lang="en-GB" dirty="0"/>
              <a:t> </a:t>
            </a:r>
            <a:r>
              <a:rPr lang="en-GB" dirty="0" err="1"/>
              <a:t>évi</a:t>
            </a:r>
            <a:r>
              <a:rPr lang="en-GB" dirty="0"/>
              <a:t> </a:t>
            </a:r>
            <a:r>
              <a:rPr lang="en-GB" dirty="0" err="1"/>
              <a:t>számoknak</a:t>
            </a:r>
            <a:r>
              <a:rPr lang="en-GB" dirty="0"/>
              <a:t>. </a:t>
            </a:r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47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Könyvtárunk, a SZE-EKL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Széchenyi István Egyetem Egyetemi Könyvtár és </a:t>
            </a:r>
            <a:r>
              <a:rPr lang="hu-HU" dirty="0" smtClean="0"/>
              <a:t>Levéltár </a:t>
            </a:r>
            <a:r>
              <a:rPr lang="hu-HU" dirty="0"/>
              <a:t>elsősorban a Széchenyi István Egyetemen </a:t>
            </a:r>
            <a:r>
              <a:rPr lang="hu-HU" dirty="0" smtClean="0"/>
              <a:t>folyó </a:t>
            </a:r>
            <a:r>
              <a:rPr lang="hu-HU" dirty="0"/>
              <a:t>oktató, tudományos és kutatói munkát segítő szervezeti egység, amely az Egyetem információmegosztó központjaként, valamint közösségi programokat szervező, és azoknak helyt adó kulturális térként is működik. A SZE-EKL küldetését - a használói igények minőségi kiszolgálását - a folyamatosan bővülő és megújuló szolgáltatásainkkal valósítjuk meg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sz="2400" b="1" dirty="0" smtClean="0"/>
              <a:t>Pár adat történetünkről</a:t>
            </a:r>
          </a:p>
          <a:p>
            <a:r>
              <a:rPr lang="hu-HU" dirty="0" smtClean="0"/>
              <a:t>2019-ben volt egyetemünk 50 éves, ugyanis 1969-ben költözött Győrbe a KTMF, mely 1986-ban vette fel Széchenyi István nevét, majd 2002-ben váltunk főiskolából egyetemmé.</a:t>
            </a:r>
          </a:p>
          <a:p>
            <a:r>
              <a:rPr lang="hu-HU" dirty="0" smtClean="0"/>
              <a:t>1974. óta önálló egység a könyvtár, és 1977-ben költöztünk régi helyünkre.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5844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35636" y="764373"/>
            <a:ext cx="3470564" cy="759627"/>
          </a:xfrm>
        </p:spPr>
        <p:txBody>
          <a:bodyPr/>
          <a:lstStyle/>
          <a:p>
            <a:r>
              <a:rPr lang="hu-HU" dirty="0" smtClean="0"/>
              <a:t>Számokban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73585"/>
              </p:ext>
            </p:extLst>
          </p:nvPr>
        </p:nvGraphicFramePr>
        <p:xfrm>
          <a:off x="685800" y="1524001"/>
          <a:ext cx="10820400" cy="46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59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3164" y="651164"/>
            <a:ext cx="6283036" cy="706581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Legfontosabb partnereink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1357746"/>
            <a:ext cx="10820400" cy="4860940"/>
          </a:xfrm>
        </p:spPr>
        <p:txBody>
          <a:bodyPr>
            <a:normAutofit/>
          </a:bodyPr>
          <a:lstStyle/>
          <a:p>
            <a:r>
              <a:rPr lang="en-GB" dirty="0" err="1"/>
              <a:t>Mivel</a:t>
            </a:r>
            <a:r>
              <a:rPr lang="en-GB" dirty="0"/>
              <a:t> </a:t>
            </a:r>
            <a:r>
              <a:rPr lang="en-GB" dirty="0" err="1"/>
              <a:t>Győr</a:t>
            </a:r>
            <a:r>
              <a:rPr lang="en-GB" dirty="0"/>
              <a:t> </a:t>
            </a:r>
            <a:r>
              <a:rPr lang="en-GB" dirty="0" err="1"/>
              <a:t>város</a:t>
            </a:r>
            <a:r>
              <a:rPr lang="en-GB" dirty="0"/>
              <a:t> </a:t>
            </a:r>
            <a:r>
              <a:rPr lang="en-GB" dirty="0" err="1"/>
              <a:t>könyvtáraival</a:t>
            </a:r>
            <a:r>
              <a:rPr lang="en-GB" dirty="0"/>
              <a:t> </a:t>
            </a:r>
            <a:r>
              <a:rPr lang="en-GB" dirty="0" err="1"/>
              <a:t>kitűnő</a:t>
            </a:r>
            <a:r>
              <a:rPr lang="en-GB" dirty="0"/>
              <a:t> a </a:t>
            </a:r>
            <a:r>
              <a:rPr lang="en-GB" dirty="0" err="1"/>
              <a:t>kapcsolatunk</a:t>
            </a:r>
            <a:r>
              <a:rPr lang="en-GB" dirty="0"/>
              <a:t>, </a:t>
            </a:r>
            <a:r>
              <a:rPr lang="en-GB" dirty="0" err="1"/>
              <a:t>így</a:t>
            </a:r>
            <a:r>
              <a:rPr lang="en-GB" dirty="0"/>
              <a:t> </a:t>
            </a:r>
            <a:r>
              <a:rPr lang="en-GB" dirty="0" err="1"/>
              <a:t>szépirodalmi</a:t>
            </a:r>
            <a:r>
              <a:rPr lang="en-GB" dirty="0"/>
              <a:t>, </a:t>
            </a:r>
            <a:r>
              <a:rPr lang="en-GB" dirty="0" err="1"/>
              <a:t>helyismereti</a:t>
            </a:r>
            <a:r>
              <a:rPr lang="en-GB" dirty="0"/>
              <a:t> </a:t>
            </a:r>
            <a:r>
              <a:rPr lang="en-GB" dirty="0" err="1"/>
              <a:t>jellegű</a:t>
            </a:r>
            <a:r>
              <a:rPr lang="en-GB" dirty="0"/>
              <a:t> </a:t>
            </a:r>
            <a:r>
              <a:rPr lang="en-GB" dirty="0" err="1"/>
              <a:t>kéréseket</a:t>
            </a:r>
            <a:r>
              <a:rPr lang="en-GB" dirty="0"/>
              <a:t> </a:t>
            </a:r>
            <a:r>
              <a:rPr lang="en-GB" dirty="0" err="1"/>
              <a:t>legtöbbször</a:t>
            </a:r>
            <a:r>
              <a:rPr lang="en-GB" dirty="0"/>
              <a:t> a </a:t>
            </a:r>
            <a:r>
              <a:rPr lang="en-GB" b="1" dirty="0"/>
              <a:t>Dr </a:t>
            </a:r>
            <a:r>
              <a:rPr lang="en-GB" b="1" dirty="0" err="1"/>
              <a:t>Kovács</a:t>
            </a:r>
            <a:r>
              <a:rPr lang="en-GB" b="1" dirty="0"/>
              <a:t> </a:t>
            </a:r>
            <a:r>
              <a:rPr lang="en-GB" b="1" dirty="0" err="1"/>
              <a:t>Pál</a:t>
            </a:r>
            <a:r>
              <a:rPr lang="en-GB" b="1" dirty="0"/>
              <a:t> </a:t>
            </a:r>
            <a:r>
              <a:rPr lang="en-GB" b="1" dirty="0" err="1"/>
              <a:t>Megyei</a:t>
            </a:r>
            <a:r>
              <a:rPr lang="en-GB" b="1" dirty="0"/>
              <a:t> </a:t>
            </a:r>
            <a:r>
              <a:rPr lang="en-GB" b="1" dirty="0" err="1"/>
              <a:t>Könyvtár</a:t>
            </a:r>
            <a:r>
              <a:rPr lang="en-GB" b="1" dirty="0"/>
              <a:t> </a:t>
            </a:r>
            <a:r>
              <a:rPr lang="en-GB" b="1" dirty="0" err="1"/>
              <a:t>és</a:t>
            </a:r>
            <a:r>
              <a:rPr lang="en-GB" b="1" dirty="0"/>
              <a:t> </a:t>
            </a:r>
            <a:r>
              <a:rPr lang="en-GB" b="1" dirty="0" err="1"/>
              <a:t>Közösségi</a:t>
            </a:r>
            <a:r>
              <a:rPr lang="en-GB" b="1" dirty="0"/>
              <a:t> </a:t>
            </a:r>
            <a:r>
              <a:rPr lang="en-GB" b="1" dirty="0" err="1"/>
              <a:t>Térrel</a:t>
            </a:r>
            <a:r>
              <a:rPr lang="en-GB" dirty="0"/>
              <a:t> </a:t>
            </a:r>
            <a:r>
              <a:rPr lang="en-GB" dirty="0" err="1"/>
              <a:t>intézünk</a:t>
            </a:r>
            <a:r>
              <a:rPr lang="en-GB" dirty="0"/>
              <a:t>.</a:t>
            </a:r>
            <a:endParaRPr lang="hu-HU" dirty="0"/>
          </a:p>
          <a:p>
            <a:r>
              <a:rPr lang="en-GB" dirty="0"/>
              <a:t> </a:t>
            </a:r>
            <a:r>
              <a:rPr lang="en-GB" dirty="0" err="1"/>
              <a:t>Gyakran</a:t>
            </a:r>
            <a:r>
              <a:rPr lang="en-GB" dirty="0"/>
              <a:t> </a:t>
            </a:r>
            <a:r>
              <a:rPr lang="en-GB" dirty="0" err="1"/>
              <a:t>kérünk</a:t>
            </a:r>
            <a:r>
              <a:rPr lang="en-GB" dirty="0"/>
              <a:t> </a:t>
            </a:r>
            <a:r>
              <a:rPr lang="en-GB" dirty="0" err="1"/>
              <a:t>még</a:t>
            </a:r>
            <a:r>
              <a:rPr lang="en-GB" dirty="0"/>
              <a:t> </a:t>
            </a:r>
            <a:r>
              <a:rPr lang="en-GB" dirty="0" err="1"/>
              <a:t>dokumentumokat</a:t>
            </a:r>
            <a:r>
              <a:rPr lang="en-GB" dirty="0"/>
              <a:t> a </a:t>
            </a:r>
            <a:r>
              <a:rPr lang="en-GB" b="1" dirty="0"/>
              <a:t>KSH </a:t>
            </a:r>
            <a:r>
              <a:rPr lang="en-GB" b="1" dirty="0" err="1"/>
              <a:t>Könyvtárától</a:t>
            </a:r>
            <a:r>
              <a:rPr lang="en-GB" b="1" dirty="0"/>
              <a:t>, a Berzsenyi </a:t>
            </a:r>
            <a:r>
              <a:rPr lang="en-GB" b="1" dirty="0" err="1"/>
              <a:t>Dániel</a:t>
            </a:r>
            <a:r>
              <a:rPr lang="en-GB" b="1" dirty="0"/>
              <a:t> </a:t>
            </a:r>
            <a:r>
              <a:rPr lang="en-GB" b="1" dirty="0" err="1"/>
              <a:t>Megyei</a:t>
            </a:r>
            <a:r>
              <a:rPr lang="en-GB" b="1" dirty="0"/>
              <a:t> </a:t>
            </a:r>
            <a:r>
              <a:rPr lang="en-GB" b="1" dirty="0" err="1"/>
              <a:t>Könyvtártól</a:t>
            </a:r>
            <a:r>
              <a:rPr lang="en-GB" b="1" dirty="0"/>
              <a:t> </a:t>
            </a:r>
            <a:r>
              <a:rPr lang="en-GB" b="1" dirty="0" err="1"/>
              <a:t>Szombathelyről</a:t>
            </a:r>
            <a:r>
              <a:rPr lang="en-GB" b="1" dirty="0"/>
              <a:t>, de </a:t>
            </a:r>
            <a:r>
              <a:rPr lang="en-GB" b="1" dirty="0" err="1"/>
              <a:t>élénk</a:t>
            </a:r>
            <a:r>
              <a:rPr lang="en-GB" b="1" dirty="0"/>
              <a:t> a </a:t>
            </a:r>
            <a:r>
              <a:rPr lang="en-GB" b="1" dirty="0" err="1"/>
              <a:t>kapcsolatunk</a:t>
            </a:r>
            <a:r>
              <a:rPr lang="en-GB" b="1" dirty="0"/>
              <a:t> a </a:t>
            </a:r>
            <a:r>
              <a:rPr lang="en-GB" b="1" dirty="0" err="1"/>
              <a:t>Miskolci</a:t>
            </a:r>
            <a:r>
              <a:rPr lang="en-GB" b="1" dirty="0"/>
              <a:t> </a:t>
            </a:r>
            <a:r>
              <a:rPr lang="en-GB" b="1" dirty="0" err="1"/>
              <a:t>Egyetem</a:t>
            </a:r>
            <a:r>
              <a:rPr lang="en-GB" b="1" dirty="0"/>
              <a:t> </a:t>
            </a:r>
            <a:r>
              <a:rPr lang="en-GB" b="1" dirty="0" err="1"/>
              <a:t>Könyvtár</a:t>
            </a:r>
            <a:r>
              <a:rPr lang="en-GB" b="1" dirty="0"/>
              <a:t>, </a:t>
            </a:r>
            <a:r>
              <a:rPr lang="en-GB" b="1" dirty="0" err="1"/>
              <a:t>Levéltár</a:t>
            </a:r>
            <a:r>
              <a:rPr lang="en-GB" b="1" dirty="0"/>
              <a:t>, </a:t>
            </a:r>
            <a:r>
              <a:rPr lang="en-GB" b="1" dirty="0" err="1"/>
              <a:t>Múzeummal</a:t>
            </a:r>
            <a:r>
              <a:rPr lang="en-GB" b="1" dirty="0"/>
              <a:t>, a BME-OMIKK-al, </a:t>
            </a:r>
            <a:r>
              <a:rPr lang="en-GB" b="1" dirty="0" err="1"/>
              <a:t>Fővárosi</a:t>
            </a:r>
            <a:r>
              <a:rPr lang="en-GB" b="1" dirty="0"/>
              <a:t> </a:t>
            </a:r>
            <a:r>
              <a:rPr lang="en-GB" b="1" dirty="0" err="1"/>
              <a:t>Szabó</a:t>
            </a:r>
            <a:r>
              <a:rPr lang="en-GB" b="1" dirty="0"/>
              <a:t> Ervin </a:t>
            </a:r>
            <a:r>
              <a:rPr lang="en-GB" b="1" dirty="0" err="1"/>
              <a:t>Könyvtárral</a:t>
            </a:r>
            <a:r>
              <a:rPr lang="en-GB" b="1" dirty="0"/>
              <a:t>, </a:t>
            </a:r>
            <a:r>
              <a:rPr lang="en-GB" b="1" dirty="0" err="1"/>
              <a:t>Országgyűlési</a:t>
            </a:r>
            <a:r>
              <a:rPr lang="en-GB" b="1" dirty="0"/>
              <a:t> </a:t>
            </a:r>
            <a:r>
              <a:rPr lang="en-GB" b="1" dirty="0" err="1"/>
              <a:t>Könyvtárral</a:t>
            </a:r>
            <a:r>
              <a:rPr lang="en-GB" b="1" dirty="0"/>
              <a:t> is.</a:t>
            </a:r>
            <a:endParaRPr lang="hu-HU" b="1" dirty="0"/>
          </a:p>
          <a:p>
            <a:r>
              <a:rPr lang="en-GB" dirty="0" err="1"/>
              <a:t>Orvostudományi</a:t>
            </a:r>
            <a:r>
              <a:rPr lang="en-GB" dirty="0"/>
              <a:t> </a:t>
            </a:r>
            <a:r>
              <a:rPr lang="en-GB" dirty="0" err="1"/>
              <a:t>jellegű</a:t>
            </a:r>
            <a:r>
              <a:rPr lang="en-GB" dirty="0"/>
              <a:t> </a:t>
            </a:r>
            <a:r>
              <a:rPr lang="en-GB" dirty="0" err="1"/>
              <a:t>kéréseinkben</a:t>
            </a:r>
            <a:r>
              <a:rPr lang="en-GB" dirty="0"/>
              <a:t> </a:t>
            </a:r>
            <a:r>
              <a:rPr lang="en-GB" dirty="0" err="1"/>
              <a:t>általában</a:t>
            </a:r>
            <a:r>
              <a:rPr lang="en-GB" dirty="0"/>
              <a:t> a </a:t>
            </a:r>
            <a:r>
              <a:rPr lang="en-GB" b="1" dirty="0"/>
              <a:t>PTE-</a:t>
            </a:r>
            <a:r>
              <a:rPr lang="en-GB" b="1" dirty="0" err="1"/>
              <a:t>Pekár</a:t>
            </a:r>
            <a:r>
              <a:rPr lang="en-GB" b="1" dirty="0"/>
              <a:t> </a:t>
            </a:r>
            <a:r>
              <a:rPr lang="en-GB" b="1" dirty="0" err="1"/>
              <a:t>Mihály</a:t>
            </a:r>
            <a:r>
              <a:rPr lang="en-GB" b="1" dirty="0"/>
              <a:t> </a:t>
            </a:r>
            <a:r>
              <a:rPr lang="en-GB" b="1" dirty="0" err="1"/>
              <a:t>Orvostudományi</a:t>
            </a:r>
            <a:r>
              <a:rPr lang="en-GB" b="1" dirty="0"/>
              <a:t> </a:t>
            </a:r>
            <a:r>
              <a:rPr lang="en-GB" b="1" dirty="0" err="1"/>
              <a:t>Szakkönyvtára</a:t>
            </a:r>
            <a:r>
              <a:rPr lang="en-GB" b="1" dirty="0"/>
              <a:t> </a:t>
            </a:r>
            <a:r>
              <a:rPr lang="en-GB" dirty="0"/>
              <a:t>van </a:t>
            </a:r>
            <a:r>
              <a:rPr lang="en-GB" dirty="0" err="1"/>
              <a:t>segítségünkre</a:t>
            </a:r>
            <a:r>
              <a:rPr lang="en-GB" dirty="0"/>
              <a:t>.</a:t>
            </a:r>
            <a:endParaRPr lang="hu-HU" dirty="0"/>
          </a:p>
          <a:p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általunk</a:t>
            </a:r>
            <a:r>
              <a:rPr lang="en-GB" dirty="0"/>
              <a:t> </a:t>
            </a:r>
            <a:r>
              <a:rPr lang="en-GB" dirty="0" err="1"/>
              <a:t>küldött</a:t>
            </a:r>
            <a:r>
              <a:rPr lang="en-GB" dirty="0"/>
              <a:t> </a:t>
            </a:r>
            <a:r>
              <a:rPr lang="en-GB" dirty="0" err="1"/>
              <a:t>dokumentumok</a:t>
            </a:r>
            <a:r>
              <a:rPr lang="en-GB" dirty="0"/>
              <a:t> </a:t>
            </a:r>
            <a:r>
              <a:rPr lang="en-GB" dirty="0" err="1"/>
              <a:t>terén</a:t>
            </a:r>
            <a:r>
              <a:rPr lang="en-GB" dirty="0"/>
              <a:t> </a:t>
            </a:r>
            <a:r>
              <a:rPr lang="en-GB" dirty="0" err="1"/>
              <a:t>elsősorban</a:t>
            </a:r>
            <a:r>
              <a:rPr lang="en-GB" dirty="0"/>
              <a:t> a </a:t>
            </a:r>
            <a:r>
              <a:rPr lang="en-GB" dirty="0" err="1"/>
              <a:t>helyi</a:t>
            </a:r>
            <a:r>
              <a:rPr lang="en-GB" dirty="0"/>
              <a:t> </a:t>
            </a:r>
            <a:r>
              <a:rPr lang="en-GB" dirty="0" err="1"/>
              <a:t>könyvtárközi</a:t>
            </a:r>
            <a:r>
              <a:rPr lang="en-GB" dirty="0"/>
              <a:t> </a:t>
            </a:r>
            <a:r>
              <a:rPr lang="en-GB" dirty="0" err="1"/>
              <a:t>szerepünk</a:t>
            </a:r>
            <a:r>
              <a:rPr lang="en-GB" dirty="0"/>
              <a:t> </a:t>
            </a:r>
            <a:r>
              <a:rPr lang="en-GB" dirty="0" err="1"/>
              <a:t>erős</a:t>
            </a:r>
            <a:r>
              <a:rPr lang="en-GB" dirty="0"/>
              <a:t>, a </a:t>
            </a:r>
            <a:r>
              <a:rPr lang="en-GB" dirty="0" err="1"/>
              <a:t>régió</a:t>
            </a:r>
            <a:r>
              <a:rPr lang="en-GB" dirty="0"/>
              <a:t> </a:t>
            </a:r>
            <a:r>
              <a:rPr lang="en-GB" dirty="0" err="1"/>
              <a:t>könyvtárai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a </a:t>
            </a:r>
            <a:r>
              <a:rPr lang="en-GB" dirty="0" err="1"/>
              <a:t>város</a:t>
            </a:r>
            <a:r>
              <a:rPr lang="en-GB" dirty="0"/>
              <a:t> </a:t>
            </a:r>
            <a:r>
              <a:rPr lang="en-GB" dirty="0" err="1"/>
              <a:t>iskolai</a:t>
            </a:r>
            <a:r>
              <a:rPr lang="en-GB" dirty="0"/>
              <a:t> </a:t>
            </a:r>
            <a:r>
              <a:rPr lang="en-GB" dirty="0" err="1"/>
              <a:t>könyvtárai</a:t>
            </a:r>
            <a:r>
              <a:rPr lang="en-GB" dirty="0"/>
              <a:t> </a:t>
            </a:r>
            <a:r>
              <a:rPr lang="en-GB" dirty="0" err="1"/>
              <a:t>kérnek</a:t>
            </a:r>
            <a:r>
              <a:rPr lang="en-GB" dirty="0"/>
              <a:t> </a:t>
            </a:r>
            <a:r>
              <a:rPr lang="en-GB" dirty="0" err="1"/>
              <a:t>tőlünk</a:t>
            </a:r>
            <a:r>
              <a:rPr lang="en-GB" dirty="0"/>
              <a:t> a </a:t>
            </a:r>
            <a:r>
              <a:rPr lang="en-GB" dirty="0" err="1"/>
              <a:t>leggyakrabban</a:t>
            </a:r>
            <a:r>
              <a:rPr lang="en-GB" dirty="0"/>
              <a:t> </a:t>
            </a:r>
            <a:r>
              <a:rPr lang="en-GB" dirty="0" err="1"/>
              <a:t>dokumentumokat</a:t>
            </a:r>
            <a:r>
              <a:rPr lang="en-GB" dirty="0"/>
              <a:t>, de </a:t>
            </a:r>
            <a:r>
              <a:rPr lang="en-GB" dirty="0" err="1"/>
              <a:t>élénk</a:t>
            </a:r>
            <a:r>
              <a:rPr lang="en-GB" dirty="0"/>
              <a:t> a </a:t>
            </a:r>
            <a:r>
              <a:rPr lang="en-GB" dirty="0" err="1"/>
              <a:t>kapcsolatunk</a:t>
            </a:r>
            <a:r>
              <a:rPr lang="en-GB" dirty="0"/>
              <a:t> a </a:t>
            </a:r>
            <a:r>
              <a:rPr lang="en-GB" b="1" dirty="0" err="1"/>
              <a:t>Miskolci</a:t>
            </a:r>
            <a:r>
              <a:rPr lang="en-GB" b="1" dirty="0"/>
              <a:t> </a:t>
            </a:r>
            <a:r>
              <a:rPr lang="en-GB" b="1" dirty="0" err="1"/>
              <a:t>Egyetem</a:t>
            </a:r>
            <a:r>
              <a:rPr lang="en-GB" b="1" dirty="0"/>
              <a:t> </a:t>
            </a:r>
            <a:r>
              <a:rPr lang="en-GB" b="1" dirty="0" err="1"/>
              <a:t>Könyvtár</a:t>
            </a:r>
            <a:r>
              <a:rPr lang="en-GB" b="1" dirty="0"/>
              <a:t>, </a:t>
            </a:r>
            <a:r>
              <a:rPr lang="en-GB" b="1" dirty="0" err="1"/>
              <a:t>Levéltár</a:t>
            </a:r>
            <a:r>
              <a:rPr lang="en-GB" b="1" dirty="0"/>
              <a:t>, </a:t>
            </a:r>
            <a:r>
              <a:rPr lang="en-GB" b="1" dirty="0" err="1"/>
              <a:t>Múzeummal</a:t>
            </a:r>
            <a:r>
              <a:rPr lang="en-GB" b="1" dirty="0"/>
              <a:t>, a </a:t>
            </a:r>
            <a:r>
              <a:rPr lang="en-GB" b="1" dirty="0" err="1"/>
              <a:t>Soproni</a:t>
            </a:r>
            <a:r>
              <a:rPr lang="en-GB" b="1" dirty="0"/>
              <a:t> </a:t>
            </a:r>
            <a:r>
              <a:rPr lang="en-GB" b="1" dirty="0" err="1"/>
              <a:t>Egyetem</a:t>
            </a:r>
            <a:r>
              <a:rPr lang="en-GB" b="1" dirty="0"/>
              <a:t> </a:t>
            </a:r>
            <a:r>
              <a:rPr lang="en-GB" b="1" dirty="0" err="1"/>
              <a:t>Könyvtár</a:t>
            </a:r>
            <a:r>
              <a:rPr lang="en-GB" b="1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Levéltárával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kisebb</a:t>
            </a:r>
            <a:r>
              <a:rPr lang="en-GB" dirty="0"/>
              <a:t> </a:t>
            </a:r>
            <a:r>
              <a:rPr lang="en-GB" dirty="0" err="1"/>
              <a:t>települések</a:t>
            </a:r>
            <a:r>
              <a:rPr lang="en-GB" dirty="0"/>
              <a:t> </a:t>
            </a:r>
            <a:r>
              <a:rPr lang="en-GB" dirty="0" err="1"/>
              <a:t>könyvtáraival</a:t>
            </a:r>
            <a:r>
              <a:rPr lang="en-GB" dirty="0"/>
              <a:t> is.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318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5600" y="764372"/>
            <a:ext cx="8610600" cy="5677991"/>
          </a:xfrm>
        </p:spPr>
        <p:txBody>
          <a:bodyPr/>
          <a:lstStyle/>
          <a:p>
            <a:r>
              <a:rPr lang="hu-HU" dirty="0" smtClean="0"/>
              <a:t>Köszönöm a megtisztelő figyelmet!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90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309782" cy="1899424"/>
          </a:xfrm>
        </p:spPr>
        <p:txBody>
          <a:bodyPr/>
          <a:lstStyle/>
          <a:p>
            <a:r>
              <a:rPr lang="hu-HU" dirty="0" smtClean="0"/>
              <a:t>A régi könyvtár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18010" y="5720576"/>
            <a:ext cx="2977374" cy="89210"/>
          </a:xfrm>
        </p:spPr>
        <p:txBody>
          <a:bodyPr>
            <a:normAutofit fontScale="25000" lnSpcReduction="2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 smtClean="0"/>
              <a:t>A Közlekedési és Távközlési Műszaki Főiskola kari gyűjteményeiből </a:t>
            </a:r>
            <a:r>
              <a:rPr lang="hu-HU" sz="2400" dirty="0"/>
              <a:t>1974-ben alapították a főiskolai könyvtárat.</a:t>
            </a:r>
          </a:p>
          <a:p>
            <a:r>
              <a:rPr lang="hu-HU" sz="2400" dirty="0" smtClean="0"/>
              <a:t>1977-től, amikor az Igazgatási Épület elkészült </a:t>
            </a:r>
            <a:r>
              <a:rPr lang="hu-HU" sz="2400" dirty="0"/>
              <a:t>2011-ig használtuk </a:t>
            </a:r>
            <a:r>
              <a:rPr lang="hu-HU" sz="2400" dirty="0" smtClean="0"/>
              <a:t>régi könyvtári terünket. </a:t>
            </a:r>
          </a:p>
          <a:p>
            <a:r>
              <a:rPr lang="hu-HU" sz="2400" dirty="0" smtClean="0"/>
              <a:t>800 m2-es tér állt rendelkezésünkre, 100 ülőhely, 49 ezer kötet volt beköltözésünkkor</a:t>
            </a:r>
          </a:p>
          <a:p>
            <a:r>
              <a:rPr lang="hu-HU" sz="2400" dirty="0" smtClean="0"/>
              <a:t>Ezt a teret aztán az egyetemmé válással, a hallgatói létszám bővüléssel, az állomány bővülésével  nagyon </a:t>
            </a:r>
            <a:r>
              <a:rPr lang="hu-HU" sz="2400" dirty="0" err="1" smtClean="0"/>
              <a:t>kinőttük</a:t>
            </a:r>
            <a:r>
              <a:rPr lang="hu-HU" sz="2400" dirty="0" smtClean="0"/>
              <a:t>.</a:t>
            </a:r>
            <a:endParaRPr lang="hu-HU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80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Képek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42" y="2833687"/>
            <a:ext cx="5365750" cy="40243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5" y="1959860"/>
            <a:ext cx="4857206" cy="48333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0" y="74177"/>
            <a:ext cx="5386253" cy="33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Tájékoztatás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18934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1" y="1295399"/>
            <a:ext cx="7280168" cy="54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Kölcsönzés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1" y="1040524"/>
            <a:ext cx="7756635" cy="5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Emlékeink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15844" y="2194560"/>
            <a:ext cx="10190356" cy="1384981"/>
          </a:xfrm>
        </p:spPr>
        <p:txBody>
          <a:bodyPr>
            <a:normAutofit/>
          </a:bodyPr>
          <a:lstStyle/>
          <a:p>
            <a:r>
              <a:rPr lang="hu-HU" sz="3200" dirty="0">
                <a:hlinkClick r:id="rId2"/>
              </a:rPr>
              <a:t>https://www.youtube.com/watch?v=Ijnjzgm9VMU</a:t>
            </a:r>
            <a:endParaRPr lang="hu-HU" sz="3200" dirty="0"/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9743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031166" cy="550127"/>
          </a:xfrm>
        </p:spPr>
        <p:txBody>
          <a:bodyPr/>
          <a:lstStyle/>
          <a:p>
            <a:r>
              <a:rPr lang="hu-HU" dirty="0" smtClean="0"/>
              <a:t>Az új könyvtár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2207941"/>
            <a:ext cx="4114800" cy="40107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4500 m2-es modern, világos, légkondicionált tér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Kutatószobák, csoportos tanulóhelyiségek, gyermekkuckó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Közel 250 számítógép-Elektronikus vizsgák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Több mint 9000 aktív használó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Magyar és külföldi hallgatók egyaránt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3" y="1040805"/>
            <a:ext cx="6510337" cy="48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zcsík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TM04033937[[fn=Kondenzcsík]]</Template>
  <TotalTime>13377</TotalTime>
  <Words>834</Words>
  <Application>Microsoft Office PowerPoint</Application>
  <PresentationFormat>Szélesvásznú</PresentationFormat>
  <Paragraphs>115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</vt:lpstr>
      <vt:lpstr>Kondenzcsík</vt:lpstr>
      <vt:lpstr>XX. ODR konferencia</vt:lpstr>
      <vt:lpstr>Könyvtárunk, a SZE-EKL</vt:lpstr>
      <vt:lpstr>A régi könyvtár</vt:lpstr>
      <vt:lpstr>Képek </vt:lpstr>
      <vt:lpstr>Tájékoztatás</vt:lpstr>
      <vt:lpstr>PowerPoint-bemutató</vt:lpstr>
      <vt:lpstr>Kölcsönzés</vt:lpstr>
      <vt:lpstr>Emlékeink</vt:lpstr>
      <vt:lpstr>Az új könyvtár</vt:lpstr>
      <vt:lpstr>PowerPoint-bemutató</vt:lpstr>
      <vt:lpstr>PowerPoint-bemutató</vt:lpstr>
      <vt:lpstr>Élet az új könyvtárban</vt:lpstr>
      <vt:lpstr>PowerPoint-bemutató</vt:lpstr>
      <vt:lpstr>Könyvtárközi kölcsönzés</vt:lpstr>
      <vt:lpstr>Könyvtárközi kölcsönzés </vt:lpstr>
      <vt:lpstr>Az elmúlt évtized munkája számokban</vt:lpstr>
      <vt:lpstr>Könyvtárközi kölcsönzés</vt:lpstr>
      <vt:lpstr>Digitális/hagyományos kkk aránya</vt:lpstr>
      <vt:lpstr>2020-a példátlan év</vt:lpstr>
      <vt:lpstr>Számokban</vt:lpstr>
      <vt:lpstr>Legfontosabb partnereink</vt:lpstr>
      <vt:lpstr>Köszönöm a megtisztelő figyelmet!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XX. ODR konferencia</dc:title>
  <dc:creator>Tóth Zsófia</dc:creator>
  <cp:lastModifiedBy>Tóth Zsófia</cp:lastModifiedBy>
  <cp:revision>54</cp:revision>
  <dcterms:created xsi:type="dcterms:W3CDTF">2021-10-07T14:34:24Z</dcterms:created>
  <dcterms:modified xsi:type="dcterms:W3CDTF">2021-10-17T16:50:10Z</dcterms:modified>
</cp:coreProperties>
</file>