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9" r:id="rId4"/>
  </p:sldMasterIdLst>
  <p:notesMasterIdLst>
    <p:notesMasterId r:id="rId23"/>
  </p:notesMasterIdLst>
  <p:handoutMasterIdLst>
    <p:handoutMasterId r:id="rId24"/>
  </p:handoutMasterIdLst>
  <p:sldIdLst>
    <p:sldId id="258" r:id="rId5"/>
    <p:sldId id="260" r:id="rId6"/>
    <p:sldId id="261" r:id="rId7"/>
    <p:sldId id="262" r:id="rId8"/>
    <p:sldId id="274" r:id="rId9"/>
    <p:sldId id="264" r:id="rId10"/>
    <p:sldId id="265" r:id="rId11"/>
    <p:sldId id="276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5" r:id="rId21"/>
    <p:sldId id="263" r:id="rId22"/>
  </p:sldIdLst>
  <p:sldSz cx="9144000" cy="6858000" type="screen4x3"/>
  <p:notesSz cx="6858000" cy="9144000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9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CDDD"/>
    <a:srgbClr val="0456A0"/>
    <a:srgbClr val="D5E1EF"/>
    <a:srgbClr val="DDE9F7"/>
    <a:srgbClr val="0A88FA"/>
    <a:srgbClr val="0576DD"/>
    <a:srgbClr val="033E73"/>
    <a:srgbClr val="FFC8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Világos stílus 3 – 1. jelölőszín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Világos stílus 2 – 1. jelölőszín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5" autoAdjust="0"/>
    <p:restoredTop sz="94302" autoAdjust="0"/>
  </p:normalViewPr>
  <p:slideViewPr>
    <p:cSldViewPr>
      <p:cViewPr varScale="1">
        <p:scale>
          <a:sx n="109" d="100"/>
          <a:sy n="109" d="100"/>
        </p:scale>
        <p:origin x="1296" y="84"/>
      </p:cViewPr>
      <p:guideLst>
        <p:guide orient="horz" pos="429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157A48-0D5B-49EB-BE62-4F1116B241AF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28A1326C-19B6-4317-86A1-7C96D08D3F79}">
      <dgm:prSet phldrT="[Szöveg]"/>
      <dgm:spPr>
        <a:solidFill>
          <a:srgbClr val="93CDDD"/>
        </a:solidFill>
      </dgm:spPr>
      <dgm:t>
        <a:bodyPr/>
        <a:lstStyle/>
        <a:p>
          <a:r>
            <a:rPr lang="hu-HU" dirty="0" smtClean="0">
              <a:solidFill>
                <a:schemeClr val="tx1"/>
              </a:solidFill>
            </a:rPr>
            <a:t>Projektmenedzser</a:t>
          </a:r>
          <a:endParaRPr lang="hu-HU" dirty="0">
            <a:solidFill>
              <a:schemeClr val="tx1"/>
            </a:solidFill>
          </a:endParaRPr>
        </a:p>
      </dgm:t>
    </dgm:pt>
    <dgm:pt modelId="{184C3DBA-8CCF-49AA-92D8-F970EBD8DA68}" type="parTrans" cxnId="{0E6D8F0E-373A-4CF4-B384-3ED7035771D9}">
      <dgm:prSet/>
      <dgm:spPr/>
      <dgm:t>
        <a:bodyPr/>
        <a:lstStyle/>
        <a:p>
          <a:endParaRPr lang="hu-HU"/>
        </a:p>
      </dgm:t>
    </dgm:pt>
    <dgm:pt modelId="{D369007F-C17D-4D03-8727-52CBA9322719}" type="sibTrans" cxnId="{0E6D8F0E-373A-4CF4-B384-3ED7035771D9}">
      <dgm:prSet/>
      <dgm:spPr/>
      <dgm:t>
        <a:bodyPr/>
        <a:lstStyle/>
        <a:p>
          <a:endParaRPr lang="hu-HU"/>
        </a:p>
      </dgm:t>
    </dgm:pt>
    <dgm:pt modelId="{C6A67F86-10B3-4651-8B4C-ADF8BD287C23}">
      <dgm:prSet phldrT="[Szöveg]"/>
      <dgm:spPr/>
      <dgm:t>
        <a:bodyPr/>
        <a:lstStyle/>
        <a:p>
          <a:r>
            <a:rPr lang="hu-HU" dirty="0" smtClean="0"/>
            <a:t>Intézményi célokat fordítja át projektcélokra</a:t>
          </a:r>
          <a:endParaRPr lang="hu-HU" dirty="0"/>
        </a:p>
      </dgm:t>
    </dgm:pt>
    <dgm:pt modelId="{AE4D1A9B-FA65-435E-B15B-49086FD6741A}" type="parTrans" cxnId="{53BC7146-37AC-43DB-BD2E-A84D690F1146}">
      <dgm:prSet/>
      <dgm:spPr/>
      <dgm:t>
        <a:bodyPr/>
        <a:lstStyle/>
        <a:p>
          <a:endParaRPr lang="hu-HU"/>
        </a:p>
      </dgm:t>
    </dgm:pt>
    <dgm:pt modelId="{9FA855C6-ADD8-4A6B-B05C-27178D5572E5}" type="sibTrans" cxnId="{53BC7146-37AC-43DB-BD2E-A84D690F1146}">
      <dgm:prSet/>
      <dgm:spPr/>
      <dgm:t>
        <a:bodyPr/>
        <a:lstStyle/>
        <a:p>
          <a:endParaRPr lang="hu-HU"/>
        </a:p>
      </dgm:t>
    </dgm:pt>
    <dgm:pt modelId="{A56CB621-5C9D-432E-B5A1-50DE4689A2A6}">
      <dgm:prSet phldrT="[Szöveg]"/>
      <dgm:spPr/>
      <dgm:t>
        <a:bodyPr/>
        <a:lstStyle/>
        <a:p>
          <a:r>
            <a:rPr lang="hu-HU" dirty="0" smtClean="0"/>
            <a:t>Globális rálátás a projektre</a:t>
          </a:r>
          <a:endParaRPr lang="hu-HU" dirty="0"/>
        </a:p>
      </dgm:t>
    </dgm:pt>
    <dgm:pt modelId="{045ADD7D-19DF-4FA2-8680-10F149FA9124}" type="parTrans" cxnId="{4B9DEF3D-6F7A-43D4-88BB-638B02E7AE5B}">
      <dgm:prSet/>
      <dgm:spPr/>
      <dgm:t>
        <a:bodyPr/>
        <a:lstStyle/>
        <a:p>
          <a:endParaRPr lang="hu-HU"/>
        </a:p>
      </dgm:t>
    </dgm:pt>
    <dgm:pt modelId="{255AA167-60F9-4828-AF24-B48170ADBE59}" type="sibTrans" cxnId="{4B9DEF3D-6F7A-43D4-88BB-638B02E7AE5B}">
      <dgm:prSet/>
      <dgm:spPr/>
      <dgm:t>
        <a:bodyPr/>
        <a:lstStyle/>
        <a:p>
          <a:endParaRPr lang="hu-HU"/>
        </a:p>
      </dgm:t>
    </dgm:pt>
    <dgm:pt modelId="{70745860-3AEC-41F0-A9F3-B76F6E654DE2}">
      <dgm:prSet phldrT="[Szöveg]"/>
      <dgm:spPr>
        <a:solidFill>
          <a:srgbClr val="93CDDD"/>
        </a:solidFill>
      </dgm:spPr>
      <dgm:t>
        <a:bodyPr/>
        <a:lstStyle/>
        <a:p>
          <a:r>
            <a:rPr lang="hu-HU" dirty="0" smtClean="0">
              <a:solidFill>
                <a:schemeClr val="tx1"/>
              </a:solidFill>
            </a:rPr>
            <a:t>Rendszerelemző</a:t>
          </a:r>
          <a:endParaRPr lang="hu-HU" dirty="0">
            <a:solidFill>
              <a:schemeClr val="tx1"/>
            </a:solidFill>
          </a:endParaRPr>
        </a:p>
      </dgm:t>
    </dgm:pt>
    <dgm:pt modelId="{73869B4F-05FE-422A-B845-E64F3685938E}" type="parTrans" cxnId="{F9546CA1-FBB3-4320-AFBB-A24E3533F144}">
      <dgm:prSet/>
      <dgm:spPr/>
      <dgm:t>
        <a:bodyPr/>
        <a:lstStyle/>
        <a:p>
          <a:endParaRPr lang="hu-HU"/>
        </a:p>
      </dgm:t>
    </dgm:pt>
    <dgm:pt modelId="{3F5D68F5-AE7F-4EA4-990F-F6CC6DAAD2AE}" type="sibTrans" cxnId="{F9546CA1-FBB3-4320-AFBB-A24E3533F144}">
      <dgm:prSet/>
      <dgm:spPr/>
      <dgm:t>
        <a:bodyPr/>
        <a:lstStyle/>
        <a:p>
          <a:endParaRPr lang="hu-HU"/>
        </a:p>
      </dgm:t>
    </dgm:pt>
    <dgm:pt modelId="{FB80AED8-5B49-4A93-A6C5-8BB0ABF8E4B6}">
      <dgm:prSet phldrT="[Szöveg]"/>
      <dgm:spPr/>
      <dgm:t>
        <a:bodyPr/>
        <a:lstStyle/>
        <a:p>
          <a:r>
            <a:rPr lang="hu-HU" dirty="0" smtClean="0"/>
            <a:t>Ismeri</a:t>
          </a:r>
          <a:r>
            <a:rPr lang="hu-HU" baseline="0" dirty="0" smtClean="0"/>
            <a:t> az alkalmazás területét</a:t>
          </a:r>
          <a:endParaRPr lang="hu-HU" dirty="0"/>
        </a:p>
      </dgm:t>
    </dgm:pt>
    <dgm:pt modelId="{045279A4-CDBC-43AE-8F22-B92430D33F3B}" type="parTrans" cxnId="{A6056E1D-90E7-4B69-AD8B-B613C3519E82}">
      <dgm:prSet/>
      <dgm:spPr/>
      <dgm:t>
        <a:bodyPr/>
        <a:lstStyle/>
        <a:p>
          <a:endParaRPr lang="hu-HU"/>
        </a:p>
      </dgm:t>
    </dgm:pt>
    <dgm:pt modelId="{07610EC8-37DB-4D79-9574-4625698A2CD1}" type="sibTrans" cxnId="{A6056E1D-90E7-4B69-AD8B-B613C3519E82}">
      <dgm:prSet/>
      <dgm:spPr/>
      <dgm:t>
        <a:bodyPr/>
        <a:lstStyle/>
        <a:p>
          <a:endParaRPr lang="hu-HU"/>
        </a:p>
      </dgm:t>
    </dgm:pt>
    <dgm:pt modelId="{6303D3C9-6719-444D-8276-24CFE6120FE4}">
      <dgm:prSet phldrT="[Szöveg]"/>
      <dgm:spPr/>
      <dgm:t>
        <a:bodyPr/>
        <a:lstStyle/>
        <a:p>
          <a:r>
            <a:rPr lang="hu-HU" dirty="0" smtClean="0"/>
            <a:t>Elégséges technikai készségek a követelmények azonosításához és az adatmodellezéshez</a:t>
          </a:r>
          <a:endParaRPr lang="hu-HU" dirty="0"/>
        </a:p>
      </dgm:t>
    </dgm:pt>
    <dgm:pt modelId="{2297EF0E-7B4C-4F48-8503-6E06C2112A1B}" type="parTrans" cxnId="{6839D3E9-B9C9-4E54-BA5C-C2B67D92370F}">
      <dgm:prSet/>
      <dgm:spPr/>
      <dgm:t>
        <a:bodyPr/>
        <a:lstStyle/>
        <a:p>
          <a:endParaRPr lang="hu-HU"/>
        </a:p>
      </dgm:t>
    </dgm:pt>
    <dgm:pt modelId="{48E031EE-80BA-4FDF-94D7-B4E5E8A05CE0}" type="sibTrans" cxnId="{6839D3E9-B9C9-4E54-BA5C-C2B67D92370F}">
      <dgm:prSet/>
      <dgm:spPr/>
      <dgm:t>
        <a:bodyPr/>
        <a:lstStyle/>
        <a:p>
          <a:endParaRPr lang="hu-HU"/>
        </a:p>
      </dgm:t>
    </dgm:pt>
    <dgm:pt modelId="{2FCB0F07-1522-4D89-91EC-3B82479CC3D8}">
      <dgm:prSet phldrT="[Szöveg]"/>
      <dgm:spPr>
        <a:solidFill>
          <a:srgbClr val="93CDDD"/>
        </a:solidFill>
      </dgm:spPr>
      <dgm:t>
        <a:bodyPr/>
        <a:lstStyle/>
        <a:p>
          <a:r>
            <a:rPr lang="hu-HU" dirty="0" smtClean="0">
              <a:solidFill>
                <a:schemeClr val="tx1"/>
              </a:solidFill>
            </a:rPr>
            <a:t>Integrátor</a:t>
          </a:r>
          <a:endParaRPr lang="hu-HU" dirty="0">
            <a:solidFill>
              <a:schemeClr val="tx1"/>
            </a:solidFill>
          </a:endParaRPr>
        </a:p>
      </dgm:t>
    </dgm:pt>
    <dgm:pt modelId="{29C44364-24B3-4A08-9F3E-238AE83AAACF}" type="parTrans" cxnId="{B429BBBC-AFF1-43A2-BAA1-1E6E50650E9E}">
      <dgm:prSet/>
      <dgm:spPr/>
      <dgm:t>
        <a:bodyPr/>
        <a:lstStyle/>
        <a:p>
          <a:endParaRPr lang="hu-HU"/>
        </a:p>
      </dgm:t>
    </dgm:pt>
    <dgm:pt modelId="{03D46872-B931-4E72-A4B9-C6DEEF2A10A4}" type="sibTrans" cxnId="{B429BBBC-AFF1-43A2-BAA1-1E6E50650E9E}">
      <dgm:prSet/>
      <dgm:spPr/>
      <dgm:t>
        <a:bodyPr/>
        <a:lstStyle/>
        <a:p>
          <a:endParaRPr lang="hu-HU"/>
        </a:p>
      </dgm:t>
    </dgm:pt>
    <dgm:pt modelId="{A1308BAD-D13C-4285-B66A-9F32FB5CBB77}">
      <dgm:prSet phldrT="[Szöveg]"/>
      <dgm:spPr/>
      <dgm:t>
        <a:bodyPr/>
        <a:lstStyle/>
        <a:p>
          <a:r>
            <a:rPr lang="hu-HU" dirty="0" smtClean="0"/>
            <a:t>Metaadat-tervező vagy -fejlesztő</a:t>
          </a:r>
          <a:endParaRPr lang="hu-HU" dirty="0"/>
        </a:p>
      </dgm:t>
    </dgm:pt>
    <dgm:pt modelId="{E22228EC-61B1-42AC-849E-C15278402C5C}" type="parTrans" cxnId="{C1E9D885-FFCF-4750-BBFD-6452669BBED5}">
      <dgm:prSet/>
      <dgm:spPr/>
      <dgm:t>
        <a:bodyPr/>
        <a:lstStyle/>
        <a:p>
          <a:endParaRPr lang="hu-HU"/>
        </a:p>
      </dgm:t>
    </dgm:pt>
    <dgm:pt modelId="{ECA4F510-57C0-4175-B437-D826EEC1DDD2}" type="sibTrans" cxnId="{C1E9D885-FFCF-4750-BBFD-6452669BBED5}">
      <dgm:prSet/>
      <dgm:spPr/>
      <dgm:t>
        <a:bodyPr/>
        <a:lstStyle/>
        <a:p>
          <a:endParaRPr lang="hu-HU"/>
        </a:p>
      </dgm:t>
    </dgm:pt>
    <dgm:pt modelId="{05CEC54A-5DAF-4BF5-9451-302F11520899}">
      <dgm:prSet phldrT="[Szöveg]"/>
      <dgm:spPr/>
      <dgm:t>
        <a:bodyPr/>
        <a:lstStyle/>
        <a:p>
          <a:r>
            <a:rPr lang="hu-HU" dirty="0" smtClean="0"/>
            <a:t>Ismeri a releváns metaadat-szabványokat, tudásszervezési technikákat</a:t>
          </a:r>
          <a:endParaRPr lang="hu-HU" dirty="0"/>
        </a:p>
      </dgm:t>
    </dgm:pt>
    <dgm:pt modelId="{535E2028-AD68-425D-9785-DD1A1F3F5F32}" type="parTrans" cxnId="{CD0258B7-3409-4356-B8A0-5A7E643195EC}">
      <dgm:prSet/>
      <dgm:spPr/>
      <dgm:t>
        <a:bodyPr/>
        <a:lstStyle/>
        <a:p>
          <a:endParaRPr lang="hu-HU"/>
        </a:p>
      </dgm:t>
    </dgm:pt>
    <dgm:pt modelId="{004841D1-9C20-413C-9544-BBDD3412E7EC}" type="sibTrans" cxnId="{CD0258B7-3409-4356-B8A0-5A7E643195EC}">
      <dgm:prSet/>
      <dgm:spPr/>
      <dgm:t>
        <a:bodyPr/>
        <a:lstStyle/>
        <a:p>
          <a:endParaRPr lang="hu-HU"/>
        </a:p>
      </dgm:t>
    </dgm:pt>
    <dgm:pt modelId="{5E80DFEB-A00D-4230-A49D-26DFA0687488}">
      <dgm:prSet phldrT="[Szöveg]"/>
      <dgm:spPr>
        <a:solidFill>
          <a:srgbClr val="93CDDD"/>
        </a:solidFill>
      </dgm:spPr>
      <dgm:t>
        <a:bodyPr/>
        <a:lstStyle/>
        <a:p>
          <a:r>
            <a:rPr lang="hu-HU" dirty="0" smtClean="0">
              <a:solidFill>
                <a:schemeClr val="tx1"/>
              </a:solidFill>
            </a:rPr>
            <a:t>Végfelhasználó</a:t>
          </a:r>
          <a:endParaRPr lang="hu-HU" dirty="0">
            <a:solidFill>
              <a:schemeClr val="tx1"/>
            </a:solidFill>
          </a:endParaRPr>
        </a:p>
      </dgm:t>
    </dgm:pt>
    <dgm:pt modelId="{68E6FB1F-B1AE-4DE4-BB21-DC23A747E215}" type="parTrans" cxnId="{F6EB4CBC-BFA9-4069-83C7-8C3ED51CE074}">
      <dgm:prSet/>
      <dgm:spPr/>
      <dgm:t>
        <a:bodyPr/>
        <a:lstStyle/>
        <a:p>
          <a:endParaRPr lang="hu-HU"/>
        </a:p>
      </dgm:t>
    </dgm:pt>
    <dgm:pt modelId="{90FA35DA-6702-4745-A5A7-521219174754}" type="sibTrans" cxnId="{F6EB4CBC-BFA9-4069-83C7-8C3ED51CE074}">
      <dgm:prSet/>
      <dgm:spPr/>
      <dgm:t>
        <a:bodyPr/>
        <a:lstStyle/>
        <a:p>
          <a:endParaRPr lang="hu-HU"/>
        </a:p>
      </dgm:t>
    </dgm:pt>
    <dgm:pt modelId="{490CECFA-3FE6-456A-87C6-375CB3C673DC}">
      <dgm:prSet phldrT="[Szöveg]"/>
      <dgm:spPr/>
      <dgm:t>
        <a:bodyPr/>
        <a:lstStyle/>
        <a:p>
          <a:r>
            <a:rPr lang="hu-HU" dirty="0" smtClean="0"/>
            <a:t>Aki a napi feldolgozómunkát végzi a profillal leírt anyagon</a:t>
          </a:r>
          <a:endParaRPr lang="hu-HU" dirty="0"/>
        </a:p>
      </dgm:t>
    </dgm:pt>
    <dgm:pt modelId="{B2AD32BF-7767-4DCB-907B-E1CBFF201EF8}" type="parTrans" cxnId="{B33A6998-3E1D-4DBF-93C9-EAC6F34B3939}">
      <dgm:prSet/>
      <dgm:spPr/>
      <dgm:t>
        <a:bodyPr/>
        <a:lstStyle/>
        <a:p>
          <a:endParaRPr lang="hu-HU"/>
        </a:p>
      </dgm:t>
    </dgm:pt>
    <dgm:pt modelId="{4E23E976-FB8B-4BEA-B038-8D90DAA6560B}" type="sibTrans" cxnId="{B33A6998-3E1D-4DBF-93C9-EAC6F34B3939}">
      <dgm:prSet/>
      <dgm:spPr/>
      <dgm:t>
        <a:bodyPr/>
        <a:lstStyle/>
        <a:p>
          <a:endParaRPr lang="hu-HU"/>
        </a:p>
      </dgm:t>
    </dgm:pt>
    <dgm:pt modelId="{9894D552-DF7C-4A94-BCC4-3F976C6D3666}">
      <dgm:prSet phldrT="[Szöveg]"/>
      <dgm:spPr/>
      <dgm:t>
        <a:bodyPr/>
        <a:lstStyle/>
        <a:p>
          <a:endParaRPr lang="hu-HU" dirty="0"/>
        </a:p>
      </dgm:t>
    </dgm:pt>
    <dgm:pt modelId="{20CB5E65-1647-4DDB-9026-409AD93F2BC2}" type="parTrans" cxnId="{9A2DAECE-0E70-4C30-B99B-01F5538B7045}">
      <dgm:prSet/>
      <dgm:spPr/>
      <dgm:t>
        <a:bodyPr/>
        <a:lstStyle/>
        <a:p>
          <a:endParaRPr lang="hu-HU"/>
        </a:p>
      </dgm:t>
    </dgm:pt>
    <dgm:pt modelId="{38CE3C24-2F3F-4EB6-9C33-AE67C4D75BE4}" type="sibTrans" cxnId="{9A2DAECE-0E70-4C30-B99B-01F5538B7045}">
      <dgm:prSet/>
      <dgm:spPr/>
      <dgm:t>
        <a:bodyPr/>
        <a:lstStyle/>
        <a:p>
          <a:endParaRPr lang="hu-HU"/>
        </a:p>
      </dgm:t>
    </dgm:pt>
    <dgm:pt modelId="{958728F0-51A2-4AAA-BB6E-C269EE077917}" type="pres">
      <dgm:prSet presAssocID="{04157A48-0D5B-49EB-BE62-4F1116B241A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77D20A38-2501-4099-865A-E2398FD1CFA4}" type="pres">
      <dgm:prSet presAssocID="{28A1326C-19B6-4317-86A1-7C96D08D3F79}" presName="composite" presStyleCnt="0"/>
      <dgm:spPr/>
    </dgm:pt>
    <dgm:pt modelId="{92D13CF5-27B1-4FEB-BD13-AEA07F458865}" type="pres">
      <dgm:prSet presAssocID="{28A1326C-19B6-4317-86A1-7C96D08D3F79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2AAA963-1CEC-44F9-A793-2DD3A63A79CA}" type="pres">
      <dgm:prSet presAssocID="{28A1326C-19B6-4317-86A1-7C96D08D3F79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A2CC534-5976-4A36-8FFE-4AA2A2088468}" type="pres">
      <dgm:prSet presAssocID="{D369007F-C17D-4D03-8727-52CBA9322719}" presName="space" presStyleCnt="0"/>
      <dgm:spPr/>
    </dgm:pt>
    <dgm:pt modelId="{4C372B2E-EF95-4F83-9AB4-A1AE8B8792CF}" type="pres">
      <dgm:prSet presAssocID="{70745860-3AEC-41F0-A9F3-B76F6E654DE2}" presName="composite" presStyleCnt="0"/>
      <dgm:spPr/>
    </dgm:pt>
    <dgm:pt modelId="{D3C4E03C-B58C-4BE7-BE0C-16A6E6BD507B}" type="pres">
      <dgm:prSet presAssocID="{70745860-3AEC-41F0-A9F3-B76F6E654DE2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617C199-D71C-4CF3-8218-377FD8E51B39}" type="pres">
      <dgm:prSet presAssocID="{70745860-3AEC-41F0-A9F3-B76F6E654DE2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FB0B0F0-773A-47DA-AC3D-ACCB03B679BA}" type="pres">
      <dgm:prSet presAssocID="{3F5D68F5-AE7F-4EA4-990F-F6CC6DAAD2AE}" presName="space" presStyleCnt="0"/>
      <dgm:spPr/>
    </dgm:pt>
    <dgm:pt modelId="{3C371234-9093-4C15-850C-1827465D927F}" type="pres">
      <dgm:prSet presAssocID="{2FCB0F07-1522-4D89-91EC-3B82479CC3D8}" presName="composite" presStyleCnt="0"/>
      <dgm:spPr/>
    </dgm:pt>
    <dgm:pt modelId="{6F012B1D-5C66-433E-9907-9D70DE5FD9C8}" type="pres">
      <dgm:prSet presAssocID="{2FCB0F07-1522-4D89-91EC-3B82479CC3D8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2127019-3C95-4C31-AA86-5E0321C7D23F}" type="pres">
      <dgm:prSet presAssocID="{2FCB0F07-1522-4D89-91EC-3B82479CC3D8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5A7550D-D8AD-4030-9EE4-568F0025B2EF}" type="pres">
      <dgm:prSet presAssocID="{03D46872-B931-4E72-A4B9-C6DEEF2A10A4}" presName="space" presStyleCnt="0"/>
      <dgm:spPr/>
    </dgm:pt>
    <dgm:pt modelId="{7132864E-5ADB-4610-AF56-1480875E4707}" type="pres">
      <dgm:prSet presAssocID="{5E80DFEB-A00D-4230-A49D-26DFA0687488}" presName="composite" presStyleCnt="0"/>
      <dgm:spPr/>
    </dgm:pt>
    <dgm:pt modelId="{5B70E2C6-972A-4CB4-9E16-3C431FDEBC0C}" type="pres">
      <dgm:prSet presAssocID="{5E80DFEB-A00D-4230-A49D-26DFA0687488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7E6D323-496B-4931-8ABF-D59FD0EC0610}" type="pres">
      <dgm:prSet presAssocID="{5E80DFEB-A00D-4230-A49D-26DFA0687488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B429BBBC-AFF1-43A2-BAA1-1E6E50650E9E}" srcId="{04157A48-0D5B-49EB-BE62-4F1116B241AF}" destId="{2FCB0F07-1522-4D89-91EC-3B82479CC3D8}" srcOrd="2" destOrd="0" parTransId="{29C44364-24B3-4A08-9F3E-238AE83AAACF}" sibTransId="{03D46872-B931-4E72-A4B9-C6DEEF2A10A4}"/>
    <dgm:cxn modelId="{28FCC2DB-161A-44FB-B096-644A21B284E5}" type="presOf" srcId="{A56CB621-5C9D-432E-B5A1-50DE4689A2A6}" destId="{72AAA963-1CEC-44F9-A793-2DD3A63A79CA}" srcOrd="0" destOrd="1" presId="urn:microsoft.com/office/officeart/2005/8/layout/hList1"/>
    <dgm:cxn modelId="{2B60532E-DA09-49FB-879A-B42873915437}" type="presOf" srcId="{2FCB0F07-1522-4D89-91EC-3B82479CC3D8}" destId="{6F012B1D-5C66-433E-9907-9D70DE5FD9C8}" srcOrd="0" destOrd="0" presId="urn:microsoft.com/office/officeart/2005/8/layout/hList1"/>
    <dgm:cxn modelId="{A6056E1D-90E7-4B69-AD8B-B613C3519E82}" srcId="{70745860-3AEC-41F0-A9F3-B76F6E654DE2}" destId="{FB80AED8-5B49-4A93-A6C5-8BB0ABF8E4B6}" srcOrd="0" destOrd="0" parTransId="{045279A4-CDBC-43AE-8F22-B92430D33F3B}" sibTransId="{07610EC8-37DB-4D79-9574-4625698A2CD1}"/>
    <dgm:cxn modelId="{F9546CA1-FBB3-4320-AFBB-A24E3533F144}" srcId="{04157A48-0D5B-49EB-BE62-4F1116B241AF}" destId="{70745860-3AEC-41F0-A9F3-B76F6E654DE2}" srcOrd="1" destOrd="0" parTransId="{73869B4F-05FE-422A-B845-E64F3685938E}" sibTransId="{3F5D68F5-AE7F-4EA4-990F-F6CC6DAAD2AE}"/>
    <dgm:cxn modelId="{0E6D8F0E-373A-4CF4-B384-3ED7035771D9}" srcId="{04157A48-0D5B-49EB-BE62-4F1116B241AF}" destId="{28A1326C-19B6-4317-86A1-7C96D08D3F79}" srcOrd="0" destOrd="0" parTransId="{184C3DBA-8CCF-49AA-92D8-F970EBD8DA68}" sibTransId="{D369007F-C17D-4D03-8727-52CBA9322719}"/>
    <dgm:cxn modelId="{CD0258B7-3409-4356-B8A0-5A7E643195EC}" srcId="{2FCB0F07-1522-4D89-91EC-3B82479CC3D8}" destId="{05CEC54A-5DAF-4BF5-9451-302F11520899}" srcOrd="1" destOrd="0" parTransId="{535E2028-AD68-425D-9785-DD1A1F3F5F32}" sibTransId="{004841D1-9C20-413C-9544-BBDD3412E7EC}"/>
    <dgm:cxn modelId="{9A2DAECE-0E70-4C30-B99B-01F5538B7045}" srcId="{5E80DFEB-A00D-4230-A49D-26DFA0687488}" destId="{9894D552-DF7C-4A94-BCC4-3F976C6D3666}" srcOrd="1" destOrd="0" parTransId="{20CB5E65-1647-4DDB-9026-409AD93F2BC2}" sibTransId="{38CE3C24-2F3F-4EB6-9C33-AE67C4D75BE4}"/>
    <dgm:cxn modelId="{DB4B05B7-5C57-4ECD-872E-E1A189592979}" type="presOf" srcId="{C6A67F86-10B3-4651-8B4C-ADF8BD287C23}" destId="{72AAA963-1CEC-44F9-A793-2DD3A63A79CA}" srcOrd="0" destOrd="0" presId="urn:microsoft.com/office/officeart/2005/8/layout/hList1"/>
    <dgm:cxn modelId="{E44A6C7A-1E5B-4C05-8EDC-1CB9B30B523E}" type="presOf" srcId="{FB80AED8-5B49-4A93-A6C5-8BB0ABF8E4B6}" destId="{9617C199-D71C-4CF3-8218-377FD8E51B39}" srcOrd="0" destOrd="0" presId="urn:microsoft.com/office/officeart/2005/8/layout/hList1"/>
    <dgm:cxn modelId="{7CCB67B9-B518-4B6A-B08F-A056BCF93C9F}" type="presOf" srcId="{6303D3C9-6719-444D-8276-24CFE6120FE4}" destId="{9617C199-D71C-4CF3-8218-377FD8E51B39}" srcOrd="0" destOrd="1" presId="urn:microsoft.com/office/officeart/2005/8/layout/hList1"/>
    <dgm:cxn modelId="{0224A2FF-AE50-4CD5-AA00-1A60B1424A07}" type="presOf" srcId="{5E80DFEB-A00D-4230-A49D-26DFA0687488}" destId="{5B70E2C6-972A-4CB4-9E16-3C431FDEBC0C}" srcOrd="0" destOrd="0" presId="urn:microsoft.com/office/officeart/2005/8/layout/hList1"/>
    <dgm:cxn modelId="{53BC7146-37AC-43DB-BD2E-A84D690F1146}" srcId="{28A1326C-19B6-4317-86A1-7C96D08D3F79}" destId="{C6A67F86-10B3-4651-8B4C-ADF8BD287C23}" srcOrd="0" destOrd="0" parTransId="{AE4D1A9B-FA65-435E-B15B-49086FD6741A}" sibTransId="{9FA855C6-ADD8-4A6B-B05C-27178D5572E5}"/>
    <dgm:cxn modelId="{B9C20709-AD72-441F-ACDD-C861E7A52E27}" type="presOf" srcId="{9894D552-DF7C-4A94-BCC4-3F976C6D3666}" destId="{47E6D323-496B-4931-8ABF-D59FD0EC0610}" srcOrd="0" destOrd="1" presId="urn:microsoft.com/office/officeart/2005/8/layout/hList1"/>
    <dgm:cxn modelId="{EAE63C6A-6C58-41AE-A60D-BD64EB166D30}" type="presOf" srcId="{05CEC54A-5DAF-4BF5-9451-302F11520899}" destId="{C2127019-3C95-4C31-AA86-5E0321C7D23F}" srcOrd="0" destOrd="1" presId="urn:microsoft.com/office/officeart/2005/8/layout/hList1"/>
    <dgm:cxn modelId="{246D2B86-00F1-4883-B1DF-8C79E02ABA83}" type="presOf" srcId="{490CECFA-3FE6-456A-87C6-375CB3C673DC}" destId="{47E6D323-496B-4931-8ABF-D59FD0EC0610}" srcOrd="0" destOrd="0" presId="urn:microsoft.com/office/officeart/2005/8/layout/hList1"/>
    <dgm:cxn modelId="{6839D3E9-B9C9-4E54-BA5C-C2B67D92370F}" srcId="{70745860-3AEC-41F0-A9F3-B76F6E654DE2}" destId="{6303D3C9-6719-444D-8276-24CFE6120FE4}" srcOrd="1" destOrd="0" parTransId="{2297EF0E-7B4C-4F48-8503-6E06C2112A1B}" sibTransId="{48E031EE-80BA-4FDF-94D7-B4E5E8A05CE0}"/>
    <dgm:cxn modelId="{E3818EBF-1C44-451B-B834-9BDC254167AE}" type="presOf" srcId="{A1308BAD-D13C-4285-B66A-9F32FB5CBB77}" destId="{C2127019-3C95-4C31-AA86-5E0321C7D23F}" srcOrd="0" destOrd="0" presId="urn:microsoft.com/office/officeart/2005/8/layout/hList1"/>
    <dgm:cxn modelId="{EBCBB2CC-E787-4557-8F96-D9F3B67711E3}" type="presOf" srcId="{04157A48-0D5B-49EB-BE62-4F1116B241AF}" destId="{958728F0-51A2-4AAA-BB6E-C269EE077917}" srcOrd="0" destOrd="0" presId="urn:microsoft.com/office/officeart/2005/8/layout/hList1"/>
    <dgm:cxn modelId="{B33A6998-3E1D-4DBF-93C9-EAC6F34B3939}" srcId="{5E80DFEB-A00D-4230-A49D-26DFA0687488}" destId="{490CECFA-3FE6-456A-87C6-375CB3C673DC}" srcOrd="0" destOrd="0" parTransId="{B2AD32BF-7767-4DCB-907B-E1CBFF201EF8}" sibTransId="{4E23E976-FB8B-4BEA-B038-8D90DAA6560B}"/>
    <dgm:cxn modelId="{C1E9D885-FFCF-4750-BBFD-6452669BBED5}" srcId="{2FCB0F07-1522-4D89-91EC-3B82479CC3D8}" destId="{A1308BAD-D13C-4285-B66A-9F32FB5CBB77}" srcOrd="0" destOrd="0" parTransId="{E22228EC-61B1-42AC-849E-C15278402C5C}" sibTransId="{ECA4F510-57C0-4175-B437-D826EEC1DDD2}"/>
    <dgm:cxn modelId="{F6EB4CBC-BFA9-4069-83C7-8C3ED51CE074}" srcId="{04157A48-0D5B-49EB-BE62-4F1116B241AF}" destId="{5E80DFEB-A00D-4230-A49D-26DFA0687488}" srcOrd="3" destOrd="0" parTransId="{68E6FB1F-B1AE-4DE4-BB21-DC23A747E215}" sibTransId="{90FA35DA-6702-4745-A5A7-521219174754}"/>
    <dgm:cxn modelId="{4B9DEF3D-6F7A-43D4-88BB-638B02E7AE5B}" srcId="{28A1326C-19B6-4317-86A1-7C96D08D3F79}" destId="{A56CB621-5C9D-432E-B5A1-50DE4689A2A6}" srcOrd="1" destOrd="0" parTransId="{045ADD7D-19DF-4FA2-8680-10F149FA9124}" sibTransId="{255AA167-60F9-4828-AF24-B48170ADBE59}"/>
    <dgm:cxn modelId="{634495D6-EE74-4838-999B-711BC7595197}" type="presOf" srcId="{70745860-3AEC-41F0-A9F3-B76F6E654DE2}" destId="{D3C4E03C-B58C-4BE7-BE0C-16A6E6BD507B}" srcOrd="0" destOrd="0" presId="urn:microsoft.com/office/officeart/2005/8/layout/hList1"/>
    <dgm:cxn modelId="{773D8E58-B926-4740-A86D-EDAA5CEC6E8A}" type="presOf" srcId="{28A1326C-19B6-4317-86A1-7C96D08D3F79}" destId="{92D13CF5-27B1-4FEB-BD13-AEA07F458865}" srcOrd="0" destOrd="0" presId="urn:microsoft.com/office/officeart/2005/8/layout/hList1"/>
    <dgm:cxn modelId="{4401CBF6-D94B-4A86-AEB5-E71125ECD444}" type="presParOf" srcId="{958728F0-51A2-4AAA-BB6E-C269EE077917}" destId="{77D20A38-2501-4099-865A-E2398FD1CFA4}" srcOrd="0" destOrd="0" presId="urn:microsoft.com/office/officeart/2005/8/layout/hList1"/>
    <dgm:cxn modelId="{58DDF43C-8514-4FC3-A26B-ACD31A54B29D}" type="presParOf" srcId="{77D20A38-2501-4099-865A-E2398FD1CFA4}" destId="{92D13CF5-27B1-4FEB-BD13-AEA07F458865}" srcOrd="0" destOrd="0" presId="urn:microsoft.com/office/officeart/2005/8/layout/hList1"/>
    <dgm:cxn modelId="{C5F74BE5-4CEE-4665-A6BC-EB688507C1AE}" type="presParOf" srcId="{77D20A38-2501-4099-865A-E2398FD1CFA4}" destId="{72AAA963-1CEC-44F9-A793-2DD3A63A79CA}" srcOrd="1" destOrd="0" presId="urn:microsoft.com/office/officeart/2005/8/layout/hList1"/>
    <dgm:cxn modelId="{B9F22160-EBAF-4A5F-9F88-69EEF67FE76D}" type="presParOf" srcId="{958728F0-51A2-4AAA-BB6E-C269EE077917}" destId="{1A2CC534-5976-4A36-8FFE-4AA2A2088468}" srcOrd="1" destOrd="0" presId="urn:microsoft.com/office/officeart/2005/8/layout/hList1"/>
    <dgm:cxn modelId="{D94152B6-AF23-462C-B383-C745FCA633DB}" type="presParOf" srcId="{958728F0-51A2-4AAA-BB6E-C269EE077917}" destId="{4C372B2E-EF95-4F83-9AB4-A1AE8B8792CF}" srcOrd="2" destOrd="0" presId="urn:microsoft.com/office/officeart/2005/8/layout/hList1"/>
    <dgm:cxn modelId="{F93717F9-CA7F-4A21-90ED-7639D18715AE}" type="presParOf" srcId="{4C372B2E-EF95-4F83-9AB4-A1AE8B8792CF}" destId="{D3C4E03C-B58C-4BE7-BE0C-16A6E6BD507B}" srcOrd="0" destOrd="0" presId="urn:microsoft.com/office/officeart/2005/8/layout/hList1"/>
    <dgm:cxn modelId="{8A726E57-A308-405A-8170-29ACFAAD9034}" type="presParOf" srcId="{4C372B2E-EF95-4F83-9AB4-A1AE8B8792CF}" destId="{9617C199-D71C-4CF3-8218-377FD8E51B39}" srcOrd="1" destOrd="0" presId="urn:microsoft.com/office/officeart/2005/8/layout/hList1"/>
    <dgm:cxn modelId="{CD5C27B8-840E-4783-9D7F-AAD85F1AE79C}" type="presParOf" srcId="{958728F0-51A2-4AAA-BB6E-C269EE077917}" destId="{5FB0B0F0-773A-47DA-AC3D-ACCB03B679BA}" srcOrd="3" destOrd="0" presId="urn:microsoft.com/office/officeart/2005/8/layout/hList1"/>
    <dgm:cxn modelId="{9B8A862D-59B3-4CE7-B1A0-E4C72B407D67}" type="presParOf" srcId="{958728F0-51A2-4AAA-BB6E-C269EE077917}" destId="{3C371234-9093-4C15-850C-1827465D927F}" srcOrd="4" destOrd="0" presId="urn:microsoft.com/office/officeart/2005/8/layout/hList1"/>
    <dgm:cxn modelId="{B10ED509-243D-4FA2-A0C3-FF87F5509535}" type="presParOf" srcId="{3C371234-9093-4C15-850C-1827465D927F}" destId="{6F012B1D-5C66-433E-9907-9D70DE5FD9C8}" srcOrd="0" destOrd="0" presId="urn:microsoft.com/office/officeart/2005/8/layout/hList1"/>
    <dgm:cxn modelId="{2F20D20B-72A2-4FDF-9F65-A0321593B45A}" type="presParOf" srcId="{3C371234-9093-4C15-850C-1827465D927F}" destId="{C2127019-3C95-4C31-AA86-5E0321C7D23F}" srcOrd="1" destOrd="0" presId="urn:microsoft.com/office/officeart/2005/8/layout/hList1"/>
    <dgm:cxn modelId="{FCFC3A3F-00C0-4787-8A8F-858F5B3911EC}" type="presParOf" srcId="{958728F0-51A2-4AAA-BB6E-C269EE077917}" destId="{75A7550D-D8AD-4030-9EE4-568F0025B2EF}" srcOrd="5" destOrd="0" presId="urn:microsoft.com/office/officeart/2005/8/layout/hList1"/>
    <dgm:cxn modelId="{325E26A0-5A5F-477F-8BDC-54F17CA202E7}" type="presParOf" srcId="{958728F0-51A2-4AAA-BB6E-C269EE077917}" destId="{7132864E-5ADB-4610-AF56-1480875E4707}" srcOrd="6" destOrd="0" presId="urn:microsoft.com/office/officeart/2005/8/layout/hList1"/>
    <dgm:cxn modelId="{E13F9854-7829-43A7-BD06-8E4FDA42B7D0}" type="presParOf" srcId="{7132864E-5ADB-4610-AF56-1480875E4707}" destId="{5B70E2C6-972A-4CB4-9E16-3C431FDEBC0C}" srcOrd="0" destOrd="0" presId="urn:microsoft.com/office/officeart/2005/8/layout/hList1"/>
    <dgm:cxn modelId="{F99E93AE-B74F-40A6-B8F7-0A900CC5388D}" type="presParOf" srcId="{7132864E-5ADB-4610-AF56-1480875E4707}" destId="{47E6D323-496B-4931-8ABF-D59FD0EC061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13CF5-27B1-4FEB-BD13-AEA07F458865}">
      <dsp:nvSpPr>
        <dsp:cNvPr id="0" name=""/>
        <dsp:cNvSpPr/>
      </dsp:nvSpPr>
      <dsp:spPr>
        <a:xfrm>
          <a:off x="3094" y="678140"/>
          <a:ext cx="1860500" cy="432000"/>
        </a:xfrm>
        <a:prstGeom prst="rect">
          <a:avLst/>
        </a:prstGeom>
        <a:solidFill>
          <a:srgbClr val="93CDDD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kern="1200" dirty="0" smtClean="0">
              <a:solidFill>
                <a:schemeClr val="tx1"/>
              </a:solidFill>
            </a:rPr>
            <a:t>Projektmenedzser</a:t>
          </a:r>
          <a:endParaRPr lang="hu-HU" sz="1500" kern="1200" dirty="0">
            <a:solidFill>
              <a:schemeClr val="tx1"/>
            </a:solidFill>
          </a:endParaRPr>
        </a:p>
      </dsp:txBody>
      <dsp:txXfrm>
        <a:off x="3094" y="678140"/>
        <a:ext cx="1860500" cy="432000"/>
      </dsp:txXfrm>
    </dsp:sp>
    <dsp:sp modelId="{72AAA963-1CEC-44F9-A793-2DD3A63A79CA}">
      <dsp:nvSpPr>
        <dsp:cNvPr id="0" name=""/>
        <dsp:cNvSpPr/>
      </dsp:nvSpPr>
      <dsp:spPr>
        <a:xfrm>
          <a:off x="3094" y="1110140"/>
          <a:ext cx="1860500" cy="194551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500" kern="1200" dirty="0" smtClean="0"/>
            <a:t>Intézményi célokat fordítja át projektcélokra</a:t>
          </a:r>
          <a:endParaRPr lang="hu-H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500" kern="1200" dirty="0" smtClean="0"/>
            <a:t>Globális rálátás a projektre</a:t>
          </a:r>
          <a:endParaRPr lang="hu-HU" sz="1500" kern="1200" dirty="0"/>
        </a:p>
      </dsp:txBody>
      <dsp:txXfrm>
        <a:off x="3094" y="1110140"/>
        <a:ext cx="1860500" cy="1945518"/>
      </dsp:txXfrm>
    </dsp:sp>
    <dsp:sp modelId="{D3C4E03C-B58C-4BE7-BE0C-16A6E6BD507B}">
      <dsp:nvSpPr>
        <dsp:cNvPr id="0" name=""/>
        <dsp:cNvSpPr/>
      </dsp:nvSpPr>
      <dsp:spPr>
        <a:xfrm>
          <a:off x="2124064" y="678140"/>
          <a:ext cx="1860500" cy="432000"/>
        </a:xfrm>
        <a:prstGeom prst="rect">
          <a:avLst/>
        </a:prstGeom>
        <a:solidFill>
          <a:srgbClr val="93CDDD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kern="1200" dirty="0" smtClean="0">
              <a:solidFill>
                <a:schemeClr val="tx1"/>
              </a:solidFill>
            </a:rPr>
            <a:t>Rendszerelemző</a:t>
          </a:r>
          <a:endParaRPr lang="hu-HU" sz="1500" kern="1200" dirty="0">
            <a:solidFill>
              <a:schemeClr val="tx1"/>
            </a:solidFill>
          </a:endParaRPr>
        </a:p>
      </dsp:txBody>
      <dsp:txXfrm>
        <a:off x="2124064" y="678140"/>
        <a:ext cx="1860500" cy="432000"/>
      </dsp:txXfrm>
    </dsp:sp>
    <dsp:sp modelId="{9617C199-D71C-4CF3-8218-377FD8E51B39}">
      <dsp:nvSpPr>
        <dsp:cNvPr id="0" name=""/>
        <dsp:cNvSpPr/>
      </dsp:nvSpPr>
      <dsp:spPr>
        <a:xfrm>
          <a:off x="2124064" y="1110140"/>
          <a:ext cx="1860500" cy="194551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500" kern="1200" dirty="0" smtClean="0"/>
            <a:t>Ismeri</a:t>
          </a:r>
          <a:r>
            <a:rPr lang="hu-HU" sz="1500" kern="1200" baseline="0" dirty="0" smtClean="0"/>
            <a:t> az alkalmazás területét</a:t>
          </a:r>
          <a:endParaRPr lang="hu-H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500" kern="1200" dirty="0" smtClean="0"/>
            <a:t>Elégséges technikai készségek a követelmények azonosításához és az adatmodellezéshez</a:t>
          </a:r>
          <a:endParaRPr lang="hu-HU" sz="1500" kern="1200" dirty="0"/>
        </a:p>
      </dsp:txBody>
      <dsp:txXfrm>
        <a:off x="2124064" y="1110140"/>
        <a:ext cx="1860500" cy="1945518"/>
      </dsp:txXfrm>
    </dsp:sp>
    <dsp:sp modelId="{6F012B1D-5C66-433E-9907-9D70DE5FD9C8}">
      <dsp:nvSpPr>
        <dsp:cNvPr id="0" name=""/>
        <dsp:cNvSpPr/>
      </dsp:nvSpPr>
      <dsp:spPr>
        <a:xfrm>
          <a:off x="4245035" y="678140"/>
          <a:ext cx="1860500" cy="432000"/>
        </a:xfrm>
        <a:prstGeom prst="rect">
          <a:avLst/>
        </a:prstGeom>
        <a:solidFill>
          <a:srgbClr val="93CDDD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kern="1200" dirty="0" smtClean="0">
              <a:solidFill>
                <a:schemeClr val="tx1"/>
              </a:solidFill>
            </a:rPr>
            <a:t>Integrátor</a:t>
          </a:r>
          <a:endParaRPr lang="hu-HU" sz="1500" kern="1200" dirty="0">
            <a:solidFill>
              <a:schemeClr val="tx1"/>
            </a:solidFill>
          </a:endParaRPr>
        </a:p>
      </dsp:txBody>
      <dsp:txXfrm>
        <a:off x="4245035" y="678140"/>
        <a:ext cx="1860500" cy="432000"/>
      </dsp:txXfrm>
    </dsp:sp>
    <dsp:sp modelId="{C2127019-3C95-4C31-AA86-5E0321C7D23F}">
      <dsp:nvSpPr>
        <dsp:cNvPr id="0" name=""/>
        <dsp:cNvSpPr/>
      </dsp:nvSpPr>
      <dsp:spPr>
        <a:xfrm>
          <a:off x="4245035" y="1110140"/>
          <a:ext cx="1860500" cy="194551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500" kern="1200" dirty="0" smtClean="0"/>
            <a:t>Metaadat-tervező vagy -fejlesztő</a:t>
          </a:r>
          <a:endParaRPr lang="hu-H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500" kern="1200" dirty="0" smtClean="0"/>
            <a:t>Ismeri a releváns metaadat-szabványokat, tudásszervezési technikákat</a:t>
          </a:r>
          <a:endParaRPr lang="hu-HU" sz="1500" kern="1200" dirty="0"/>
        </a:p>
      </dsp:txBody>
      <dsp:txXfrm>
        <a:off x="4245035" y="1110140"/>
        <a:ext cx="1860500" cy="1945518"/>
      </dsp:txXfrm>
    </dsp:sp>
    <dsp:sp modelId="{5B70E2C6-972A-4CB4-9E16-3C431FDEBC0C}">
      <dsp:nvSpPr>
        <dsp:cNvPr id="0" name=""/>
        <dsp:cNvSpPr/>
      </dsp:nvSpPr>
      <dsp:spPr>
        <a:xfrm>
          <a:off x="6366005" y="678140"/>
          <a:ext cx="1860500" cy="432000"/>
        </a:xfrm>
        <a:prstGeom prst="rect">
          <a:avLst/>
        </a:prstGeom>
        <a:solidFill>
          <a:srgbClr val="93CDDD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kern="1200" dirty="0" smtClean="0">
              <a:solidFill>
                <a:schemeClr val="tx1"/>
              </a:solidFill>
            </a:rPr>
            <a:t>Végfelhasználó</a:t>
          </a:r>
          <a:endParaRPr lang="hu-HU" sz="1500" kern="1200" dirty="0">
            <a:solidFill>
              <a:schemeClr val="tx1"/>
            </a:solidFill>
          </a:endParaRPr>
        </a:p>
      </dsp:txBody>
      <dsp:txXfrm>
        <a:off x="6366005" y="678140"/>
        <a:ext cx="1860500" cy="432000"/>
      </dsp:txXfrm>
    </dsp:sp>
    <dsp:sp modelId="{47E6D323-496B-4931-8ABF-D59FD0EC0610}">
      <dsp:nvSpPr>
        <dsp:cNvPr id="0" name=""/>
        <dsp:cNvSpPr/>
      </dsp:nvSpPr>
      <dsp:spPr>
        <a:xfrm>
          <a:off x="6366005" y="1110140"/>
          <a:ext cx="1860500" cy="194551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500" kern="1200" dirty="0" smtClean="0"/>
            <a:t>Aki a napi feldolgozómunkát végzi a profillal leírt anyagon</a:t>
          </a:r>
          <a:endParaRPr lang="hu-H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hu-HU" sz="1500" kern="1200" dirty="0"/>
        </a:p>
      </dsp:txBody>
      <dsp:txXfrm>
        <a:off x="6366005" y="1110140"/>
        <a:ext cx="1860500" cy="19455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6E76DD4-CCB1-4515-A6C2-5E489060C184}" type="datetimeFigureOut">
              <a:rPr lang="fr-FR"/>
              <a:pPr>
                <a:defRPr/>
              </a:pPr>
              <a:t>22/11/2021</a:t>
            </a:fld>
            <a:endParaRPr lang="fr-FR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r>
              <a:rPr lang="fr-FR"/>
              <a:t>1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2E4FC1D-5E4E-44F0-B24A-57A774C9E984}" type="slidenum">
              <a:rPr lang="fr-FR" altLang="hu-HU"/>
              <a:pPr>
                <a:defRPr/>
              </a:pPr>
              <a:t>‹#›</a:t>
            </a:fld>
            <a:endParaRPr lang="fr-FR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1B994C5-6819-4B39-8A28-48303D1022BD}" type="datetimeFigureOut">
              <a:rPr lang="hu-HU"/>
              <a:pPr>
                <a:defRPr/>
              </a:pPr>
              <a:t>2021. 11. 22.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  <a:endParaRPr lang="hu-HU" noProof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hu-HU"/>
              <a:t>1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360F87C-A376-4DC8-BD2E-815BD9275036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 userDrawn="1"/>
        </p:nvSpPr>
        <p:spPr>
          <a:xfrm>
            <a:off x="0" y="-26988"/>
            <a:ext cx="9144000" cy="863601"/>
          </a:xfrm>
          <a:prstGeom prst="rect">
            <a:avLst/>
          </a:prstGeom>
          <a:solidFill>
            <a:srgbClr val="93C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u-HU"/>
          </a:p>
        </p:txBody>
      </p:sp>
      <p:sp>
        <p:nvSpPr>
          <p:cNvPr id="5" name="Téglalap 4"/>
          <p:cNvSpPr/>
          <p:nvPr userDrawn="1"/>
        </p:nvSpPr>
        <p:spPr>
          <a:xfrm>
            <a:off x="0" y="6524625"/>
            <a:ext cx="9144000" cy="360363"/>
          </a:xfrm>
          <a:prstGeom prst="rect">
            <a:avLst/>
          </a:prstGeom>
          <a:solidFill>
            <a:srgbClr val="93C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u-HU"/>
          </a:p>
        </p:txBody>
      </p:sp>
      <p:sp>
        <p:nvSpPr>
          <p:cNvPr id="6" name="Téglalap 5"/>
          <p:cNvSpPr/>
          <p:nvPr userDrawn="1"/>
        </p:nvSpPr>
        <p:spPr>
          <a:xfrm>
            <a:off x="0" y="5732463"/>
            <a:ext cx="9144000" cy="17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u-HU"/>
          </a:p>
        </p:txBody>
      </p:sp>
      <p:pic>
        <p:nvPicPr>
          <p:cNvPr id="7" name="Kép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275" y="-26988"/>
            <a:ext cx="2117725" cy="1377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Kép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688" y="5395913"/>
            <a:ext cx="2041525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Kép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5195888"/>
            <a:ext cx="2497138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373167"/>
            <a:ext cx="8229600" cy="3734060"/>
          </a:xfrm>
        </p:spPr>
        <p:txBody>
          <a:bodyPr/>
          <a:lstStyle/>
          <a:p>
            <a:pPr lvl="0"/>
            <a:r>
              <a:rPr lang="en-GB" noProof="0" dirty="0" err="1" smtClean="0"/>
              <a:t>Mintaszöveg</a:t>
            </a:r>
            <a:r>
              <a:rPr lang="en-GB" noProof="0" dirty="0" smtClean="0"/>
              <a:t> </a:t>
            </a:r>
            <a:r>
              <a:rPr lang="en-GB" noProof="0" dirty="0" err="1" smtClean="0"/>
              <a:t>szerkesztése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Második</a:t>
            </a:r>
            <a:r>
              <a:rPr lang="en-GB" noProof="0" dirty="0" smtClean="0"/>
              <a:t> </a:t>
            </a:r>
            <a:r>
              <a:rPr lang="en-GB" noProof="0" dirty="0" err="1" smtClean="0"/>
              <a:t>szint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Harmadik</a:t>
            </a:r>
            <a:r>
              <a:rPr lang="en-GB" noProof="0" dirty="0" smtClean="0"/>
              <a:t> </a:t>
            </a:r>
            <a:r>
              <a:rPr lang="en-GB" noProof="0" dirty="0" err="1" smtClean="0"/>
              <a:t>szint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Negyedik</a:t>
            </a:r>
            <a:r>
              <a:rPr lang="en-GB" noProof="0" dirty="0" smtClean="0"/>
              <a:t> </a:t>
            </a:r>
            <a:r>
              <a:rPr lang="en-GB" noProof="0" dirty="0" err="1" smtClean="0"/>
              <a:t>szint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Ötödik</a:t>
            </a:r>
            <a:r>
              <a:rPr lang="en-GB" noProof="0" dirty="0" smtClean="0"/>
              <a:t> </a:t>
            </a:r>
            <a:r>
              <a:rPr lang="en-GB" noProof="0" dirty="0" err="1" smtClean="0"/>
              <a:t>szint</a:t>
            </a:r>
            <a:endParaRPr lang="en-GB" noProof="0" dirty="0"/>
          </a:p>
        </p:txBody>
      </p:sp>
      <p:sp>
        <p:nvSpPr>
          <p:cNvPr id="12" name="Cím 1"/>
          <p:cNvSpPr>
            <a:spLocks noGrp="1"/>
          </p:cNvSpPr>
          <p:nvPr>
            <p:ph type="title"/>
          </p:nvPr>
        </p:nvSpPr>
        <p:spPr>
          <a:xfrm>
            <a:off x="183011" y="126946"/>
            <a:ext cx="6765253" cy="543595"/>
          </a:xfrm>
        </p:spPr>
        <p:txBody>
          <a:bodyPr/>
          <a:lstStyle>
            <a:lvl1pPr>
              <a:defRPr sz="400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11" name="Élőláb helye 5"/>
          <p:cNvSpPr>
            <a:spLocks noGrp="1"/>
          </p:cNvSpPr>
          <p:nvPr>
            <p:ph type="ftr" sz="quarter" idx="11"/>
          </p:nvPr>
        </p:nvSpPr>
        <p:spPr>
          <a:xfrm>
            <a:off x="182563" y="6580188"/>
            <a:ext cx="3597349" cy="247650"/>
          </a:xfrm>
        </p:spPr>
        <p:txBody>
          <a:bodyPr/>
          <a:lstStyle>
            <a:lvl1pPr>
              <a:defRPr dirty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hu-HU" dirty="0" smtClean="0"/>
              <a:t>Ilácsa Szabina, OSZK KI Könyvtári Szabványosítási Iroda</a:t>
            </a:r>
            <a:endParaRPr lang="hu-HU" dirty="0"/>
          </a:p>
        </p:txBody>
      </p:sp>
      <p:sp>
        <p:nvSpPr>
          <p:cNvPr id="14" name="Élőláb helye 5"/>
          <p:cNvSpPr txBox="1">
            <a:spLocks/>
          </p:cNvSpPr>
          <p:nvPr userDrawn="1"/>
        </p:nvSpPr>
        <p:spPr>
          <a:xfrm>
            <a:off x="3749299" y="6574767"/>
            <a:ext cx="4215172" cy="247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hu-HU" sz="1200" kern="1200" dirty="0" smtClean="0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404 </a:t>
            </a:r>
            <a:r>
              <a:rPr lang="hu-HU" sz="1200" kern="1200" dirty="0" err="1" smtClean="0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Not</a:t>
            </a:r>
            <a:r>
              <a:rPr lang="hu-HU" sz="1200" kern="1200" dirty="0" smtClean="0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Found</a:t>
            </a:r>
            <a:r>
              <a:rPr lang="hu-HU" sz="1200" kern="1200" dirty="0" smtClean="0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– Ki őrzi meg az internetet?</a:t>
            </a:r>
            <a:endParaRPr lang="hu-HU" dirty="0"/>
          </a:p>
        </p:txBody>
      </p:sp>
      <p:sp>
        <p:nvSpPr>
          <p:cNvPr id="15" name="Dátum helye 4"/>
          <p:cNvSpPr>
            <a:spLocks noGrp="1"/>
          </p:cNvSpPr>
          <p:nvPr>
            <p:ph type="dt" sz="half" idx="12"/>
          </p:nvPr>
        </p:nvSpPr>
        <p:spPr>
          <a:xfrm>
            <a:off x="7964471" y="6559264"/>
            <a:ext cx="992188" cy="247650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hu-HU" smtClean="0"/>
              <a:t>2021. 11. 24.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88076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 userDrawn="1"/>
        </p:nvSpPr>
        <p:spPr>
          <a:xfrm>
            <a:off x="0" y="6524625"/>
            <a:ext cx="9144000" cy="360363"/>
          </a:xfrm>
          <a:prstGeom prst="rect">
            <a:avLst/>
          </a:prstGeom>
          <a:solidFill>
            <a:srgbClr val="93C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u-HU"/>
          </a:p>
        </p:txBody>
      </p:sp>
      <p:sp>
        <p:nvSpPr>
          <p:cNvPr id="4" name="Téglalap 3"/>
          <p:cNvSpPr/>
          <p:nvPr userDrawn="1"/>
        </p:nvSpPr>
        <p:spPr>
          <a:xfrm>
            <a:off x="0" y="1588"/>
            <a:ext cx="9144000" cy="403225"/>
          </a:xfrm>
          <a:prstGeom prst="rect">
            <a:avLst/>
          </a:prstGeom>
          <a:solidFill>
            <a:srgbClr val="93C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u-HU"/>
          </a:p>
        </p:txBody>
      </p:sp>
      <p:pic>
        <p:nvPicPr>
          <p:cNvPr id="5" name="Kép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168900"/>
            <a:ext cx="2041525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Kép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275" y="0"/>
            <a:ext cx="2117725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Kép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68900"/>
            <a:ext cx="2495550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827584" y="2362512"/>
            <a:ext cx="7702624" cy="1470025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hu-HU" sz="5400" b="1" kern="12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</a:lstStyle>
          <a:p>
            <a:r>
              <a:rPr lang="en-GB" noProof="0" dirty="0" err="1" smtClean="0"/>
              <a:t>Mintacím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szerkesztése</a:t>
            </a:r>
            <a:endParaRPr lang="en-GB" noProof="0" dirty="0"/>
          </a:p>
        </p:txBody>
      </p:sp>
      <p:sp>
        <p:nvSpPr>
          <p:cNvPr id="9" name="Dátum helye 4"/>
          <p:cNvSpPr>
            <a:spLocks noGrp="1"/>
          </p:cNvSpPr>
          <p:nvPr>
            <p:ph type="dt" sz="half" idx="11"/>
          </p:nvPr>
        </p:nvSpPr>
        <p:spPr>
          <a:xfrm>
            <a:off x="7964471" y="6559264"/>
            <a:ext cx="992188" cy="247650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hu-HU" smtClean="0"/>
              <a:t>2021. 11. 24.</a:t>
            </a:r>
            <a:endParaRPr lang="hu-HU" dirty="0"/>
          </a:p>
        </p:txBody>
      </p:sp>
      <p:sp>
        <p:nvSpPr>
          <p:cNvPr id="11" name="Élőláb helye 5"/>
          <p:cNvSpPr>
            <a:spLocks noGrp="1"/>
          </p:cNvSpPr>
          <p:nvPr>
            <p:ph type="ftr" sz="quarter" idx="13"/>
          </p:nvPr>
        </p:nvSpPr>
        <p:spPr>
          <a:xfrm>
            <a:off x="182563" y="6580188"/>
            <a:ext cx="3597349" cy="247650"/>
          </a:xfrm>
        </p:spPr>
        <p:txBody>
          <a:bodyPr/>
          <a:lstStyle>
            <a:lvl1pPr>
              <a:defRPr dirty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hu-HU" dirty="0" smtClean="0"/>
              <a:t>Ilácsa Szabina, OSZK KI Könyvtári Szabványosítási Iroda</a:t>
            </a:r>
            <a:endParaRPr lang="hu-HU" dirty="0"/>
          </a:p>
        </p:txBody>
      </p:sp>
      <p:sp>
        <p:nvSpPr>
          <p:cNvPr id="12" name="Élőláb helye 5"/>
          <p:cNvSpPr txBox="1">
            <a:spLocks/>
          </p:cNvSpPr>
          <p:nvPr userDrawn="1"/>
        </p:nvSpPr>
        <p:spPr>
          <a:xfrm>
            <a:off x="3749299" y="6574767"/>
            <a:ext cx="4215172" cy="247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hu-HU" sz="1200" kern="1200" dirty="0" smtClean="0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404 </a:t>
            </a:r>
            <a:r>
              <a:rPr lang="hu-HU" sz="1200" kern="1200" dirty="0" err="1" smtClean="0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Not</a:t>
            </a:r>
            <a:r>
              <a:rPr lang="hu-HU" sz="1200" kern="1200" dirty="0" smtClean="0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Found</a:t>
            </a:r>
            <a:r>
              <a:rPr lang="hu-HU" sz="1200" kern="1200" dirty="0" smtClean="0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– Ki őrzi meg az internetet?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736928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168900"/>
            <a:ext cx="2041525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Kép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26050"/>
            <a:ext cx="2495550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églalap 6"/>
          <p:cNvSpPr/>
          <p:nvPr userDrawn="1"/>
        </p:nvSpPr>
        <p:spPr>
          <a:xfrm>
            <a:off x="0" y="6524625"/>
            <a:ext cx="9144000" cy="360363"/>
          </a:xfrm>
          <a:prstGeom prst="rect">
            <a:avLst/>
          </a:prstGeom>
          <a:solidFill>
            <a:srgbClr val="93C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u-HU"/>
          </a:p>
        </p:txBody>
      </p:sp>
      <p:sp>
        <p:nvSpPr>
          <p:cNvPr id="8" name="Téglalap 7"/>
          <p:cNvSpPr/>
          <p:nvPr userDrawn="1"/>
        </p:nvSpPr>
        <p:spPr>
          <a:xfrm>
            <a:off x="-15875" y="0"/>
            <a:ext cx="9144000" cy="863600"/>
          </a:xfrm>
          <a:prstGeom prst="rect">
            <a:avLst/>
          </a:prstGeom>
          <a:solidFill>
            <a:srgbClr val="93C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u-HU"/>
          </a:p>
        </p:txBody>
      </p:sp>
      <p:pic>
        <p:nvPicPr>
          <p:cNvPr id="9" name="Kép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0"/>
            <a:ext cx="2117725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83011" y="126946"/>
            <a:ext cx="6765253" cy="543595"/>
          </a:xfrm>
        </p:spPr>
        <p:txBody>
          <a:bodyPr/>
          <a:lstStyle>
            <a:lvl1pPr>
              <a:defRPr sz="400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13" name="Élőláb helye 5"/>
          <p:cNvSpPr>
            <a:spLocks noGrp="1"/>
          </p:cNvSpPr>
          <p:nvPr>
            <p:ph type="ftr" sz="quarter" idx="13"/>
          </p:nvPr>
        </p:nvSpPr>
        <p:spPr>
          <a:xfrm>
            <a:off x="182563" y="6580188"/>
            <a:ext cx="3597349" cy="247650"/>
          </a:xfrm>
        </p:spPr>
        <p:txBody>
          <a:bodyPr/>
          <a:lstStyle>
            <a:lvl1pPr>
              <a:defRPr dirty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hu-HU" dirty="0" smtClean="0"/>
              <a:t>Ilácsa Szabina, OSZK KI Könyvtári Szabványosítási Iroda</a:t>
            </a:r>
            <a:endParaRPr lang="hu-HU" dirty="0"/>
          </a:p>
        </p:txBody>
      </p:sp>
      <p:sp>
        <p:nvSpPr>
          <p:cNvPr id="14" name="Dátum helye 4"/>
          <p:cNvSpPr>
            <a:spLocks noGrp="1"/>
          </p:cNvSpPr>
          <p:nvPr>
            <p:ph type="dt" sz="half" idx="11"/>
          </p:nvPr>
        </p:nvSpPr>
        <p:spPr>
          <a:xfrm>
            <a:off x="7964471" y="6559264"/>
            <a:ext cx="992188" cy="247650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hu-HU" smtClean="0"/>
              <a:t>2021. 11. 24.</a:t>
            </a:r>
            <a:endParaRPr lang="hu-HU" dirty="0"/>
          </a:p>
        </p:txBody>
      </p:sp>
      <p:sp>
        <p:nvSpPr>
          <p:cNvPr id="15" name="Élőláb helye 5"/>
          <p:cNvSpPr txBox="1">
            <a:spLocks/>
          </p:cNvSpPr>
          <p:nvPr userDrawn="1"/>
        </p:nvSpPr>
        <p:spPr>
          <a:xfrm>
            <a:off x="3749299" y="6574767"/>
            <a:ext cx="4215172" cy="247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hu-HU" sz="1200" kern="1200" dirty="0" smtClean="0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404 </a:t>
            </a:r>
            <a:r>
              <a:rPr lang="hu-HU" sz="1200" kern="1200" dirty="0" err="1" smtClean="0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Not</a:t>
            </a:r>
            <a:r>
              <a:rPr lang="hu-HU" sz="1200" kern="1200" dirty="0" smtClean="0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Found</a:t>
            </a:r>
            <a:r>
              <a:rPr lang="hu-HU" sz="1200" kern="1200" dirty="0" smtClean="0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– Ki őrzi meg az internetet?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0983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168900"/>
            <a:ext cx="2041525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Kép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5226050"/>
            <a:ext cx="2495550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églalap 8"/>
          <p:cNvSpPr/>
          <p:nvPr userDrawn="1"/>
        </p:nvSpPr>
        <p:spPr>
          <a:xfrm>
            <a:off x="0" y="6524625"/>
            <a:ext cx="9144000" cy="360363"/>
          </a:xfrm>
          <a:prstGeom prst="rect">
            <a:avLst/>
          </a:prstGeom>
          <a:solidFill>
            <a:srgbClr val="93C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u-HU"/>
          </a:p>
        </p:txBody>
      </p:sp>
      <p:sp>
        <p:nvSpPr>
          <p:cNvPr id="10" name="Téglalap 9"/>
          <p:cNvSpPr/>
          <p:nvPr userDrawn="1"/>
        </p:nvSpPr>
        <p:spPr>
          <a:xfrm>
            <a:off x="-15875" y="0"/>
            <a:ext cx="9144000" cy="863600"/>
          </a:xfrm>
          <a:prstGeom prst="rect">
            <a:avLst/>
          </a:prstGeom>
          <a:solidFill>
            <a:srgbClr val="93C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u-HU"/>
          </a:p>
        </p:txBody>
      </p:sp>
      <p:pic>
        <p:nvPicPr>
          <p:cNvPr id="11" name="Kép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0"/>
            <a:ext cx="2117725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15" name="Cím 1"/>
          <p:cNvSpPr>
            <a:spLocks noGrp="1"/>
          </p:cNvSpPr>
          <p:nvPr>
            <p:ph type="title"/>
          </p:nvPr>
        </p:nvSpPr>
        <p:spPr>
          <a:xfrm>
            <a:off x="183011" y="126946"/>
            <a:ext cx="6765253" cy="543595"/>
          </a:xfrm>
        </p:spPr>
        <p:txBody>
          <a:bodyPr/>
          <a:lstStyle>
            <a:lvl1pPr>
              <a:defRPr sz="400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14" name="Élőláb helye 5"/>
          <p:cNvSpPr>
            <a:spLocks noGrp="1"/>
          </p:cNvSpPr>
          <p:nvPr>
            <p:ph type="ftr" sz="quarter" idx="12"/>
          </p:nvPr>
        </p:nvSpPr>
        <p:spPr>
          <a:xfrm>
            <a:off x="182563" y="6580188"/>
            <a:ext cx="3597349" cy="247650"/>
          </a:xfrm>
        </p:spPr>
        <p:txBody>
          <a:bodyPr/>
          <a:lstStyle>
            <a:lvl1pPr>
              <a:defRPr dirty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hu-HU" dirty="0" smtClean="0"/>
              <a:t>Ilácsa Szabina, OSZK KI Könyvtári Szabványosítási Iroda</a:t>
            </a:r>
            <a:endParaRPr lang="hu-HU" dirty="0"/>
          </a:p>
        </p:txBody>
      </p:sp>
      <p:sp>
        <p:nvSpPr>
          <p:cNvPr id="16" name="Dátum helye 4"/>
          <p:cNvSpPr>
            <a:spLocks noGrp="1"/>
          </p:cNvSpPr>
          <p:nvPr>
            <p:ph type="dt" sz="half" idx="11"/>
          </p:nvPr>
        </p:nvSpPr>
        <p:spPr>
          <a:xfrm>
            <a:off x="7964471" y="6559264"/>
            <a:ext cx="992188" cy="247650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hu-HU" smtClean="0"/>
              <a:t>2021. 11. 24.</a:t>
            </a:r>
            <a:endParaRPr lang="hu-HU" dirty="0"/>
          </a:p>
        </p:txBody>
      </p:sp>
      <p:sp>
        <p:nvSpPr>
          <p:cNvPr id="17" name="Élőláb helye 5"/>
          <p:cNvSpPr txBox="1">
            <a:spLocks/>
          </p:cNvSpPr>
          <p:nvPr userDrawn="1"/>
        </p:nvSpPr>
        <p:spPr>
          <a:xfrm>
            <a:off x="3749299" y="6574767"/>
            <a:ext cx="4215172" cy="247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hu-HU" sz="1200" kern="1200" dirty="0" smtClean="0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404 </a:t>
            </a:r>
            <a:r>
              <a:rPr lang="hu-HU" sz="1200" kern="1200" dirty="0" err="1" smtClean="0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Not</a:t>
            </a:r>
            <a:r>
              <a:rPr lang="hu-HU" sz="1200" kern="1200" dirty="0" smtClean="0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Found</a:t>
            </a:r>
            <a:r>
              <a:rPr lang="hu-HU" sz="1200" kern="1200" dirty="0" smtClean="0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– Ki őrzi meg az internetet?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19791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168900"/>
            <a:ext cx="2041525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Kép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5226050"/>
            <a:ext cx="2495550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églalap 4"/>
          <p:cNvSpPr/>
          <p:nvPr userDrawn="1"/>
        </p:nvSpPr>
        <p:spPr>
          <a:xfrm>
            <a:off x="0" y="6524625"/>
            <a:ext cx="9144000" cy="360363"/>
          </a:xfrm>
          <a:prstGeom prst="rect">
            <a:avLst/>
          </a:prstGeom>
          <a:solidFill>
            <a:srgbClr val="93C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u-HU"/>
          </a:p>
        </p:txBody>
      </p:sp>
      <p:sp>
        <p:nvSpPr>
          <p:cNvPr id="6" name="Téglalap 5"/>
          <p:cNvSpPr/>
          <p:nvPr userDrawn="1"/>
        </p:nvSpPr>
        <p:spPr>
          <a:xfrm>
            <a:off x="-15875" y="0"/>
            <a:ext cx="9144000" cy="863600"/>
          </a:xfrm>
          <a:prstGeom prst="rect">
            <a:avLst/>
          </a:prstGeom>
          <a:solidFill>
            <a:srgbClr val="93C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u-HU"/>
          </a:p>
        </p:txBody>
      </p:sp>
      <p:pic>
        <p:nvPicPr>
          <p:cNvPr id="7" name="Kép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0"/>
            <a:ext cx="2117725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ím 1"/>
          <p:cNvSpPr>
            <a:spLocks noGrp="1"/>
          </p:cNvSpPr>
          <p:nvPr>
            <p:ph type="title"/>
          </p:nvPr>
        </p:nvSpPr>
        <p:spPr>
          <a:xfrm>
            <a:off x="183011" y="126946"/>
            <a:ext cx="6765253" cy="543595"/>
          </a:xfrm>
        </p:spPr>
        <p:txBody>
          <a:bodyPr/>
          <a:lstStyle>
            <a:lvl1pPr>
              <a:defRPr sz="400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12" name="Élőláb helye 5"/>
          <p:cNvSpPr>
            <a:spLocks noGrp="1"/>
          </p:cNvSpPr>
          <p:nvPr>
            <p:ph type="ftr" sz="quarter" idx="13"/>
          </p:nvPr>
        </p:nvSpPr>
        <p:spPr>
          <a:xfrm>
            <a:off x="182563" y="6580188"/>
            <a:ext cx="3597349" cy="247650"/>
          </a:xfrm>
        </p:spPr>
        <p:txBody>
          <a:bodyPr/>
          <a:lstStyle>
            <a:lvl1pPr>
              <a:defRPr dirty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hu-HU" dirty="0" smtClean="0"/>
              <a:t>Ilácsa Szabina, OSZK KI Könyvtári Szabványosítási Iroda</a:t>
            </a:r>
            <a:endParaRPr lang="hu-HU" dirty="0"/>
          </a:p>
        </p:txBody>
      </p:sp>
      <p:sp>
        <p:nvSpPr>
          <p:cNvPr id="13" name="Dátum helye 4"/>
          <p:cNvSpPr>
            <a:spLocks noGrp="1"/>
          </p:cNvSpPr>
          <p:nvPr>
            <p:ph type="dt" sz="half" idx="11"/>
          </p:nvPr>
        </p:nvSpPr>
        <p:spPr>
          <a:xfrm>
            <a:off x="7964471" y="6559264"/>
            <a:ext cx="992188" cy="247650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hu-HU" smtClean="0"/>
              <a:t>2021. 11. 24.</a:t>
            </a:r>
            <a:endParaRPr lang="hu-HU" dirty="0"/>
          </a:p>
        </p:txBody>
      </p:sp>
      <p:sp>
        <p:nvSpPr>
          <p:cNvPr id="14" name="Élőláb helye 5"/>
          <p:cNvSpPr txBox="1">
            <a:spLocks/>
          </p:cNvSpPr>
          <p:nvPr userDrawn="1"/>
        </p:nvSpPr>
        <p:spPr>
          <a:xfrm>
            <a:off x="3749299" y="6574767"/>
            <a:ext cx="4215172" cy="247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hu-HU" sz="1200" kern="1200" dirty="0" smtClean="0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404 </a:t>
            </a:r>
            <a:r>
              <a:rPr lang="hu-HU" sz="1200" kern="1200" dirty="0" err="1" smtClean="0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Not</a:t>
            </a:r>
            <a:r>
              <a:rPr lang="hu-HU" sz="1200" kern="1200" dirty="0" smtClean="0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Found</a:t>
            </a:r>
            <a:r>
              <a:rPr lang="hu-HU" sz="1200" kern="1200" dirty="0" smtClean="0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– Ki őrzi meg az internetet?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85432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168900"/>
            <a:ext cx="2041525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Kép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5226050"/>
            <a:ext cx="2495550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églalap 6"/>
          <p:cNvSpPr/>
          <p:nvPr userDrawn="1"/>
        </p:nvSpPr>
        <p:spPr>
          <a:xfrm>
            <a:off x="0" y="6524625"/>
            <a:ext cx="9144000" cy="360363"/>
          </a:xfrm>
          <a:prstGeom prst="rect">
            <a:avLst/>
          </a:prstGeom>
          <a:solidFill>
            <a:srgbClr val="93C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u-HU"/>
          </a:p>
        </p:txBody>
      </p:sp>
      <p:sp>
        <p:nvSpPr>
          <p:cNvPr id="8" name="Téglalap 7"/>
          <p:cNvSpPr/>
          <p:nvPr userDrawn="1"/>
        </p:nvSpPr>
        <p:spPr>
          <a:xfrm>
            <a:off x="-15875" y="0"/>
            <a:ext cx="9144000" cy="863600"/>
          </a:xfrm>
          <a:prstGeom prst="rect">
            <a:avLst/>
          </a:prstGeom>
          <a:solidFill>
            <a:srgbClr val="93C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u-HU"/>
          </a:p>
        </p:txBody>
      </p:sp>
      <p:pic>
        <p:nvPicPr>
          <p:cNvPr id="9" name="Kép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0"/>
            <a:ext cx="2117725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30238" y="987425"/>
            <a:ext cx="2949575" cy="423853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3" name="Cím 1"/>
          <p:cNvSpPr>
            <a:spLocks noGrp="1"/>
          </p:cNvSpPr>
          <p:nvPr>
            <p:ph type="title"/>
          </p:nvPr>
        </p:nvSpPr>
        <p:spPr>
          <a:xfrm>
            <a:off x="183011" y="126946"/>
            <a:ext cx="6765253" cy="543595"/>
          </a:xfrm>
        </p:spPr>
        <p:txBody>
          <a:bodyPr/>
          <a:lstStyle>
            <a:lvl1pPr>
              <a:defRPr sz="400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14" name="Élőláb helye 5"/>
          <p:cNvSpPr>
            <a:spLocks noGrp="1"/>
          </p:cNvSpPr>
          <p:nvPr>
            <p:ph type="ftr" sz="quarter" idx="13"/>
          </p:nvPr>
        </p:nvSpPr>
        <p:spPr>
          <a:xfrm>
            <a:off x="182563" y="6580188"/>
            <a:ext cx="3597349" cy="247650"/>
          </a:xfrm>
        </p:spPr>
        <p:txBody>
          <a:bodyPr/>
          <a:lstStyle>
            <a:lvl1pPr>
              <a:defRPr dirty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hu-HU" dirty="0" smtClean="0"/>
              <a:t>Ilácsa Szabina, OSZK KI Könyvtári Szabványosítási Iroda</a:t>
            </a:r>
            <a:endParaRPr lang="hu-HU" dirty="0"/>
          </a:p>
        </p:txBody>
      </p:sp>
      <p:sp>
        <p:nvSpPr>
          <p:cNvPr id="15" name="Dátum helye 4"/>
          <p:cNvSpPr>
            <a:spLocks noGrp="1"/>
          </p:cNvSpPr>
          <p:nvPr>
            <p:ph type="dt" sz="half" idx="11"/>
          </p:nvPr>
        </p:nvSpPr>
        <p:spPr>
          <a:xfrm>
            <a:off x="7964471" y="6559264"/>
            <a:ext cx="992188" cy="247650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hu-HU" smtClean="0"/>
              <a:t>2021. 11. 24.</a:t>
            </a:r>
            <a:endParaRPr lang="hu-HU" dirty="0"/>
          </a:p>
        </p:txBody>
      </p:sp>
      <p:sp>
        <p:nvSpPr>
          <p:cNvPr id="16" name="Élőláb helye 5"/>
          <p:cNvSpPr txBox="1">
            <a:spLocks/>
          </p:cNvSpPr>
          <p:nvPr userDrawn="1"/>
        </p:nvSpPr>
        <p:spPr>
          <a:xfrm>
            <a:off x="3749299" y="6574767"/>
            <a:ext cx="4215172" cy="247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hu-HU" sz="1200" kern="1200" dirty="0" smtClean="0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404 </a:t>
            </a:r>
            <a:r>
              <a:rPr lang="hu-HU" sz="1200" kern="1200" dirty="0" err="1" smtClean="0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Not</a:t>
            </a:r>
            <a:r>
              <a:rPr lang="hu-HU" sz="1200" kern="1200" dirty="0" smtClean="0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Found</a:t>
            </a:r>
            <a:r>
              <a:rPr lang="hu-HU" sz="1200" kern="1200" dirty="0" smtClean="0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– Ki őrzi meg az internetet?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95180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168900"/>
            <a:ext cx="2041525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Kép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5226050"/>
            <a:ext cx="2495550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églalap 6"/>
          <p:cNvSpPr/>
          <p:nvPr userDrawn="1"/>
        </p:nvSpPr>
        <p:spPr>
          <a:xfrm>
            <a:off x="0" y="6524625"/>
            <a:ext cx="9144000" cy="360363"/>
          </a:xfrm>
          <a:prstGeom prst="rect">
            <a:avLst/>
          </a:prstGeom>
          <a:solidFill>
            <a:srgbClr val="93C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u-HU"/>
          </a:p>
        </p:txBody>
      </p:sp>
      <p:sp>
        <p:nvSpPr>
          <p:cNvPr id="8" name="Téglalap 7"/>
          <p:cNvSpPr/>
          <p:nvPr userDrawn="1"/>
        </p:nvSpPr>
        <p:spPr>
          <a:xfrm>
            <a:off x="-15875" y="0"/>
            <a:ext cx="9144000" cy="863600"/>
          </a:xfrm>
          <a:prstGeom prst="rect">
            <a:avLst/>
          </a:prstGeom>
          <a:solidFill>
            <a:srgbClr val="93C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u-HU"/>
          </a:p>
        </p:txBody>
      </p:sp>
      <p:pic>
        <p:nvPicPr>
          <p:cNvPr id="9" name="Kép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0"/>
            <a:ext cx="2117725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30238" y="1031975"/>
            <a:ext cx="2949575" cy="483701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3" name="Cím 1"/>
          <p:cNvSpPr>
            <a:spLocks noGrp="1"/>
          </p:cNvSpPr>
          <p:nvPr>
            <p:ph type="title"/>
          </p:nvPr>
        </p:nvSpPr>
        <p:spPr>
          <a:xfrm>
            <a:off x="183011" y="126946"/>
            <a:ext cx="6765253" cy="543595"/>
          </a:xfrm>
        </p:spPr>
        <p:txBody>
          <a:bodyPr/>
          <a:lstStyle>
            <a:lvl1pPr>
              <a:defRPr sz="400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14" name="Élőláb helye 5"/>
          <p:cNvSpPr>
            <a:spLocks noGrp="1"/>
          </p:cNvSpPr>
          <p:nvPr>
            <p:ph type="ftr" sz="quarter" idx="13"/>
          </p:nvPr>
        </p:nvSpPr>
        <p:spPr>
          <a:xfrm>
            <a:off x="182563" y="6580188"/>
            <a:ext cx="3597349" cy="247650"/>
          </a:xfrm>
        </p:spPr>
        <p:txBody>
          <a:bodyPr/>
          <a:lstStyle>
            <a:lvl1pPr>
              <a:defRPr dirty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hu-HU" dirty="0" smtClean="0"/>
              <a:t>Ilácsa Szabina, OSZK KI Könyvtári Szabványosítási Iroda</a:t>
            </a:r>
            <a:endParaRPr lang="hu-HU" dirty="0"/>
          </a:p>
        </p:txBody>
      </p:sp>
      <p:sp>
        <p:nvSpPr>
          <p:cNvPr id="15" name="Dátum helye 4"/>
          <p:cNvSpPr>
            <a:spLocks noGrp="1"/>
          </p:cNvSpPr>
          <p:nvPr>
            <p:ph type="dt" sz="half" idx="11"/>
          </p:nvPr>
        </p:nvSpPr>
        <p:spPr>
          <a:xfrm>
            <a:off x="7964471" y="6559264"/>
            <a:ext cx="992188" cy="247650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hu-HU" smtClean="0"/>
              <a:t>2021. 11. 24.</a:t>
            </a:r>
            <a:endParaRPr lang="hu-HU" dirty="0"/>
          </a:p>
        </p:txBody>
      </p:sp>
      <p:sp>
        <p:nvSpPr>
          <p:cNvPr id="16" name="Élőláb helye 5"/>
          <p:cNvSpPr txBox="1">
            <a:spLocks/>
          </p:cNvSpPr>
          <p:nvPr userDrawn="1"/>
        </p:nvSpPr>
        <p:spPr>
          <a:xfrm>
            <a:off x="3749299" y="6574767"/>
            <a:ext cx="4215172" cy="247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hu-HU" sz="1200" kern="1200" dirty="0" smtClean="0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404 </a:t>
            </a:r>
            <a:r>
              <a:rPr lang="hu-HU" sz="1200" kern="1200" dirty="0" err="1" smtClean="0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Not</a:t>
            </a:r>
            <a:r>
              <a:rPr lang="hu-HU" sz="1200" kern="1200" dirty="0" smtClean="0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Found</a:t>
            </a:r>
            <a:r>
              <a:rPr lang="hu-HU" sz="1200" kern="1200" dirty="0" smtClean="0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– Ki őrzi meg az internetet?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9562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168900"/>
            <a:ext cx="2041525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Kép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5226050"/>
            <a:ext cx="2495550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églalap 5"/>
          <p:cNvSpPr/>
          <p:nvPr userDrawn="1"/>
        </p:nvSpPr>
        <p:spPr>
          <a:xfrm>
            <a:off x="0" y="6524625"/>
            <a:ext cx="9144000" cy="360363"/>
          </a:xfrm>
          <a:prstGeom prst="rect">
            <a:avLst/>
          </a:prstGeom>
          <a:solidFill>
            <a:srgbClr val="93C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u-HU"/>
          </a:p>
        </p:txBody>
      </p:sp>
      <p:sp>
        <p:nvSpPr>
          <p:cNvPr id="7" name="Téglalap 6"/>
          <p:cNvSpPr/>
          <p:nvPr userDrawn="1"/>
        </p:nvSpPr>
        <p:spPr>
          <a:xfrm>
            <a:off x="-15875" y="0"/>
            <a:ext cx="9144000" cy="863600"/>
          </a:xfrm>
          <a:prstGeom prst="rect">
            <a:avLst/>
          </a:prstGeom>
          <a:solidFill>
            <a:srgbClr val="93C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u-HU"/>
          </a:p>
        </p:txBody>
      </p:sp>
      <p:pic>
        <p:nvPicPr>
          <p:cNvPr id="8" name="Kép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0"/>
            <a:ext cx="2117725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12" name="Cím 1"/>
          <p:cNvSpPr>
            <a:spLocks noGrp="1"/>
          </p:cNvSpPr>
          <p:nvPr>
            <p:ph type="title"/>
          </p:nvPr>
        </p:nvSpPr>
        <p:spPr>
          <a:xfrm>
            <a:off x="183011" y="126946"/>
            <a:ext cx="6765253" cy="543595"/>
          </a:xfrm>
        </p:spPr>
        <p:txBody>
          <a:bodyPr/>
          <a:lstStyle>
            <a:lvl1pPr>
              <a:defRPr sz="400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13" name="Élőláb helye 5"/>
          <p:cNvSpPr>
            <a:spLocks noGrp="1"/>
          </p:cNvSpPr>
          <p:nvPr>
            <p:ph type="ftr" sz="quarter" idx="13"/>
          </p:nvPr>
        </p:nvSpPr>
        <p:spPr>
          <a:xfrm>
            <a:off x="182563" y="6580188"/>
            <a:ext cx="3597349" cy="247650"/>
          </a:xfrm>
        </p:spPr>
        <p:txBody>
          <a:bodyPr/>
          <a:lstStyle>
            <a:lvl1pPr>
              <a:defRPr dirty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hu-HU" dirty="0" smtClean="0"/>
              <a:t>Ilácsa Szabina, OSZK KI Könyvtári Szabványosítási Iroda</a:t>
            </a:r>
            <a:endParaRPr lang="hu-HU" dirty="0"/>
          </a:p>
        </p:txBody>
      </p:sp>
      <p:sp>
        <p:nvSpPr>
          <p:cNvPr id="14" name="Dátum helye 4"/>
          <p:cNvSpPr>
            <a:spLocks noGrp="1"/>
          </p:cNvSpPr>
          <p:nvPr>
            <p:ph type="dt" sz="half" idx="11"/>
          </p:nvPr>
        </p:nvSpPr>
        <p:spPr>
          <a:xfrm>
            <a:off x="7964471" y="6559264"/>
            <a:ext cx="992188" cy="247650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hu-HU" smtClean="0"/>
              <a:t>2021. 11. 24.</a:t>
            </a:r>
            <a:endParaRPr lang="hu-HU" dirty="0"/>
          </a:p>
        </p:txBody>
      </p:sp>
      <p:sp>
        <p:nvSpPr>
          <p:cNvPr id="15" name="Élőláb helye 5"/>
          <p:cNvSpPr txBox="1">
            <a:spLocks/>
          </p:cNvSpPr>
          <p:nvPr userDrawn="1"/>
        </p:nvSpPr>
        <p:spPr>
          <a:xfrm>
            <a:off x="3749299" y="6574767"/>
            <a:ext cx="4215172" cy="247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hu-HU" sz="1200" kern="1200" dirty="0" smtClean="0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404 </a:t>
            </a:r>
            <a:r>
              <a:rPr lang="hu-HU" sz="1200" kern="1200" dirty="0" err="1" smtClean="0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Not</a:t>
            </a:r>
            <a:r>
              <a:rPr lang="hu-HU" sz="1200" kern="1200" dirty="0" smtClean="0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Found</a:t>
            </a:r>
            <a:r>
              <a:rPr lang="hu-HU" sz="1200" kern="1200" dirty="0" smtClean="0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– Ki őrzi meg az internetet?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86039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ím helye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</a:p>
        </p:txBody>
      </p:sp>
      <p:sp>
        <p:nvSpPr>
          <p:cNvPr id="1027" name="Szöveg helye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hu-HU" smtClean="0"/>
              <a:t>2021. 11. 24.</a:t>
            </a: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hu-HU" smtClean="0"/>
              <a:t>Ilácsa Szabina, OSZK KI Könyvtári Szabványosítási Iroda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5B26E21-46BA-45FC-B2C0-BF4977FD004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</p:sldLayoutIdLst>
  <p:hf sldNum="0" hdr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RDA-alkalmazásprofil készítése a </a:t>
            </a:r>
            <a:r>
              <a:rPr lang="hu-HU" dirty="0" err="1" smtClean="0"/>
              <a:t>webarchívum</a:t>
            </a:r>
            <a:r>
              <a:rPr lang="hu-HU" dirty="0" smtClean="0"/>
              <a:t> tartalmai számára</a:t>
            </a:r>
            <a:endParaRPr lang="hu-HU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2021. 11. 24.</a:t>
            </a:r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Ilácsa Szabina, OSZK KI Könyvtári Szabványosítási Iroda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81038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F5B8422-F272-4AAD-A651-CF0F30E3D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564" y="58738"/>
            <a:ext cx="6692900" cy="633412"/>
          </a:xfrm>
        </p:spPr>
        <p:txBody>
          <a:bodyPr/>
          <a:lstStyle/>
          <a:p>
            <a:pPr>
              <a:defRPr/>
            </a:pPr>
            <a:r>
              <a:rPr lang="hu-HU" dirty="0"/>
              <a:t>B-blokk – használati irányelvek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30A898B-57D3-49A1-B0AE-E469DB2C80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5600" y="1709738"/>
            <a:ext cx="3251200" cy="3452812"/>
          </a:xfrm>
        </p:spPr>
        <p:txBody>
          <a:bodyPr anchor="ctr"/>
          <a:lstStyle/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hu-HU" sz="2800" dirty="0"/>
              <a:t>A metaadat-leírást készítőknek szóló dokumentum, amely azt tartalmazza, hogy hogyan rögzítjük az adatértékeket</a:t>
            </a:r>
          </a:p>
        </p:txBody>
      </p:sp>
      <p:pic>
        <p:nvPicPr>
          <p:cNvPr id="15364" name="Kép 4">
            <a:extLst>
              <a:ext uri="{FF2B5EF4-FFF2-40B4-BE49-F238E27FC236}">
                <a16:creationId xmlns:a16="http://schemas.microsoft.com/office/drawing/2014/main" id="{B0C8E01D-1345-4ADB-A952-66122F464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4" r="35825"/>
          <a:stretch>
            <a:fillRect/>
          </a:stretch>
        </p:blipFill>
        <p:spPr bwMode="auto">
          <a:xfrm>
            <a:off x="457200" y="2152650"/>
            <a:ext cx="4824413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átum helye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2021. 11. 24.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Ilácsa Szabina, OSZK KI Könyvtári Szabványosítási Iroda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380492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E59FE8E-5713-43F8-9D04-A8C5E02DE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564" y="58738"/>
            <a:ext cx="6692900" cy="633412"/>
          </a:xfrm>
        </p:spPr>
        <p:txBody>
          <a:bodyPr/>
          <a:lstStyle/>
          <a:p>
            <a:pPr>
              <a:defRPr/>
            </a:pPr>
            <a:r>
              <a:rPr lang="hu-HU" dirty="0"/>
              <a:t>3. blokk – szakterületi modell</a:t>
            </a:r>
          </a:p>
        </p:txBody>
      </p:sp>
      <p:sp>
        <p:nvSpPr>
          <p:cNvPr id="16387" name="Tartalom helye 2">
            <a:extLst>
              <a:ext uri="{FF2B5EF4-FFF2-40B4-BE49-F238E27FC236}">
                <a16:creationId xmlns:a16="http://schemas.microsoft.com/office/drawing/2014/main" id="{22A97259-853C-4DAC-A691-3A24425AC0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8175" y="1709738"/>
            <a:ext cx="6778625" cy="3452812"/>
          </a:xfrm>
        </p:spPr>
        <p:txBody>
          <a:bodyPr anchor="ctr"/>
          <a:lstStyle/>
          <a:p>
            <a:pPr marL="0" indent="0" algn="just">
              <a:buNone/>
            </a:pPr>
            <a:r>
              <a:rPr lang="hu-HU" altLang="hu-HU" dirty="0"/>
              <a:t>A szakterületi modell az alaprajzunk az alkalmazásprofil felépítéséhez.</a:t>
            </a:r>
          </a:p>
          <a:p>
            <a:pPr algn="just"/>
            <a:r>
              <a:rPr lang="hu-HU" altLang="hu-HU" dirty="0"/>
              <a:t>Mik azok a „dolgok”, amiket leírunk és</a:t>
            </a:r>
          </a:p>
          <a:p>
            <a:pPr algn="just"/>
            <a:r>
              <a:rPr lang="hu-HU" altLang="hu-HU" dirty="0"/>
              <a:t>Mi ezek között a kapcsolat?</a:t>
            </a:r>
          </a:p>
          <a:p>
            <a:endParaRPr lang="hu-HU" altLang="hu-HU" dirty="0"/>
          </a:p>
        </p:txBody>
      </p:sp>
      <p:pic>
        <p:nvPicPr>
          <p:cNvPr id="16388" name="Kép 4">
            <a:extLst>
              <a:ext uri="{FF2B5EF4-FFF2-40B4-BE49-F238E27FC236}">
                <a16:creationId xmlns:a16="http://schemas.microsoft.com/office/drawing/2014/main" id="{E441EBCC-CB41-444E-953F-D3FCAF764E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2" r="62601"/>
          <a:stretch>
            <a:fillRect/>
          </a:stretch>
        </p:blipFill>
        <p:spPr bwMode="auto">
          <a:xfrm>
            <a:off x="453440" y="1916832"/>
            <a:ext cx="1152525" cy="255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átum helye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2021. 11. 24.</a:t>
            </a: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Ilácsa Szabina, OSZK KI Könyvtári Szabványosítási Iroda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182786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6E61837-F94E-489E-980E-C3BF812DA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564" y="58738"/>
            <a:ext cx="6692900" cy="633412"/>
          </a:xfrm>
        </p:spPr>
        <p:txBody>
          <a:bodyPr/>
          <a:lstStyle/>
          <a:p>
            <a:pPr>
              <a:defRPr/>
            </a:pPr>
            <a:r>
              <a:rPr lang="hu-HU" sz="2400" dirty="0"/>
              <a:t>4. blokk – részletesadat-diagram, helyzetjelentés, integrációs dokumentum</a:t>
            </a:r>
          </a:p>
        </p:txBody>
      </p:sp>
      <p:sp>
        <p:nvSpPr>
          <p:cNvPr id="17411" name="Tartalom helye 2">
            <a:extLst>
              <a:ext uri="{FF2B5EF4-FFF2-40B4-BE49-F238E27FC236}">
                <a16:creationId xmlns:a16="http://schemas.microsoft.com/office/drawing/2014/main" id="{4099D753-27AC-48D6-AF9B-157B33F86B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09738"/>
            <a:ext cx="6635750" cy="3452812"/>
          </a:xfrm>
        </p:spPr>
        <p:txBody>
          <a:bodyPr anchor="ctr">
            <a:normAutofit/>
          </a:bodyPr>
          <a:lstStyle/>
          <a:p>
            <a:pPr algn="just"/>
            <a:r>
              <a:rPr lang="hu-HU" altLang="hu-HU" dirty="0"/>
              <a:t>Részletesadatmodell-diagram a szakterületi modell részletezése</a:t>
            </a:r>
          </a:p>
          <a:p>
            <a:pPr algn="just"/>
            <a:r>
              <a:rPr lang="hu-HU" altLang="hu-HU" dirty="0"/>
              <a:t>Helyzetjelentés: milyen sémák léteznek, amik azt írják le, amit mi szeretnénk, és melyik hogyan fejezi ki ezeket.</a:t>
            </a:r>
          </a:p>
          <a:p>
            <a:r>
              <a:rPr lang="hu-HU" altLang="hu-HU" dirty="0"/>
              <a:t>Integrációs dokumentum: táblázat az </a:t>
            </a:r>
            <a:r>
              <a:rPr lang="hu-HU" altLang="hu-HU" dirty="0" err="1"/>
              <a:t>alkal-mazandó</a:t>
            </a:r>
            <a:r>
              <a:rPr lang="hu-HU" altLang="hu-HU" dirty="0"/>
              <a:t> ismérvekről és megkötéseikről</a:t>
            </a:r>
          </a:p>
        </p:txBody>
      </p:sp>
      <p:pic>
        <p:nvPicPr>
          <p:cNvPr id="17412" name="Kép 4">
            <a:extLst>
              <a:ext uri="{FF2B5EF4-FFF2-40B4-BE49-F238E27FC236}">
                <a16:creationId xmlns:a16="http://schemas.microsoft.com/office/drawing/2014/main" id="{71F2209B-11F0-4AC3-B359-1218D53E2E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13" r="49213"/>
          <a:stretch>
            <a:fillRect/>
          </a:stretch>
        </p:blipFill>
        <p:spPr bwMode="auto">
          <a:xfrm>
            <a:off x="7391400" y="2160588"/>
            <a:ext cx="1295400" cy="255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átum helye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2021. 11. 24.</a:t>
            </a: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Ilácsa Szabina, OSZK KI Könyvtári Szabványosítási Iroda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946693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06070A5-9174-43D3-93B7-BFB2EC65D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564" y="58738"/>
            <a:ext cx="6692900" cy="633412"/>
          </a:xfrm>
        </p:spPr>
        <p:txBody>
          <a:bodyPr/>
          <a:lstStyle/>
          <a:p>
            <a:pPr>
              <a:defRPr/>
            </a:pPr>
            <a:r>
              <a:rPr lang="hu-HU" dirty="0"/>
              <a:t>C-blokk – szintaxis irányelvek</a:t>
            </a:r>
          </a:p>
        </p:txBody>
      </p:sp>
      <p:sp>
        <p:nvSpPr>
          <p:cNvPr id="18435" name="Tartalom helye 2">
            <a:extLst>
              <a:ext uri="{FF2B5EF4-FFF2-40B4-BE49-F238E27FC236}">
                <a16:creationId xmlns:a16="http://schemas.microsoft.com/office/drawing/2014/main" id="{F0221C6F-D52F-406C-9099-DB998434D7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09738"/>
            <a:ext cx="4259263" cy="3452812"/>
          </a:xfrm>
        </p:spPr>
        <p:txBody>
          <a:bodyPr anchor="ctr"/>
          <a:lstStyle/>
          <a:p>
            <a:pPr marL="0" indent="0" algn="just">
              <a:buNone/>
            </a:pPr>
            <a:r>
              <a:rPr lang="hu-HU" altLang="hu-HU" dirty="0"/>
              <a:t>Ez az a szakasz, ahol a választott formátum sajátosságaival kiegészítjük az alkalmazásprofilunkat</a:t>
            </a:r>
          </a:p>
          <a:p>
            <a:endParaRPr lang="hu-HU" altLang="hu-HU" dirty="0"/>
          </a:p>
        </p:txBody>
      </p:sp>
      <p:pic>
        <p:nvPicPr>
          <p:cNvPr id="18436" name="Kép 4">
            <a:extLst>
              <a:ext uri="{FF2B5EF4-FFF2-40B4-BE49-F238E27FC236}">
                <a16:creationId xmlns:a16="http://schemas.microsoft.com/office/drawing/2014/main" id="{42BC613E-C159-40B0-B75F-368B707AF4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25" r="23225"/>
          <a:stretch>
            <a:fillRect/>
          </a:stretch>
        </p:blipFill>
        <p:spPr bwMode="auto">
          <a:xfrm>
            <a:off x="4941888" y="1916832"/>
            <a:ext cx="3744912" cy="255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átum helye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2021. 11. 24.</a:t>
            </a: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Ilácsa Szabina, OSZK KI Könyvtári Szabványosítási Iroda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353168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A9D976E-B94B-4AD0-A7C3-7C77E76B5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564" y="58738"/>
            <a:ext cx="6692900" cy="633412"/>
          </a:xfrm>
        </p:spPr>
        <p:txBody>
          <a:bodyPr/>
          <a:lstStyle/>
          <a:p>
            <a:pPr>
              <a:defRPr/>
            </a:pPr>
            <a:r>
              <a:rPr lang="hu-HU" sz="2400" dirty="0"/>
              <a:t>5. blokk – validációs jelentés, validációs dokumentum, kérdőív</a:t>
            </a:r>
          </a:p>
        </p:txBody>
      </p:sp>
      <p:sp>
        <p:nvSpPr>
          <p:cNvPr id="19459" name="Tartalom helye 2">
            <a:extLst>
              <a:ext uri="{FF2B5EF4-FFF2-40B4-BE49-F238E27FC236}">
                <a16:creationId xmlns:a16="http://schemas.microsoft.com/office/drawing/2014/main" id="{5DA43E60-7426-4AFE-923C-64FBEF402B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09738"/>
            <a:ext cx="6778625" cy="3452812"/>
          </a:xfrm>
        </p:spPr>
        <p:txBody>
          <a:bodyPr anchor="ctr"/>
          <a:lstStyle/>
          <a:p>
            <a:pPr algn="just"/>
            <a:r>
              <a:rPr lang="hu-HU" altLang="hu-HU" dirty="0"/>
              <a:t>Az első tesztfázis</a:t>
            </a:r>
          </a:p>
          <a:p>
            <a:pPr algn="just"/>
            <a:r>
              <a:rPr lang="hu-HU" altLang="hu-HU" dirty="0"/>
              <a:t>„Papíron” végezzük</a:t>
            </a:r>
          </a:p>
          <a:p>
            <a:pPr algn="just"/>
            <a:r>
              <a:rPr lang="hu-HU" altLang="hu-HU" dirty="0"/>
              <a:t>Azt ellenőrizzük, hogy amink eddig van, az megfelel-e a vízióban </a:t>
            </a:r>
            <a:r>
              <a:rPr lang="hu-HU" altLang="hu-HU" dirty="0" err="1"/>
              <a:t>megfogalmazottaknak</a:t>
            </a:r>
            <a:r>
              <a:rPr lang="hu-HU" altLang="hu-HU" dirty="0"/>
              <a:t>.</a:t>
            </a:r>
          </a:p>
        </p:txBody>
      </p:sp>
      <p:pic>
        <p:nvPicPr>
          <p:cNvPr id="19460" name="Kép 4">
            <a:extLst>
              <a:ext uri="{FF2B5EF4-FFF2-40B4-BE49-F238E27FC236}">
                <a16:creationId xmlns:a16="http://schemas.microsoft.com/office/drawing/2014/main" id="{7B773959-5770-49E9-84C8-08E26B3EA5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66" r="35706"/>
          <a:stretch>
            <a:fillRect/>
          </a:stretch>
        </p:blipFill>
        <p:spPr bwMode="auto">
          <a:xfrm>
            <a:off x="7391400" y="2160588"/>
            <a:ext cx="1295400" cy="255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átum helye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2021. 11. 24.</a:t>
            </a: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Ilácsa Szabina, OSZK KI Könyvtári Szabványosítási Iroda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765662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882E02C-68C1-4D18-983E-67D0964EA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564" y="58738"/>
            <a:ext cx="6692900" cy="633412"/>
          </a:xfrm>
        </p:spPr>
        <p:txBody>
          <a:bodyPr/>
          <a:lstStyle/>
          <a:p>
            <a:pPr>
              <a:defRPr/>
            </a:pPr>
            <a:r>
              <a:rPr lang="hu-HU" dirty="0"/>
              <a:t>6. blokk – leíráskészlet-profil</a:t>
            </a:r>
          </a:p>
        </p:txBody>
      </p:sp>
      <p:sp>
        <p:nvSpPr>
          <p:cNvPr id="20483" name="Tartalom helye 2">
            <a:extLst>
              <a:ext uri="{FF2B5EF4-FFF2-40B4-BE49-F238E27FC236}">
                <a16:creationId xmlns:a16="http://schemas.microsoft.com/office/drawing/2014/main" id="{CF42B888-A088-4C62-B293-90ADE21FB2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09738"/>
            <a:ext cx="6707188" cy="345281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u-HU" altLang="hu-HU" dirty="0"/>
              <a:t>Az alkalmazásprofil „gerince”</a:t>
            </a:r>
          </a:p>
          <a:p>
            <a:pPr marL="0" indent="0" algn="just">
              <a:buNone/>
            </a:pPr>
            <a:r>
              <a:rPr lang="hu-HU" altLang="hu-HU" dirty="0"/>
              <a:t>Géppel olvasható dokumentáció a leíráskészlethez tartozó megszorításokról</a:t>
            </a:r>
          </a:p>
          <a:p>
            <a:pPr algn="just"/>
            <a:r>
              <a:rPr lang="hu-HU" altLang="hu-HU" dirty="0"/>
              <a:t>Milyen elemek szerepelhetnek a leírásban</a:t>
            </a:r>
          </a:p>
          <a:p>
            <a:pPr algn="just"/>
            <a:r>
              <a:rPr lang="hu-HU" altLang="hu-HU" dirty="0"/>
              <a:t>Számossági megszorítások, szótárkódolási sémára vonatkozó megszorítások, stb.</a:t>
            </a:r>
          </a:p>
          <a:p>
            <a:pPr lvl="1"/>
            <a:endParaRPr lang="hu-HU" altLang="hu-HU" dirty="0"/>
          </a:p>
        </p:txBody>
      </p:sp>
      <p:pic>
        <p:nvPicPr>
          <p:cNvPr id="20484" name="Kép 4">
            <a:extLst>
              <a:ext uri="{FF2B5EF4-FFF2-40B4-BE49-F238E27FC236}">
                <a16:creationId xmlns:a16="http://schemas.microsoft.com/office/drawing/2014/main" id="{8AF1F41A-7C58-4C46-907B-7F86300A0C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87" r="23225"/>
          <a:stretch>
            <a:fillRect/>
          </a:stretch>
        </p:blipFill>
        <p:spPr bwMode="auto">
          <a:xfrm>
            <a:off x="7596336" y="2160588"/>
            <a:ext cx="1223962" cy="255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átum helye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2021. 11. 24.</a:t>
            </a: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Ilácsa Szabina, OSZK KI Könyvtári Szabványosítási Iroda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466143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F2F3907-CE40-4FD3-B8F7-20332E4DF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564" y="58738"/>
            <a:ext cx="6692900" cy="633412"/>
          </a:xfrm>
        </p:spPr>
        <p:txBody>
          <a:bodyPr/>
          <a:lstStyle/>
          <a:p>
            <a:pPr>
              <a:defRPr/>
            </a:pPr>
            <a:r>
              <a:rPr lang="hu-HU" dirty="0"/>
              <a:t>7. blokk - validáció</a:t>
            </a:r>
          </a:p>
        </p:txBody>
      </p:sp>
      <p:sp>
        <p:nvSpPr>
          <p:cNvPr id="21507" name="Tartalom helye 2">
            <a:extLst>
              <a:ext uri="{FF2B5EF4-FFF2-40B4-BE49-F238E27FC236}">
                <a16:creationId xmlns:a16="http://schemas.microsoft.com/office/drawing/2014/main" id="{75EF3B62-2A92-42CC-B6C8-95B11CCFE3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09738"/>
            <a:ext cx="6418263" cy="3452812"/>
          </a:xfrm>
        </p:spPr>
        <p:txBody>
          <a:bodyPr/>
          <a:lstStyle/>
          <a:p>
            <a:pPr marL="0" indent="0" algn="just">
              <a:buNone/>
            </a:pPr>
            <a:r>
              <a:rPr lang="hu-HU" altLang="hu-HU" dirty="0"/>
              <a:t>A második, gyakorlati tesztfázis</a:t>
            </a:r>
          </a:p>
          <a:p>
            <a:pPr algn="just"/>
            <a:r>
              <a:rPr lang="hu-HU" altLang="hu-HU" dirty="0"/>
              <a:t>Mindennapi munkát utánzó környezetben és mintán végezzük</a:t>
            </a:r>
          </a:p>
          <a:p>
            <a:pPr algn="just"/>
            <a:r>
              <a:rPr lang="hu-HU" altLang="hu-HU" dirty="0"/>
              <a:t>A tapasztalatok begyűjtése után visszacsatolás az elejére</a:t>
            </a:r>
          </a:p>
        </p:txBody>
      </p:sp>
      <p:pic>
        <p:nvPicPr>
          <p:cNvPr id="21508" name="Kép 4">
            <a:extLst>
              <a:ext uri="{FF2B5EF4-FFF2-40B4-BE49-F238E27FC236}">
                <a16:creationId xmlns:a16="http://schemas.microsoft.com/office/drawing/2014/main" id="{6959A068-AA4C-4CF2-AA94-954B39B0C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25" r="11414"/>
          <a:stretch>
            <a:fillRect/>
          </a:stretch>
        </p:blipFill>
        <p:spPr bwMode="auto">
          <a:xfrm>
            <a:off x="7318375" y="2160588"/>
            <a:ext cx="1368425" cy="255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átum helye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2021. 11. 24.</a:t>
            </a: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Ilácsa Szabina, OSZK KI Könyvtári Szabványosítási Iroda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000072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rtalom helye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305609"/>
              </p:ext>
            </p:extLst>
          </p:nvPr>
        </p:nvGraphicFramePr>
        <p:xfrm>
          <a:off x="0" y="1373184"/>
          <a:ext cx="9144000" cy="50801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1794">
                  <a:extLst>
                    <a:ext uri="{9D8B030D-6E8A-4147-A177-3AD203B41FA5}">
                      <a16:colId xmlns:a16="http://schemas.microsoft.com/office/drawing/2014/main" val="284290915"/>
                    </a:ext>
                  </a:extLst>
                </a:gridCol>
                <a:gridCol w="1891862">
                  <a:extLst>
                    <a:ext uri="{9D8B030D-6E8A-4147-A177-3AD203B41FA5}">
                      <a16:colId xmlns:a16="http://schemas.microsoft.com/office/drawing/2014/main" val="1028123251"/>
                    </a:ext>
                  </a:extLst>
                </a:gridCol>
                <a:gridCol w="6700344">
                  <a:extLst>
                    <a:ext uri="{9D8B030D-6E8A-4147-A177-3AD203B41FA5}">
                      <a16:colId xmlns:a16="http://schemas.microsoft.com/office/drawing/2014/main" val="1817318641"/>
                    </a:ext>
                  </a:extLst>
                </a:gridCol>
              </a:tblGrid>
              <a:tr h="20090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solidFill>
                            <a:schemeClr val="tx1"/>
                          </a:solidFill>
                          <a:effectLst/>
                        </a:rPr>
                        <a:t>Blokk</a:t>
                      </a:r>
                      <a:endParaRPr lang="hu-H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9" marR="38579" marT="0" marB="0"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solidFill>
                            <a:schemeClr val="tx1"/>
                          </a:solidFill>
                          <a:effectLst/>
                        </a:rPr>
                        <a:t>Feladat</a:t>
                      </a:r>
                      <a:endParaRPr lang="hu-H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9" marR="38579" marT="0" marB="0"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solidFill>
                            <a:schemeClr val="tx1"/>
                          </a:solidFill>
                          <a:effectLst/>
                        </a:rPr>
                        <a:t>Eddigi munka</a:t>
                      </a:r>
                      <a:endParaRPr lang="hu-H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9" marR="38579" marT="0" marB="0">
                    <a:solidFill>
                      <a:srgbClr val="93C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771538"/>
                  </a:ext>
                </a:extLst>
              </a:tr>
              <a:tr h="246785">
                <a:tc row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solidFill>
                            <a:schemeClr val="tx1"/>
                          </a:solidFill>
                          <a:effectLst/>
                        </a:rPr>
                        <a:t>1.</a:t>
                      </a:r>
                      <a:endParaRPr lang="hu-H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9" marR="38579" marT="0" marB="0"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Vízió</a:t>
                      </a:r>
                      <a:endParaRPr lang="hu-H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9" marR="3857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Átdolgozva</a:t>
                      </a:r>
                      <a:r>
                        <a:rPr lang="hu-HU" sz="12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a Me4DCAP szerint.</a:t>
                      </a:r>
                      <a:endParaRPr lang="hu-H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9" marR="38579" marT="0" marB="0"/>
                </a:tc>
                <a:extLst>
                  <a:ext uri="{0D108BD9-81ED-4DB2-BD59-A6C34878D82A}">
                    <a16:rowId xmlns:a16="http://schemas.microsoft.com/office/drawing/2014/main" val="3882092894"/>
                  </a:ext>
                </a:extLst>
              </a:tr>
              <a:tr h="200908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Munkaterv</a:t>
                      </a:r>
                      <a:endParaRPr lang="hu-H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9" marR="3857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Átdolgozva</a:t>
                      </a:r>
                      <a:r>
                        <a:rPr lang="hu-HU" sz="12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a Me4DCAP szerint.</a:t>
                      </a:r>
                      <a:endParaRPr lang="hu-H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9" marR="38579" marT="0" marB="0"/>
                </a:tc>
                <a:extLst>
                  <a:ext uri="{0D108BD9-81ED-4DB2-BD59-A6C34878D82A}">
                    <a16:rowId xmlns:a16="http://schemas.microsoft.com/office/drawing/2014/main" val="3106993547"/>
                  </a:ext>
                </a:extLst>
              </a:tr>
              <a:tr h="411091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Funkcionális követelmények vázlata</a:t>
                      </a:r>
                      <a:endParaRPr lang="hu-H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9" marR="3857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Átdolgozva</a:t>
                      </a:r>
                      <a:r>
                        <a:rPr lang="hu-HU" sz="12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a Me4DCAP szerint.</a:t>
                      </a:r>
                      <a:endParaRPr lang="hu-H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9" marR="38579" marT="0" marB="0"/>
                </a:tc>
                <a:extLst>
                  <a:ext uri="{0D108BD9-81ED-4DB2-BD59-A6C34878D82A}">
                    <a16:rowId xmlns:a16="http://schemas.microsoft.com/office/drawing/2014/main" val="611272302"/>
                  </a:ext>
                </a:extLst>
              </a:tr>
              <a:tr h="246785"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solidFill>
                            <a:schemeClr val="tx1"/>
                          </a:solidFill>
                          <a:effectLst/>
                        </a:rPr>
                        <a:t>2.</a:t>
                      </a:r>
                      <a:endParaRPr lang="hu-H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9" marR="38579" marT="0" marB="0"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Használateset-diagram</a:t>
                      </a:r>
                      <a:endParaRPr lang="hu-H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9" marR="3857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Következő</a:t>
                      </a:r>
                      <a:r>
                        <a:rPr lang="hu-HU" sz="12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feladat</a:t>
                      </a:r>
                      <a:endParaRPr lang="hu-H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9" marR="38579" marT="0" marB="0"/>
                </a:tc>
                <a:extLst>
                  <a:ext uri="{0D108BD9-81ED-4DB2-BD59-A6C34878D82A}">
                    <a16:rowId xmlns:a16="http://schemas.microsoft.com/office/drawing/2014/main" val="3463167687"/>
                  </a:ext>
                </a:extLst>
              </a:tr>
              <a:tr h="411091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Funkcionális követelmények</a:t>
                      </a:r>
                      <a:endParaRPr lang="hu-H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9" marR="3857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A téma előkerült a megbeszélések során, </a:t>
                      </a:r>
                      <a:r>
                        <a:rPr lang="hu-HU" sz="1200" dirty="0" smtClean="0">
                          <a:effectLst/>
                        </a:rPr>
                        <a:t>de</a:t>
                      </a:r>
                      <a:r>
                        <a:rPr lang="hu-HU" sz="1200" baseline="0" dirty="0" smtClean="0">
                          <a:effectLst/>
                        </a:rPr>
                        <a:t> dokumentáció még nem készült róla.</a:t>
                      </a:r>
                      <a:endParaRPr lang="hu-H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9" marR="38579" marT="0" marB="0"/>
                </a:tc>
                <a:extLst>
                  <a:ext uri="{0D108BD9-81ED-4DB2-BD59-A6C34878D82A}">
                    <a16:rowId xmlns:a16="http://schemas.microsoft.com/office/drawing/2014/main" val="912159512"/>
                  </a:ext>
                </a:extLst>
              </a:tr>
              <a:tr h="24678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chemeClr val="tx1"/>
                          </a:solidFill>
                          <a:effectLst/>
                        </a:rPr>
                        <a:t>3.</a:t>
                      </a:r>
                      <a:endParaRPr lang="hu-H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9" marR="38579" marT="0" marB="0"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Szakterületi modell</a:t>
                      </a:r>
                      <a:endParaRPr lang="hu-H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9" marR="3857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A koncepciómat illusztráló ábra kiindulópontja lehet a modellnek.</a:t>
                      </a:r>
                      <a:endParaRPr lang="hu-H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9" marR="38579" marT="0" marB="0"/>
                </a:tc>
                <a:extLst>
                  <a:ext uri="{0D108BD9-81ED-4DB2-BD59-A6C34878D82A}">
                    <a16:rowId xmlns:a16="http://schemas.microsoft.com/office/drawing/2014/main" val="2697012057"/>
                  </a:ext>
                </a:extLst>
              </a:tr>
              <a:tr h="246785">
                <a:tc row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chemeClr val="tx1"/>
                          </a:solidFill>
                          <a:effectLst/>
                        </a:rPr>
                        <a:t>4.</a:t>
                      </a:r>
                      <a:endParaRPr lang="hu-H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9" marR="38579" marT="0" marB="0"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Részletesadat-diagram</a:t>
                      </a:r>
                      <a:endParaRPr lang="hu-H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9" marR="3857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A koncepciómat illusztráló ábra kiindulópontja lehet a modellnek.</a:t>
                      </a:r>
                      <a:endParaRPr lang="hu-H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9" marR="38579" marT="0" marB="0"/>
                </a:tc>
                <a:extLst>
                  <a:ext uri="{0D108BD9-81ED-4DB2-BD59-A6C34878D82A}">
                    <a16:rowId xmlns:a16="http://schemas.microsoft.com/office/drawing/2014/main" val="808286438"/>
                  </a:ext>
                </a:extLst>
              </a:tr>
              <a:tr h="411091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Helyzetjelentés</a:t>
                      </a:r>
                      <a:endParaRPr lang="hu-H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9" marR="3857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A jelenlegi MIÁ-s adatelemek szétbontása, illetve az RDA vonatkozó adatelemeinek áttekintése ehhez a szakaszhoz tartoznak.</a:t>
                      </a:r>
                      <a:endParaRPr lang="hu-H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9" marR="38579" marT="0" marB="0"/>
                </a:tc>
                <a:extLst>
                  <a:ext uri="{0D108BD9-81ED-4DB2-BD59-A6C34878D82A}">
                    <a16:rowId xmlns:a16="http://schemas.microsoft.com/office/drawing/2014/main" val="3350645991"/>
                  </a:ext>
                </a:extLst>
              </a:tr>
              <a:tr h="200908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Integrációs dokumentum</a:t>
                      </a:r>
                      <a:endParaRPr lang="hu-H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9" marR="3857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Ezt a részt még nem kezdtük el.</a:t>
                      </a:r>
                      <a:endParaRPr lang="hu-H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9" marR="38579" marT="0" marB="0"/>
                </a:tc>
                <a:extLst>
                  <a:ext uri="{0D108BD9-81ED-4DB2-BD59-A6C34878D82A}">
                    <a16:rowId xmlns:a16="http://schemas.microsoft.com/office/drawing/2014/main" val="2131193798"/>
                  </a:ext>
                </a:extLst>
              </a:tr>
              <a:tr h="246785">
                <a:tc row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chemeClr val="tx1"/>
                          </a:solidFill>
                          <a:effectLst/>
                        </a:rPr>
                        <a:t>5.</a:t>
                      </a:r>
                      <a:endParaRPr lang="hu-H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9" marR="38579" marT="0" marB="0"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Validációs jelentés</a:t>
                      </a:r>
                      <a:endParaRPr lang="hu-H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9" marR="3857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Szó esett már erről a tesztről, de még nem jutottunk el idáig.</a:t>
                      </a:r>
                      <a:endParaRPr lang="hu-H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9" marR="38579" marT="0" marB="0"/>
                </a:tc>
                <a:extLst>
                  <a:ext uri="{0D108BD9-81ED-4DB2-BD59-A6C34878D82A}">
                    <a16:rowId xmlns:a16="http://schemas.microsoft.com/office/drawing/2014/main" val="1624568932"/>
                  </a:ext>
                </a:extLst>
              </a:tr>
              <a:tr h="246785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Validációs dokumentum</a:t>
                      </a:r>
                      <a:endParaRPr lang="hu-H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9" marR="3857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Szó esett már erről a tesztről, de még nem jutottunk el idáig.</a:t>
                      </a:r>
                      <a:endParaRPr lang="hu-H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9" marR="38579" marT="0" marB="0"/>
                </a:tc>
                <a:extLst>
                  <a:ext uri="{0D108BD9-81ED-4DB2-BD59-A6C34878D82A}">
                    <a16:rowId xmlns:a16="http://schemas.microsoft.com/office/drawing/2014/main" val="426321422"/>
                  </a:ext>
                </a:extLst>
              </a:tr>
              <a:tr h="246785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Kérdőív</a:t>
                      </a:r>
                      <a:endParaRPr lang="hu-H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9" marR="3857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Szó esett már erről a tesztről, de még nem jutottunk el idáig.</a:t>
                      </a:r>
                      <a:endParaRPr lang="hu-H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9" marR="38579" marT="0" marB="0"/>
                </a:tc>
                <a:extLst>
                  <a:ext uri="{0D108BD9-81ED-4DB2-BD59-A6C34878D82A}">
                    <a16:rowId xmlns:a16="http://schemas.microsoft.com/office/drawing/2014/main" val="4008712246"/>
                  </a:ext>
                </a:extLst>
              </a:tr>
              <a:tr h="20090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chemeClr val="tx1"/>
                          </a:solidFill>
                          <a:effectLst/>
                        </a:rPr>
                        <a:t>6.</a:t>
                      </a:r>
                      <a:endParaRPr lang="hu-H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9" marR="38579" marT="0" marB="0"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Leíráskészlet-profil</a:t>
                      </a:r>
                      <a:endParaRPr lang="hu-H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9" marR="3857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Még nem jutottunk el idáig.</a:t>
                      </a:r>
                      <a:endParaRPr lang="hu-H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9" marR="38579" marT="0" marB="0"/>
                </a:tc>
                <a:extLst>
                  <a:ext uri="{0D108BD9-81ED-4DB2-BD59-A6C34878D82A}">
                    <a16:rowId xmlns:a16="http://schemas.microsoft.com/office/drawing/2014/main" val="3403212394"/>
                  </a:ext>
                </a:extLst>
              </a:tr>
              <a:tr h="20090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chemeClr val="tx1"/>
                          </a:solidFill>
                          <a:effectLst/>
                        </a:rPr>
                        <a:t>7.</a:t>
                      </a:r>
                      <a:endParaRPr lang="hu-H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9" marR="38579" marT="0" marB="0"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Validáció</a:t>
                      </a:r>
                      <a:endParaRPr lang="hu-H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9" marR="3857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Még nem jutottunk el idáig.</a:t>
                      </a:r>
                      <a:endParaRPr lang="hu-H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9" marR="38579" marT="0" marB="0"/>
                </a:tc>
                <a:extLst>
                  <a:ext uri="{0D108BD9-81ED-4DB2-BD59-A6C34878D82A}">
                    <a16:rowId xmlns:a16="http://schemas.microsoft.com/office/drawing/2014/main" val="1636246417"/>
                  </a:ext>
                </a:extLst>
              </a:tr>
              <a:tr h="62127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endParaRPr lang="hu-H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9" marR="38579" marT="0" marB="0"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Szójegyzék</a:t>
                      </a:r>
                      <a:endParaRPr lang="hu-H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9" marR="3857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Nem készítettünk ilyet, csupán szóban tisztáztuk a webarchiválás illetve a metaadat-szabványok munka során használt terminológiáját. Illetve a MIA rendelkezik wikivel, ami jóval részletesebb, mint ami konkrétan ehhez a szakaszhoz szükséges, de felfogható kiindulópontnak.</a:t>
                      </a:r>
                      <a:endParaRPr lang="hu-H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9" marR="38579" marT="0" marB="0"/>
                </a:tc>
                <a:extLst>
                  <a:ext uri="{0D108BD9-81ED-4DB2-BD59-A6C34878D82A}">
                    <a16:rowId xmlns:a16="http://schemas.microsoft.com/office/drawing/2014/main" val="356722385"/>
                  </a:ext>
                </a:extLst>
              </a:tr>
              <a:tr h="24678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chemeClr val="tx1"/>
                          </a:solidFill>
                          <a:effectLst/>
                        </a:rPr>
                        <a:t>B</a:t>
                      </a:r>
                      <a:endParaRPr lang="hu-H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9" marR="38579" marT="0" marB="0"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Használati Irányelv</a:t>
                      </a:r>
                      <a:endParaRPr lang="hu-H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9" marR="3857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A jelenleg érvényben lévő dokumentáció tartalmaz ilyen részt.</a:t>
                      </a:r>
                      <a:endParaRPr lang="hu-H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9" marR="38579" marT="0" marB="0"/>
                </a:tc>
                <a:extLst>
                  <a:ext uri="{0D108BD9-81ED-4DB2-BD59-A6C34878D82A}">
                    <a16:rowId xmlns:a16="http://schemas.microsoft.com/office/drawing/2014/main" val="68571111"/>
                  </a:ext>
                </a:extLst>
              </a:tr>
              <a:tr h="24678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endParaRPr lang="hu-H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9" marR="38579" marT="0" marB="0"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Szintaxis Irányelv</a:t>
                      </a:r>
                      <a:endParaRPr lang="hu-H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9" marR="3857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A jelenleg érvényben lévő dokumentáció tartalmaz ilyen részt.</a:t>
                      </a:r>
                      <a:endParaRPr lang="hu-H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9" marR="38579" marT="0" marB="0"/>
                </a:tc>
                <a:extLst>
                  <a:ext uri="{0D108BD9-81ED-4DB2-BD59-A6C34878D82A}">
                    <a16:rowId xmlns:a16="http://schemas.microsoft.com/office/drawing/2014/main" val="1621533635"/>
                  </a:ext>
                </a:extLst>
              </a:tr>
            </a:tbl>
          </a:graphicData>
        </a:graphic>
      </p:graphicFrame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Hogyan tovább?</a:t>
            </a: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Ilácsa Szabina, OSZK KI Könyvtári Szabványosítási Iroda</a:t>
            </a:r>
            <a:endParaRPr lang="hu-HU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2021. 11. 24.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878367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Köszönöm a figyelmet!</a:t>
            </a:r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2021. 11. 24.</a:t>
            </a: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Ilácsa Szabina, OSZK KI Könyvtári Szabványosítási Iroda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17785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ím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előző részek tartalmából …</a:t>
            </a:r>
            <a:endParaRPr lang="hu-HU" dirty="0"/>
          </a:p>
        </p:txBody>
      </p:sp>
      <p:sp>
        <p:nvSpPr>
          <p:cNvPr id="13" name="Tartalom helye 12"/>
          <p:cNvSpPr>
            <a:spLocks noGrp="1"/>
          </p:cNvSpPr>
          <p:nvPr>
            <p:ph sz="half" idx="1"/>
          </p:nvPr>
        </p:nvSpPr>
        <p:spPr>
          <a:xfrm>
            <a:off x="628650" y="1772816"/>
            <a:ext cx="3867150" cy="3384537"/>
          </a:xfrm>
        </p:spPr>
        <p:txBody>
          <a:bodyPr/>
          <a:lstStyle/>
          <a:p>
            <a:r>
              <a:rPr lang="hu-HU" dirty="0" smtClean="0"/>
              <a:t>Egyedi mentések</a:t>
            </a:r>
          </a:p>
          <a:p>
            <a:r>
              <a:rPr lang="hu-HU" dirty="0" smtClean="0"/>
              <a:t>Gyűjtőkörileg kiemelt tartalmak leíró </a:t>
            </a:r>
            <a:r>
              <a:rPr lang="hu-HU" dirty="0" err="1" smtClean="0"/>
              <a:t>metaadatai</a:t>
            </a:r>
            <a:endParaRPr lang="hu-HU" dirty="0" smtClean="0"/>
          </a:p>
          <a:p>
            <a:r>
              <a:rPr lang="hu-HU" dirty="0" smtClean="0"/>
              <a:t>Az aktív oldal integráló forrás, míg az archív folyóirat-jellegű</a:t>
            </a:r>
            <a:endParaRPr lang="hu-HU" dirty="0"/>
          </a:p>
        </p:txBody>
      </p:sp>
      <p:pic>
        <p:nvPicPr>
          <p:cNvPr id="15" name="Tartalom helye 1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412776"/>
            <a:ext cx="3867150" cy="3744577"/>
          </a:xfrm>
        </p:spPr>
      </p:pic>
      <p:sp>
        <p:nvSpPr>
          <p:cNvPr id="5" name="Élőláb helye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Ilácsa Szabina, OSZK KI Könyvtári Szabványosítási Iroda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>
                <a:solidFill>
                  <a:schemeClr val="accent5">
                    <a:lumMod val="50000"/>
                  </a:schemeClr>
                </a:solidFill>
              </a:rPr>
              <a:t>2021. 11. 24.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73979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hu-HU" dirty="0" smtClean="0"/>
              <a:t>„</a:t>
            </a:r>
            <a:r>
              <a:rPr lang="hu-HU" dirty="0"/>
              <a:t>Az alkalmazásprofil specifikálja azokat az entitásokat, elemeket és szótárkódolási sémákat, amelyek szerepelhetnek olyan </a:t>
            </a:r>
            <a:r>
              <a:rPr lang="hu-HU" dirty="0" err="1"/>
              <a:t>metaadatkészletekben</a:t>
            </a:r>
            <a:r>
              <a:rPr lang="hu-HU" dirty="0"/>
              <a:t>, amelyek megfelelnek a </a:t>
            </a:r>
            <a:r>
              <a:rPr lang="hu-HU" dirty="0" err="1"/>
              <a:t>metaadatot</a:t>
            </a:r>
            <a:r>
              <a:rPr lang="hu-HU" dirty="0"/>
              <a:t> használó alkalmazás funkcióinak és követelményeinek.</a:t>
            </a:r>
          </a:p>
          <a:p>
            <a:pPr marL="0" indent="0" algn="just">
              <a:buNone/>
            </a:pPr>
            <a:r>
              <a:rPr lang="hu-HU" dirty="0"/>
              <a:t>Egy RDA alkalmazásprofil ezen felül kitérhet még:</a:t>
            </a:r>
          </a:p>
          <a:p>
            <a:pPr lvl="1" algn="just"/>
            <a:r>
              <a:rPr lang="hu-HU" dirty="0"/>
              <a:t>az elem rögzítéséhez használt rögzítési módra,</a:t>
            </a:r>
          </a:p>
          <a:p>
            <a:pPr lvl="1" algn="just"/>
            <a:r>
              <a:rPr lang="hu-HU" dirty="0"/>
              <a:t>az elem használatára vonatkozó opcionális instrukciókra,</a:t>
            </a:r>
          </a:p>
          <a:p>
            <a:pPr lvl="1" algn="just"/>
            <a:r>
              <a:rPr lang="hu-HU" dirty="0"/>
              <a:t>az elemre vonatkozó szabályzatra</a:t>
            </a:r>
            <a:r>
              <a:rPr lang="hu-HU" dirty="0" smtClean="0"/>
              <a:t>.”</a:t>
            </a: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 az alkalmazásprofil?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Ilácsa Szabina, OSZK KI Könyvtári Szabványosítási Iroda</a:t>
            </a:r>
            <a:endParaRPr lang="hu-HU" dirty="0"/>
          </a:p>
        </p:txBody>
      </p:sp>
      <p:sp>
        <p:nvSpPr>
          <p:cNvPr id="6" name="Dátum helye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2021. 11. 24.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35507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25673"/>
            <a:ext cx="8229600" cy="2628829"/>
          </a:xfrm>
        </p:spPr>
      </p:pic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Me4DCAP folyamat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Ilácsa Szabina, OSZK KI Könyvtári Szabványosítási Iroda</a:t>
            </a:r>
            <a:endParaRPr lang="hu-HU" dirty="0"/>
          </a:p>
        </p:txBody>
      </p:sp>
      <p:sp>
        <p:nvSpPr>
          <p:cNvPr id="2" name="Dátum helye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2021. 11. 24.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48827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rtalom helye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9133683"/>
              </p:ext>
            </p:extLst>
          </p:nvPr>
        </p:nvGraphicFramePr>
        <p:xfrm>
          <a:off x="457200" y="1373188"/>
          <a:ext cx="8229600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Szerepek a Me4DCAP-ban</a:t>
            </a: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Ilácsa Szabina, OSZK KI Könyvtári Szabványosítási Iroda</a:t>
            </a:r>
            <a:endParaRPr lang="hu-HU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2021. 11. 24.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73481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E057468-4FC9-4BD2-A34E-B1081CAAA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564" y="58738"/>
            <a:ext cx="6692900" cy="633412"/>
          </a:xfrm>
        </p:spPr>
        <p:txBody>
          <a:bodyPr/>
          <a:lstStyle/>
          <a:p>
            <a:pPr>
              <a:defRPr/>
            </a:pPr>
            <a:r>
              <a:rPr lang="hu-HU" dirty="0"/>
              <a:t>A-blokk - szójegyzék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B706F4A-D156-464E-83E0-AEEFFD3894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5463" y="1988840"/>
            <a:ext cx="1811337" cy="3452812"/>
          </a:xfrm>
        </p:spPr>
        <p:txBody>
          <a:bodyPr anchor="ctr"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hu-HU" sz="2800" dirty="0"/>
              <a:t>Fontos, hogy a résztvevők ugyanazt a nyelvet beszéljék</a:t>
            </a:r>
          </a:p>
          <a:p>
            <a:pPr>
              <a:defRPr/>
            </a:pPr>
            <a:endParaRPr lang="hu-HU" dirty="0"/>
          </a:p>
        </p:txBody>
      </p:sp>
      <p:pic>
        <p:nvPicPr>
          <p:cNvPr id="13316" name="Kép 4">
            <a:extLst>
              <a:ext uri="{FF2B5EF4-FFF2-40B4-BE49-F238E27FC236}">
                <a16:creationId xmlns:a16="http://schemas.microsoft.com/office/drawing/2014/main" id="{61D660BE-B04F-4627-893A-A6A4CD0C57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13"/>
          <a:stretch>
            <a:fillRect/>
          </a:stretch>
        </p:blipFill>
        <p:spPr bwMode="auto">
          <a:xfrm>
            <a:off x="457200" y="2160588"/>
            <a:ext cx="5795963" cy="255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átum helye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2021. 11. 24.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Ilácsa Szabina, OSZK KI Könyvtári Szabványosítási Iroda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84535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AA9D768-5FDA-4D52-AA80-605444063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563" y="58738"/>
            <a:ext cx="6765925" cy="633412"/>
          </a:xfrm>
        </p:spPr>
        <p:txBody>
          <a:bodyPr/>
          <a:lstStyle/>
          <a:p>
            <a:pPr>
              <a:defRPr/>
            </a:pPr>
            <a:r>
              <a:rPr lang="hu-HU" sz="2400" dirty="0"/>
              <a:t>1. blokk – vízió, munkaterv, funkcionális követelmények vázlata</a:t>
            </a:r>
          </a:p>
        </p:txBody>
      </p:sp>
      <p:sp>
        <p:nvSpPr>
          <p:cNvPr id="12291" name="Tartalom helye 2">
            <a:extLst>
              <a:ext uri="{FF2B5EF4-FFF2-40B4-BE49-F238E27FC236}">
                <a16:creationId xmlns:a16="http://schemas.microsoft.com/office/drawing/2014/main" id="{131CE05A-6AEC-4AF7-BAF5-95DF98F4F6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5150" y="1709738"/>
            <a:ext cx="6851650" cy="3452812"/>
          </a:xfrm>
        </p:spPr>
        <p:txBody>
          <a:bodyPr/>
          <a:lstStyle/>
          <a:p>
            <a:pPr algn="just"/>
            <a:r>
              <a:rPr lang="hu-HU" altLang="hu-HU" sz="2800" dirty="0"/>
              <a:t>A munkaterv egy tisztán adminisztratív dokumentum</a:t>
            </a:r>
          </a:p>
          <a:p>
            <a:pPr algn="just"/>
            <a:r>
              <a:rPr lang="hu-HU" altLang="hu-HU" sz="2800" dirty="0"/>
              <a:t>Vízió: mi a célunk a profillal, </a:t>
            </a:r>
            <a:r>
              <a:rPr lang="hu-HU" altLang="hu-HU" sz="2800" dirty="0" err="1"/>
              <a:t>max</a:t>
            </a:r>
            <a:r>
              <a:rPr lang="hu-HU" altLang="hu-HU" sz="2800" dirty="0"/>
              <a:t>. 200 szó</a:t>
            </a:r>
          </a:p>
          <a:p>
            <a:pPr algn="just"/>
            <a:r>
              <a:rPr lang="hu-HU" altLang="hu-HU" sz="2800" dirty="0"/>
              <a:t>Funkcionális követelmények vázlata: lista a funkcionális követelményekről, csak röviden fejtse ki a követelményeket, követelményenként maximum 2 sorban</a:t>
            </a:r>
          </a:p>
          <a:p>
            <a:endParaRPr lang="hu-HU" altLang="hu-HU" dirty="0"/>
          </a:p>
        </p:txBody>
      </p:sp>
      <p:pic>
        <p:nvPicPr>
          <p:cNvPr id="12292" name="Kép 4">
            <a:extLst>
              <a:ext uri="{FF2B5EF4-FFF2-40B4-BE49-F238E27FC236}">
                <a16:creationId xmlns:a16="http://schemas.microsoft.com/office/drawing/2014/main" id="{B62B9AE9-55EF-4638-AA5F-27C60F0F9F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799"/>
          <a:stretch>
            <a:fillRect/>
          </a:stretch>
        </p:blipFill>
        <p:spPr bwMode="auto">
          <a:xfrm>
            <a:off x="457200" y="2160588"/>
            <a:ext cx="1116013" cy="255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átum helye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2021. 11. 24.</a:t>
            </a: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Ilácsa Szabina, OSZK KI Könyvtári Szabványosítási Iroda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98614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65366"/>
            <a:ext cx="6305550" cy="16097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400" dirty="0">
                <a:solidFill>
                  <a:prstClr val="black"/>
                </a:solidFill>
              </a:rPr>
              <a:t>1. blokk – vízió, munkaterv, funkcionális követelmények vázlata</a:t>
            </a: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Ilácsa Szabina, OSZK KI Könyvtári Szabványosítási Iroda</a:t>
            </a:r>
            <a:endParaRPr lang="hu-HU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2021. 11. 24.</a:t>
            </a:r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761283"/>
            <a:ext cx="6067425" cy="36480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652764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0237A37-B13E-45A7-BF9A-DCA551941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564" y="58738"/>
            <a:ext cx="6692900" cy="633412"/>
          </a:xfrm>
        </p:spPr>
        <p:txBody>
          <a:bodyPr/>
          <a:lstStyle/>
          <a:p>
            <a:pPr>
              <a:defRPr/>
            </a:pPr>
            <a:r>
              <a:rPr lang="hu-HU" sz="2400" dirty="0"/>
              <a:t>2. blokk – használatieset-diagram, funkcionális követelmények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2C87627-511D-470E-A4DA-4A4BBBCFC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6238" y="1709738"/>
            <a:ext cx="5770562" cy="3452812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hu-HU" dirty="0"/>
              <a:t>A használatieset-diagram a rendszer funkcióit írja le.</a:t>
            </a:r>
          </a:p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hu-HU" dirty="0"/>
              <a:t>A használati esetek azok a forgatókönyvek, amelyek bemutatják, hogy milyen műveletek végezhetők az adott rendszerben.</a:t>
            </a:r>
          </a:p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hu-HU" dirty="0"/>
              <a:t>A funkcionális követelmények tulajdonképpen az eddigiek összegzése és részletező kifejtése.</a:t>
            </a:r>
          </a:p>
          <a:p>
            <a:pPr marL="0" indent="0" algn="just">
              <a:buFont typeface="Arial" panose="020B0604020202020204" pitchFamily="34" charset="0"/>
              <a:buNone/>
              <a:defRPr/>
            </a:pPr>
            <a:endParaRPr lang="hu-HU" dirty="0"/>
          </a:p>
          <a:p>
            <a:pPr marL="0" indent="0" algn="just">
              <a:buFont typeface="Arial" panose="020B0604020202020204" pitchFamily="34" charset="0"/>
              <a:buNone/>
              <a:defRPr/>
            </a:pPr>
            <a:endParaRPr lang="hu-HU" dirty="0"/>
          </a:p>
        </p:txBody>
      </p:sp>
      <p:pic>
        <p:nvPicPr>
          <p:cNvPr id="14340" name="Kép 4">
            <a:extLst>
              <a:ext uri="{FF2B5EF4-FFF2-40B4-BE49-F238E27FC236}">
                <a16:creationId xmlns:a16="http://schemas.microsoft.com/office/drawing/2014/main" id="{80133EF2-EE52-4ACB-8665-FD9B5EED8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200"/>
          <a:stretch>
            <a:fillRect/>
          </a:stretch>
        </p:blipFill>
        <p:spPr bwMode="auto">
          <a:xfrm>
            <a:off x="457200" y="2160588"/>
            <a:ext cx="2268538" cy="255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átum helye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2021. 11. 24.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Ilácsa Szabina, OSZK KI Könyvtári Szabványosítási Iroda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56861066"/>
      </p:ext>
    </p:extLst>
  </p:cSld>
  <p:clrMapOvr>
    <a:masterClrMapping/>
  </p:clrMapOvr>
</p:sld>
</file>

<file path=ppt/theme/theme1.xml><?xml version="1.0" encoding="utf-8"?>
<a:theme xmlns:a="http://schemas.openxmlformats.org/drawingml/2006/main" name="Egyéni tervezé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6ECBEBA42F1CBD48A34C85AF35FA8616" ma:contentTypeVersion="12" ma:contentTypeDescription="Új dokumentum létrehozása." ma:contentTypeScope="" ma:versionID="40ea4d5ef826002744699c2a0a4bd0fa">
  <xsd:schema xmlns:xsd="http://www.w3.org/2001/XMLSchema" xmlns:xs="http://www.w3.org/2001/XMLSchema" xmlns:p="http://schemas.microsoft.com/office/2006/metadata/properties" xmlns:ns2="a5ba430e-bca0-4211-b156-10f6297b6da3" xmlns:ns3="a1cf89ef-f0b4-455b-9f6b-70e19379c44a" targetNamespace="http://schemas.microsoft.com/office/2006/metadata/properties" ma:root="true" ma:fieldsID="b2b55325cf6a65ed4462a7b9d789dfcc" ns2:_="" ns3:_="">
    <xsd:import namespace="a5ba430e-bca0-4211-b156-10f6297b6da3"/>
    <xsd:import namespace="a1cf89ef-f0b4-455b-9f6b-70e19379c44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ba430e-bca0-4211-b156-10f6297b6da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cf89ef-f0b4-455b-9f6b-70e19379c44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Résztvevők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Megosztva részletekkel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68BBD01-3DFF-4308-AB8E-9A1E4C423F54}"/>
</file>

<file path=customXml/itemProps2.xml><?xml version="1.0" encoding="utf-8"?>
<ds:datastoreItem xmlns:ds="http://schemas.openxmlformats.org/officeDocument/2006/customXml" ds:itemID="{78F4715B-24EB-4687-AEE0-73E466CB351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B90969C-AD6E-4BF3-A1BA-3F71D7A69BB6}">
  <ds:schemaRefs>
    <ds:schemaRef ds:uri="256bb414-c15b-4942-90d6-4fdd244f0c44"/>
    <ds:schemaRef ds:uri="http://www.w3.org/XML/1998/namespace"/>
    <ds:schemaRef ds:uri="http://schemas.microsoft.com/office/2006/metadata/properties"/>
    <ds:schemaRef ds:uri="b3e1c623-a841-4975-83a7-b548dec47fe7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purl.org/dc/terms/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5898</TotalTime>
  <Words>946</Words>
  <Application>Microsoft Office PowerPoint</Application>
  <PresentationFormat>Diavetítés a képernyőre (4:3 oldalarány)</PresentationFormat>
  <Paragraphs>145</Paragraphs>
  <Slides>18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18</vt:i4>
      </vt:variant>
    </vt:vector>
  </HeadingPairs>
  <TitlesOfParts>
    <vt:vector size="24" baseType="lpstr">
      <vt:lpstr>Arial</vt:lpstr>
      <vt:lpstr>Arial Unicode MS</vt:lpstr>
      <vt:lpstr>Calibri</vt:lpstr>
      <vt:lpstr>Calibri Light</vt:lpstr>
      <vt:lpstr>Times New Roman</vt:lpstr>
      <vt:lpstr>Egyéni tervezés</vt:lpstr>
      <vt:lpstr>RDA-alkalmazásprofil készítése a webarchívum tartalmai számára</vt:lpstr>
      <vt:lpstr>Az előző részek tartalmából …</vt:lpstr>
      <vt:lpstr>Mi az alkalmazásprofil?</vt:lpstr>
      <vt:lpstr>Me4DCAP folyamat</vt:lpstr>
      <vt:lpstr>Szerepek a Me4DCAP-ban</vt:lpstr>
      <vt:lpstr>A-blokk - szójegyzék</vt:lpstr>
      <vt:lpstr>1. blokk – vízió, munkaterv, funkcionális követelmények vázlata</vt:lpstr>
      <vt:lpstr>1. blokk – vízió, munkaterv, funkcionális követelmények vázlata</vt:lpstr>
      <vt:lpstr>2. blokk – használatieset-diagram, funkcionális követelmények</vt:lpstr>
      <vt:lpstr>B-blokk – használati irányelvek</vt:lpstr>
      <vt:lpstr>3. blokk – szakterületi modell</vt:lpstr>
      <vt:lpstr>4. blokk – részletesadat-diagram, helyzetjelentés, integrációs dokumentum</vt:lpstr>
      <vt:lpstr>C-blokk – szintaxis irányelvek</vt:lpstr>
      <vt:lpstr>5. blokk – validációs jelentés, validációs dokumentum, kérdőív</vt:lpstr>
      <vt:lpstr>6. blokk – leíráskészlet-profil</vt:lpstr>
      <vt:lpstr>7. blokk - validáció</vt:lpstr>
      <vt:lpstr>Hogyan tovább?</vt:lpstr>
      <vt:lpstr>Köszönöm a figyelmet!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OSZK</dc:creator>
  <cp:lastModifiedBy>Szabina Ilácsa</cp:lastModifiedBy>
  <cp:revision>511</cp:revision>
  <dcterms:created xsi:type="dcterms:W3CDTF">2011-11-16T13:22:37Z</dcterms:created>
  <dcterms:modified xsi:type="dcterms:W3CDTF">2021-11-22T18:29:44Z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0x0101006ECBEBA42F1CBD48A34C85AF35FA8616</vt:lpwstr>
  </property>
</Properties>
</file>